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00"/>
    <a:srgbClr val="FF6600"/>
    <a:srgbClr val="FF3300"/>
    <a:srgbClr val="FF66FF"/>
    <a:srgbClr val="FF9900"/>
    <a:srgbClr val="A50021"/>
    <a:srgbClr val="FFFF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9" autoAdjust="0"/>
    <p:restoredTop sz="87925" autoAdjust="0"/>
  </p:normalViewPr>
  <p:slideViewPr>
    <p:cSldViewPr>
      <p:cViewPr varScale="1">
        <p:scale>
          <a:sx n="110" d="100"/>
          <a:sy n="110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46"/>
    </p:cViewPr>
  </p:sorterViewPr>
  <p:notesViewPr>
    <p:cSldViewPr>
      <p:cViewPr varScale="1">
        <p:scale>
          <a:sx n="53" d="100"/>
          <a:sy n="53" d="100"/>
        </p:scale>
        <p:origin x="2608" y="5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ED9490-19E8-450A-B0A8-469918563C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0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0601339-B30E-440D-8BBF-293BC5075974}" type="datetime1">
              <a:rPr lang="ja-JP" altLang="en-US" smtClean="0"/>
              <a:t>2019/9/22</a:t>
            </a:fld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60A354A-BE0E-4775-91E9-5710D7B3BF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091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、テキスト、メディア クリッ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911975" cy="563563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908720"/>
            <a:ext cx="8435280" cy="5415880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buFont typeface="Arial" pitchFamily="34" charset="0"/>
              <a:buChar char="•"/>
              <a:defRPr/>
            </a:lvl1pPr>
            <a:lvl2pPr>
              <a:buClr>
                <a:schemeClr val="accent2"/>
              </a:buClr>
              <a:buFont typeface="Arial" pitchFamily="34" charset="0"/>
              <a:buChar char="•"/>
              <a:defRPr/>
            </a:lvl2pPr>
            <a:lvl3pPr>
              <a:buClr>
                <a:schemeClr val="accent2"/>
              </a:buClr>
              <a:buFont typeface="Arial" pitchFamily="34" charset="0"/>
              <a:buChar char="•"/>
              <a:defRPr/>
            </a:lvl3pPr>
            <a:lvl4pPr>
              <a:buClr>
                <a:schemeClr val="accent2"/>
              </a:buClr>
              <a:buFont typeface="Arial" pitchFamily="34" charset="0"/>
              <a:buChar char="•"/>
              <a:defRPr/>
            </a:lvl4pPr>
            <a:lvl5pPr>
              <a:buClr>
                <a:schemeClr val="accent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9189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B9658B-912F-4F36-A13C-183DA7FD9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1B71B1-0D99-4898-A501-EAA2B020F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326B4-F456-4F1D-803B-8A7E51FF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9004FC-E871-4786-8705-8B15BC34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B2BAB-A8EE-4D7D-BEC6-837B3822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740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DAF99-4289-4C3D-823F-0193B636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98F993-0218-4C96-8844-827CF3D7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13B026-D1CB-4908-95C9-7048DC38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DF4EA-0141-42C0-BC26-E2AFB2C7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4F732-DC17-4C4A-9F40-53D77534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79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3B3E2-9F86-4ABB-9B12-667C130D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20EF2E-0A37-451C-82C9-1FB9C179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815C83-9795-425E-A8EA-BDAD1F75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5A5C05-4C01-4319-9654-D4A8044C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3D8D13-9962-472B-AE91-7756252E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957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A448A2-AB26-416C-8AEB-5105796D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83D11B-6061-4E2D-8E5D-1583C3C3C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2C8C0A-C604-4962-B069-1866EFC6E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E0B79D-C70A-40FA-A327-074C3189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30E4EF-9A1A-4308-96BF-55BD75B1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88A596-1BC9-474D-8283-FD6E3F95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254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643B4-71E6-4773-87B9-26972EF5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C8753F-8422-4BD4-A854-67B1A04E4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B8EBDF-24DE-474B-9B25-CA50098D3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7A3C99-DFBD-41DA-B785-6B87D6005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216064-5E24-4C50-8434-281BA868E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9BF674-91DF-4A75-A01F-25AF4E1F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A352A0-3233-40F7-A1E3-774FE884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5B0AA2-D672-472D-8971-65ABE397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616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23684-E7AE-4FCF-A293-6345EF0C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6084D3-481A-40C3-9000-A53AFE77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8DA55E-57F0-404E-BF3E-7138F46A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A50825-F027-4791-BF57-05A47B30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81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C9C3A0-2B32-4D22-AA37-90F9C81C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75554A-0FC0-4610-891C-8F620C96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128F43-A4D7-4B20-8BF8-6B719C61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9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648072"/>
          </a:xfrm>
          <a:prstGeom prst="rect">
            <a:avLst/>
          </a:prstGeom>
          <a:effectLst/>
        </p:spPr>
        <p:txBody>
          <a:bodyPr/>
          <a:lstStyle>
            <a:lvl1pPr algn="l">
              <a:defRPr sz="3200" baseline="0">
                <a:solidFill>
                  <a:srgbClr val="FFFF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buFont typeface="Arial" pitchFamily="34" charset="0"/>
              <a:buChar char="•"/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buFont typeface="Arial" pitchFamily="34" charset="0"/>
              <a:buChar char="•"/>
              <a:defRPr/>
            </a:lvl4pPr>
            <a:lvl5pPr>
              <a:buClr>
                <a:schemeClr val="accent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8028F2-0600-4A86-8135-C69C4357D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2066A2-2F41-41BF-A984-A1560A65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46A87E-BF32-4A8E-AE54-85503307C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8293F5-840C-47BD-820D-E839942E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6DDC2E-A80D-4E6E-9770-8E7EF6F9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269230-71B7-45BB-BC22-6BB8BFA1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69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E071E-EA76-4154-A907-71CD2E79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D2FD7F5-B464-4E7C-AAFE-0DE17E7B5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DC84BA-0264-41FC-84A5-D7D8F6318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C4ED67-22DB-48A1-A7A7-54CFD15C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E3FAE7-FC8D-4553-A9C3-CF14693A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058F49-6295-49A1-A5B2-4120CB99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14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7603B-58F3-45A0-8696-C19BBF6A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76480D-22E1-46CF-B8BC-D091E2B13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9A93A-E2EB-469C-B09C-52A48D31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5EEC9-377D-43BF-B33A-78E5709C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8EF399-5A5C-4A8F-89F4-2CA766F3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497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236006-A2AA-4B96-8C52-38D6893D9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CB5CFC-2B2D-423D-B215-529184142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10998B-A047-47F8-B280-750029AB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793303-C006-4A6B-AC75-90370AD8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6E1E5-AAE3-46D3-B284-68F539B5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81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523288" y="6616700"/>
            <a:ext cx="585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10E94C2-5BF4-44AF-B6DA-5A0045E97B1B}" type="slidenum">
              <a:rPr lang="en-US" altLang="ja-JP" sz="1000"/>
              <a:pPr algn="r"/>
              <a:t>‹#›</a:t>
            </a:fld>
            <a:endParaRPr lang="en-US" altLang="ja-JP" sz="100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61521" y="6513875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8000"/>
                </a:solidFill>
                <a:ea typeface="ＤＨＰ特太ゴシック体" pitchFamily="2" charset="-128"/>
              </a:rPr>
              <a:t>地域防災研究所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FE4CEC-E17B-44D8-B61C-7A74C5D9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B76213-96BC-45D2-A740-50E880709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CCF600-11BF-4C77-9BAA-4A3D9F297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1504-4F32-4853-A33B-4EFBC657EC9C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EFFE67-B860-4D2B-8F9F-2FFCA54F4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82B30-6C0D-4DA2-9E78-C5B1DC375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16D8-6F45-4D06-B73D-66F8DA4E9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蟻の動くイラスト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085184"/>
            <a:ext cx="1543770" cy="791914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6508953" y="146386"/>
            <a:ext cx="2527543" cy="2346510"/>
            <a:chOff x="6508953" y="146386"/>
            <a:chExt cx="2527543" cy="2346510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6508953" y="146386"/>
              <a:ext cx="2527543" cy="23465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6" name="図 5" descr="pareto_char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1469" y="326405"/>
              <a:ext cx="2292613" cy="2088232"/>
            </a:xfrm>
            <a:prstGeom prst="rect">
              <a:avLst/>
            </a:prstGeom>
          </p:spPr>
        </p:pic>
      </p:grp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79512" y="764704"/>
            <a:ext cx="8686800" cy="5688632"/>
          </a:xfrm>
        </p:spPr>
        <p:txBody>
          <a:bodyPr/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パレートの法則「８０：２０の法則」</a:t>
            </a:r>
            <a:endParaRPr kumimoji="1" lang="ja-JP" altLang="en-US" sz="2400" dirty="0"/>
          </a:p>
          <a:p>
            <a:r>
              <a:rPr lang="ja-JP" altLang="en-US" sz="2400" dirty="0">
                <a:solidFill>
                  <a:srgbClr val="FF0000"/>
                </a:solidFill>
              </a:rPr>
              <a:t>全体の数値の大部分</a:t>
            </a:r>
            <a:br>
              <a:rPr lang="ja-JP" altLang="en-US" sz="2400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全体を構成するうち一部の要素が生み出す</a:t>
            </a:r>
          </a:p>
          <a:p>
            <a:pPr lvl="1"/>
            <a:r>
              <a:rPr lang="ja-JP" altLang="en-US" sz="2400" dirty="0">
                <a:solidFill>
                  <a:srgbClr val="002060"/>
                </a:solidFill>
              </a:rPr>
              <a:t>売り上げの８割は全顧客の２割が生み出す</a:t>
            </a:r>
          </a:p>
          <a:p>
            <a:pPr lvl="1">
              <a:buNone/>
            </a:pPr>
            <a:r>
              <a:rPr kumimoji="1" lang="ja-JP" altLang="en-US" sz="2400" dirty="0">
                <a:solidFill>
                  <a:srgbClr val="002060"/>
                </a:solidFill>
              </a:rPr>
              <a:t>　　</a:t>
            </a:r>
            <a:r>
              <a:rPr kumimoji="1" lang="ja-JP" altLang="en-US" sz="2000" dirty="0">
                <a:solidFill>
                  <a:srgbClr val="002060"/>
                </a:solidFill>
              </a:rPr>
              <a:t>売上げを伸ばす→顧客全員を対象とせず</a:t>
            </a:r>
            <a:r>
              <a:rPr lang="ja-JP" altLang="en-US" sz="2000" dirty="0">
                <a:solidFill>
                  <a:srgbClr val="002060"/>
                </a:solidFill>
              </a:rPr>
              <a:t>２割の顧客に的を絞る</a:t>
            </a:r>
            <a:r>
              <a:rPr kumimoji="1" lang="ja-JP" altLang="en-US" sz="2000" dirty="0">
                <a:solidFill>
                  <a:srgbClr val="002060"/>
                </a:solidFill>
              </a:rPr>
              <a:t>　</a:t>
            </a:r>
            <a:r>
              <a:rPr kumimoji="1" lang="ja-JP" altLang="en-US" sz="2400" dirty="0">
                <a:solidFill>
                  <a:srgbClr val="002060"/>
                </a:solidFill>
              </a:rPr>
              <a:t>　　　　　　　　　　　　　　　　</a:t>
            </a:r>
          </a:p>
          <a:p>
            <a:pPr lvl="1"/>
            <a:r>
              <a:rPr lang="ja-JP" altLang="en-US" sz="2400" dirty="0">
                <a:solidFill>
                  <a:srgbClr val="002060"/>
                </a:solidFill>
              </a:rPr>
              <a:t>商品の売上げの８割は、全商品の内の２割が生み出す</a:t>
            </a:r>
          </a:p>
          <a:p>
            <a:pPr lvl="1"/>
            <a:r>
              <a:rPr kumimoji="1" lang="ja-JP" altLang="en-US" sz="2400" dirty="0">
                <a:solidFill>
                  <a:srgbClr val="002060"/>
                </a:solidFill>
              </a:rPr>
              <a:t>売上げの８割は、全従業員の２割が生み出す</a:t>
            </a:r>
          </a:p>
          <a:p>
            <a:pPr lvl="1"/>
            <a:r>
              <a:rPr lang="ja-JP" altLang="en-US" sz="2400" dirty="0">
                <a:solidFill>
                  <a:srgbClr val="002060"/>
                </a:solidFill>
              </a:rPr>
              <a:t>仕事の成果は、費やした時間全体の２割で生み出す</a:t>
            </a:r>
          </a:p>
          <a:p>
            <a:pPr lvl="1"/>
            <a:r>
              <a:rPr lang="ja-JP" altLang="en-US" sz="2400" dirty="0">
                <a:solidFill>
                  <a:srgbClr val="002060"/>
                </a:solidFill>
              </a:rPr>
              <a:t>故障の８割は、全商品の内の２割に原因</a:t>
            </a:r>
          </a:p>
          <a:p>
            <a:pPr lvl="1"/>
            <a:r>
              <a:rPr kumimoji="1" lang="ja-JP" altLang="en-US" sz="2400" dirty="0">
                <a:solidFill>
                  <a:srgbClr val="002060"/>
                </a:solidFill>
              </a:rPr>
              <a:t>所得税の８割は、課税対象者の２割が担っている</a:t>
            </a:r>
          </a:p>
          <a:p>
            <a:pPr lvl="1"/>
            <a:r>
              <a:rPr lang="ja-JP" altLang="en-US" sz="2400" dirty="0">
                <a:solidFill>
                  <a:srgbClr val="FF3300"/>
                </a:solidFill>
              </a:rPr>
              <a:t>全体の２０％が優れた設計なら</a:t>
            </a:r>
            <a:br>
              <a:rPr lang="ja-JP" altLang="en-US" sz="2400" dirty="0">
                <a:solidFill>
                  <a:srgbClr val="FF3300"/>
                </a:solidFill>
              </a:rPr>
            </a:br>
            <a:r>
              <a:rPr lang="ja-JP" altLang="en-US" sz="2400" dirty="0">
                <a:solidFill>
                  <a:srgbClr val="FF3300"/>
                </a:solidFill>
              </a:rPr>
              <a:t>→実用上８０％の状況で優れた能力を発揮する</a:t>
            </a:r>
            <a:endParaRPr kumimoji="1" lang="ja-JP" altLang="en-US" sz="2400" dirty="0">
              <a:solidFill>
                <a:srgbClr val="FF3300"/>
              </a:solidFill>
            </a:endParaRPr>
          </a:p>
          <a:p>
            <a:r>
              <a:rPr lang="ja-JP" altLang="en-US" sz="2400" dirty="0">
                <a:solidFill>
                  <a:srgbClr val="008000"/>
                </a:solidFill>
              </a:rPr>
              <a:t>働き蟻の２：６：２理論</a:t>
            </a:r>
            <a:r>
              <a:rPr lang="ja-JP" altLang="en-US" sz="2400" dirty="0"/>
              <a:t>も同じ・・・</a:t>
            </a:r>
            <a:r>
              <a:rPr lang="ja-JP" altLang="en-US" sz="2400" dirty="0">
                <a:solidFill>
                  <a:srgbClr val="FF0000"/>
                </a:solidFill>
              </a:rPr>
              <a:t>地域も会社も２割を目標に！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755576" y="476672"/>
            <a:ext cx="7704856" cy="5976664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助かろうと</a:t>
            </a:r>
          </a:p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努力する人が</a:t>
            </a:r>
          </a:p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助け合う</a:t>
            </a:r>
          </a:p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システム作り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底上げの為には割り切れ！</a:t>
            </a:r>
            <a:endParaRPr kumimoji="1" lang="ja-JP" altLang="en-US" dirty="0"/>
          </a:p>
        </p:txBody>
      </p:sp>
      <p:sp>
        <p:nvSpPr>
          <p:cNvPr id="9" name="円/楕円 6"/>
          <p:cNvSpPr/>
          <p:nvPr/>
        </p:nvSpPr>
        <p:spPr bwMode="auto">
          <a:xfrm>
            <a:off x="513384" y="476672"/>
            <a:ext cx="8352928" cy="5976664"/>
          </a:xfrm>
          <a:prstGeom prst="ellipse">
            <a:avLst/>
          </a:prstGeom>
          <a:solidFill>
            <a:srgbClr val="0000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7200" dirty="0">
                <a:solidFill>
                  <a:schemeClr val="bg1"/>
                </a:solidFill>
                <a:latin typeface="AR P悠々ゴシック体E" pitchFamily="50" charset="-128"/>
                <a:ea typeface="AR P悠々ゴシック体E" pitchFamily="50" charset="-128"/>
              </a:rPr>
              <a:t>助かろうと</a:t>
            </a:r>
          </a:p>
          <a:p>
            <a:pPr algn="ctr"/>
            <a:r>
              <a:rPr kumimoji="1" lang="ja-JP" altLang="en-US" sz="7200" dirty="0">
                <a:solidFill>
                  <a:schemeClr val="bg1"/>
                </a:solidFill>
                <a:latin typeface="AR P悠々ゴシック体E" pitchFamily="50" charset="-128"/>
                <a:ea typeface="AR P悠々ゴシック体E" pitchFamily="50" charset="-128"/>
              </a:rPr>
              <a:t>思わない人は</a:t>
            </a:r>
          </a:p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それなりの</a:t>
            </a:r>
          </a:p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心構えが必要</a:t>
            </a:r>
          </a:p>
        </p:txBody>
      </p:sp>
    </p:spTree>
    <p:extLst>
      <p:ext uri="{BB962C8B-B14F-4D97-AF65-F5344CB8AC3E}">
        <p14:creationId xmlns:p14="http://schemas.microsoft.com/office/powerpoint/2010/main" val="77624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6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6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6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6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16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16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16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16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kumimoji="1"/>
        </a:defPPr>
      </a:lstStyle>
    </a:spDef>
    <a:txDef>
      <a:spPr>
        <a:noFill/>
      </a:spPr>
      <a:bodyPr wrap="none" rtlCol="0">
        <a:spAutoFit/>
      </a:bodyPr>
      <a:lstStyle>
        <a:defPPr algn="ctr">
          <a:defRPr kumimoji="1" sz="8800" dirty="0" smtClean="0">
            <a:solidFill>
              <a:srgbClr val="FFFF00"/>
            </a:solidFill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57835</TotalTime>
  <Words>38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P悠々ゴシック体E</vt:lpstr>
      <vt:lpstr>游ゴシック</vt:lpstr>
      <vt:lpstr>游ゴシック Light</vt:lpstr>
      <vt:lpstr>Arial</vt:lpstr>
      <vt:lpstr>標準デザイン</vt:lpstr>
      <vt:lpstr>デザインの設定</vt:lpstr>
      <vt:lpstr>底上げの為には割り切れ！</vt:lpstr>
    </vt:vector>
  </TitlesOfParts>
  <Company>株式会社　つなぐネットコミュニケーションズ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ohnishi</dc:creator>
  <cp:lastModifiedBy>大西賞典</cp:lastModifiedBy>
  <cp:revision>2971</cp:revision>
  <cp:lastPrinted>2017-05-09T10:35:50Z</cp:lastPrinted>
  <dcterms:created xsi:type="dcterms:W3CDTF">2009-10-14T10:26:19Z</dcterms:created>
  <dcterms:modified xsi:type="dcterms:W3CDTF">2019-09-22T04:37:39Z</dcterms:modified>
</cp:coreProperties>
</file>