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117" r:id="rId2"/>
    <p:sldId id="2113" r:id="rId3"/>
    <p:sldId id="2114" r:id="rId4"/>
    <p:sldId id="2115" r:id="rId5"/>
    <p:sldId id="2191" r:id="rId6"/>
    <p:sldId id="2168" r:id="rId7"/>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FF00"/>
    <a:srgbClr val="0000FF"/>
    <a:srgbClr val="66FFFF"/>
    <a:srgbClr val="FFCCCC"/>
    <a:srgbClr val="FFFF99"/>
    <a:srgbClr val="C5E0B4"/>
    <a:srgbClr val="99FF99"/>
    <a:srgbClr val="FF66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3F9E1E-FBD0-4242-8AED-461ABCD7FE02}" v="2" dt="2019-09-22T06:06:14.2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323" autoAdjust="0"/>
    <p:restoredTop sz="87925" autoAdjust="0"/>
  </p:normalViewPr>
  <p:slideViewPr>
    <p:cSldViewPr>
      <p:cViewPr varScale="1">
        <p:scale>
          <a:sx n="111" d="100"/>
          <a:sy n="111" d="100"/>
        </p:scale>
        <p:origin x="1668" y="78"/>
      </p:cViewPr>
      <p:guideLst>
        <p:guide orient="horz" pos="2160"/>
        <p:guide pos="2880"/>
      </p:guideLst>
    </p:cSldViewPr>
  </p:slideViewPr>
  <p:outlineViewPr>
    <p:cViewPr>
      <p:scale>
        <a:sx n="33" d="100"/>
        <a:sy n="33" d="100"/>
      </p:scale>
      <p:origin x="0" y="8799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55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7D5D984-4E1F-4AF1-AF3B-2ADF4BBD7B36}" type="datetimeFigureOut">
              <a:rPr kumimoji="1" lang="ja-JP" altLang="en-US" smtClean="0"/>
              <a:pPr/>
              <a:t>2019/9/22</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4ED9490-19E8-450A-B0A8-469918563C0F}" type="slidenum">
              <a:rPr kumimoji="1" lang="ja-JP" altLang="en-US" smtClean="0"/>
              <a:pPr/>
              <a:t>‹#›</a:t>
            </a:fld>
            <a:endParaRPr kumimoji="1" lang="ja-JP" altLang="en-US"/>
          </a:p>
        </p:txBody>
      </p:sp>
    </p:spTree>
    <p:extLst>
      <p:ext uri="{BB962C8B-B14F-4D97-AF65-F5344CB8AC3E}">
        <p14:creationId xmlns:p14="http://schemas.microsoft.com/office/powerpoint/2010/main" val="3546570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60A354A-BE0E-4775-91E9-5710D7B3BFA6}" type="slidenum">
              <a:rPr lang="en-US" altLang="ja-JP"/>
              <a:pPr/>
              <a:t>‹#›</a:t>
            </a:fld>
            <a:endParaRPr lang="en-US" altLang="ja-JP"/>
          </a:p>
        </p:txBody>
      </p:sp>
    </p:spTree>
    <p:extLst>
      <p:ext uri="{BB962C8B-B14F-4D97-AF65-F5344CB8AC3E}">
        <p14:creationId xmlns:p14="http://schemas.microsoft.com/office/powerpoint/2010/main" val="5450919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0A354A-BE0E-4775-91E9-5710D7B3BFA6}" type="slidenum">
              <a:rPr lang="en-US" altLang="ja-JP" smtClean="0"/>
              <a:pPr/>
              <a:t>1</a:t>
            </a:fld>
            <a:endParaRPr lang="en-US" altLang="ja-JP"/>
          </a:p>
        </p:txBody>
      </p:sp>
    </p:spTree>
    <p:extLst>
      <p:ext uri="{BB962C8B-B14F-4D97-AF65-F5344CB8AC3E}">
        <p14:creationId xmlns:p14="http://schemas.microsoft.com/office/powerpoint/2010/main" val="3454488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0A354A-BE0E-4775-91E9-5710D7B3BFA6}" type="slidenum">
              <a:rPr lang="en-US" altLang="ja-JP" smtClean="0"/>
              <a:pPr/>
              <a:t>6</a:t>
            </a:fld>
            <a:endParaRPr lang="en-US" altLang="ja-JP"/>
          </a:p>
        </p:txBody>
      </p:sp>
    </p:spTree>
    <p:extLst>
      <p:ext uri="{BB962C8B-B14F-4D97-AF65-F5344CB8AC3E}">
        <p14:creationId xmlns:p14="http://schemas.microsoft.com/office/powerpoint/2010/main" val="389579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a:prstGeom prst="rect">
            <a:avLst/>
          </a:prstGeo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44624"/>
            <a:ext cx="8229600" cy="648072"/>
          </a:xfrm>
          <a:prstGeom prst="rect">
            <a:avLst/>
          </a:prstGeom>
          <a:effectLst/>
        </p:spPr>
        <p:txBody>
          <a:bodyPr/>
          <a:lstStyle>
            <a:lvl1pPr algn="l">
              <a:defRPr sz="3200" baseline="0">
                <a:solidFill>
                  <a:srgbClr val="FFFF00"/>
                </a:solidFill>
              </a:defRPr>
            </a:lvl1pPr>
          </a:lstStyle>
          <a:p>
            <a:r>
              <a:rPr lang="ja-JP" altLang="en-US" dirty="0"/>
              <a:t>マスタ タイトルの書式設定</a:t>
            </a:r>
          </a:p>
        </p:txBody>
      </p:sp>
      <p:sp>
        <p:nvSpPr>
          <p:cNvPr id="3" name="コンテンツ プレースホルダ 2"/>
          <p:cNvSpPr>
            <a:spLocks noGrp="1"/>
          </p:cNvSpPr>
          <p:nvPr>
            <p:ph idx="1"/>
          </p:nvPr>
        </p:nvSpPr>
        <p:spPr>
          <a:xfrm>
            <a:off x="457200" y="908720"/>
            <a:ext cx="8229600" cy="5217443"/>
          </a:xfrm>
          <a:prstGeom prst="rect">
            <a:avLst/>
          </a:prstGeom>
        </p:spPr>
        <p:txBody>
          <a:bodyPr/>
          <a:lstStyle>
            <a:lvl1pPr>
              <a:buClr>
                <a:schemeClr val="accent2"/>
              </a:buClr>
              <a:defRPr/>
            </a:lvl1pPr>
            <a:lvl2pPr>
              <a:buClr>
                <a:schemeClr val="accent2"/>
              </a:buClr>
              <a:buFont typeface="Arial" pitchFamily="34" charset="0"/>
              <a:buChar char="•"/>
              <a:defRPr/>
            </a:lvl2pPr>
            <a:lvl3pPr>
              <a:buClr>
                <a:schemeClr val="accent2"/>
              </a:buClr>
              <a:defRPr/>
            </a:lvl3pPr>
            <a:lvl4pPr>
              <a:buClr>
                <a:schemeClr val="accent2"/>
              </a:buClr>
              <a:buFont typeface="Arial" pitchFamily="34" charset="0"/>
              <a:buChar char="•"/>
              <a:defRPr/>
            </a:lvl4pPr>
            <a:lvl5pPr>
              <a:buClr>
                <a:schemeClr val="accent2"/>
              </a:buClr>
              <a:buFont typeface="Arial" pitchFamily="34" charset="0"/>
              <a:buChar char="•"/>
              <a:defRPr/>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7" name="Rectangle 13"/>
          <p:cNvSpPr>
            <a:spLocks noChangeArrowheads="1"/>
          </p:cNvSpPr>
          <p:nvPr/>
        </p:nvSpPr>
        <p:spPr bwMode="auto">
          <a:xfrm>
            <a:off x="0" y="0"/>
            <a:ext cx="9144000" cy="620713"/>
          </a:xfrm>
          <a:prstGeom prst="rect">
            <a:avLst/>
          </a:prstGeom>
          <a:solidFill>
            <a:srgbClr val="008000"/>
          </a:solidFill>
          <a:ln w="9525">
            <a:noFill/>
            <a:miter lim="800000"/>
            <a:headEnd/>
            <a:tailEnd/>
          </a:ln>
          <a:effectLst/>
        </p:spPr>
        <p:txBody>
          <a:bodyPr wrap="none" anchor="ctr"/>
          <a:lstStyle/>
          <a:p>
            <a:endParaRPr lang="ja-JP" altLang="en-US"/>
          </a:p>
        </p:txBody>
      </p:sp>
      <p:sp>
        <p:nvSpPr>
          <p:cNvPr id="1038" name="Rectangle 14"/>
          <p:cNvSpPr>
            <a:spLocks noChangeArrowheads="1"/>
          </p:cNvSpPr>
          <p:nvPr/>
        </p:nvSpPr>
        <p:spPr bwMode="auto">
          <a:xfrm>
            <a:off x="0" y="620713"/>
            <a:ext cx="9144000" cy="71437"/>
          </a:xfrm>
          <a:prstGeom prst="rect">
            <a:avLst/>
          </a:prstGeom>
          <a:solidFill>
            <a:srgbClr val="FF0000"/>
          </a:solidFill>
          <a:ln w="9525">
            <a:noFill/>
            <a:miter lim="800000"/>
            <a:headEnd/>
            <a:tailEnd/>
          </a:ln>
          <a:effectLst/>
        </p:spPr>
        <p:txBody>
          <a:bodyPr wrap="none" anchor="ctr"/>
          <a:lstStyle/>
          <a:p>
            <a:endParaRPr lang="ja-JP" altLang="en-US"/>
          </a:p>
        </p:txBody>
      </p:sp>
      <p:sp>
        <p:nvSpPr>
          <p:cNvPr id="1039" name="Rectangle 15"/>
          <p:cNvSpPr>
            <a:spLocks noChangeArrowheads="1"/>
          </p:cNvSpPr>
          <p:nvPr/>
        </p:nvSpPr>
        <p:spPr bwMode="auto">
          <a:xfrm>
            <a:off x="8523288" y="6616700"/>
            <a:ext cx="585787" cy="268288"/>
          </a:xfrm>
          <a:prstGeom prst="rect">
            <a:avLst/>
          </a:prstGeom>
          <a:noFill/>
          <a:ln w="9525">
            <a:noFill/>
            <a:miter lim="800000"/>
            <a:headEnd/>
            <a:tailEnd/>
          </a:ln>
          <a:effectLst/>
        </p:spPr>
        <p:txBody>
          <a:bodyPr/>
          <a:lstStyle/>
          <a:p>
            <a:pPr algn="r"/>
            <a:fld id="{F10E94C2-5BF4-44AF-B6DA-5A0045E97B1B}" type="slidenum">
              <a:rPr lang="en-US" altLang="ja-JP" sz="1000"/>
              <a:pPr algn="r"/>
              <a:t>‹#›</a:t>
            </a:fld>
            <a:endParaRPr lang="en-US" altLang="ja-JP" sz="1000"/>
          </a:p>
        </p:txBody>
      </p:sp>
      <p:sp>
        <p:nvSpPr>
          <p:cNvPr id="1044" name="Line 20"/>
          <p:cNvSpPr>
            <a:spLocks noChangeShapeType="1"/>
          </p:cNvSpPr>
          <p:nvPr/>
        </p:nvSpPr>
        <p:spPr bwMode="auto">
          <a:xfrm>
            <a:off x="0" y="6524625"/>
            <a:ext cx="9144000" cy="0"/>
          </a:xfrm>
          <a:prstGeom prst="line">
            <a:avLst/>
          </a:prstGeom>
          <a:noFill/>
          <a:ln w="19050">
            <a:solidFill>
              <a:srgbClr val="C0C0C0"/>
            </a:solidFill>
            <a:round/>
            <a:headEnd/>
            <a:tailEnd/>
          </a:ln>
          <a:effectLst/>
        </p:spPr>
        <p:txBody>
          <a:bodyPr/>
          <a:lstStyle/>
          <a:p>
            <a:endParaRPr lang="ja-JP" altLang="en-US"/>
          </a:p>
        </p:txBody>
      </p:sp>
      <p:sp>
        <p:nvSpPr>
          <p:cNvPr id="7" name="テキスト ボックス 6"/>
          <p:cNvSpPr txBox="1"/>
          <p:nvPr/>
        </p:nvSpPr>
        <p:spPr>
          <a:xfrm>
            <a:off x="3761521" y="6519446"/>
            <a:ext cx="1620957" cy="338554"/>
          </a:xfrm>
          <a:prstGeom prst="rect">
            <a:avLst/>
          </a:prstGeom>
          <a:noFill/>
        </p:spPr>
        <p:txBody>
          <a:bodyPr wrap="none" rtlCol="0">
            <a:spAutoFit/>
          </a:bodyPr>
          <a:lstStyle/>
          <a:p>
            <a:r>
              <a:rPr kumimoji="1" lang="ja-JP" altLang="en-US" sz="1600" dirty="0">
                <a:solidFill>
                  <a:srgbClr val="008000"/>
                </a:solidFill>
                <a:ea typeface="ＤＨＰ特太ゴシック体" pitchFamily="2" charset="-128"/>
              </a:rPr>
              <a:t>地域防災研究所</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50" charset="-128"/>
        </a:defRPr>
      </a:lvl2pPr>
      <a:lvl3pPr algn="ctr" rtl="0" fontAlgn="base">
        <a:spcBef>
          <a:spcPct val="0"/>
        </a:spcBef>
        <a:spcAft>
          <a:spcPct val="0"/>
        </a:spcAft>
        <a:defRPr kumimoji="1" sz="4400">
          <a:solidFill>
            <a:schemeClr val="tx2"/>
          </a:solidFill>
          <a:latin typeface="Arial" charset="0"/>
          <a:ea typeface="ＭＳ Ｐゴシック" pitchFamily="50" charset="-128"/>
        </a:defRPr>
      </a:lvl3pPr>
      <a:lvl4pPr algn="ctr" rtl="0" fontAlgn="base">
        <a:spcBef>
          <a:spcPct val="0"/>
        </a:spcBef>
        <a:spcAft>
          <a:spcPct val="0"/>
        </a:spcAft>
        <a:defRPr kumimoji="1" sz="4400">
          <a:solidFill>
            <a:schemeClr val="tx2"/>
          </a:solidFill>
          <a:latin typeface="Arial" charset="0"/>
          <a:ea typeface="ＭＳ Ｐゴシック" pitchFamily="50" charset="-128"/>
        </a:defRPr>
      </a:lvl4pPr>
      <a:lvl5pPr algn="ctr" rtl="0" fontAlgn="base">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Desktop/&#38442;&#31070;&#28129;&#36335;&#22823;&#38663;&#28797;&#38306;&#36899;&#36039;&#26009;/&#31070;&#25144;&#22823;&#22320;&#38663;&#26032;&#32862;&#35352;&#20107;/kobe-daijishin-s55-kobeshinbun.pdf"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0" y="0"/>
            <a:ext cx="9144000" cy="6858000"/>
          </a:xfrm>
          <a:prstGeom prst="rect">
            <a:avLst/>
          </a:prstGeom>
          <a:solidFill>
            <a:srgbClr val="008000"/>
          </a:solidFill>
          <a:ln w="9525">
            <a:noFill/>
            <a:miter lim="800000"/>
            <a:headEnd/>
            <a:tailEnd/>
          </a:ln>
          <a:effectLst/>
        </p:spPr>
        <p:txBody>
          <a:bodyPr wrap="none" anchor="ctr"/>
          <a:lstStyle/>
          <a:p>
            <a:endParaRPr lang="ja-JP" altLang="en-US" dirty="0"/>
          </a:p>
        </p:txBody>
      </p:sp>
      <p:sp>
        <p:nvSpPr>
          <p:cNvPr id="7" name="テキスト ボックス 6"/>
          <p:cNvSpPr txBox="1"/>
          <p:nvPr/>
        </p:nvSpPr>
        <p:spPr>
          <a:xfrm>
            <a:off x="1302033" y="980728"/>
            <a:ext cx="6647974" cy="5016758"/>
          </a:xfrm>
          <a:prstGeom prst="rect">
            <a:avLst/>
          </a:prstGeom>
          <a:noFill/>
        </p:spPr>
        <p:txBody>
          <a:bodyPr wrap="none" rtlCol="0">
            <a:spAutoFit/>
          </a:bodyPr>
          <a:lstStyle/>
          <a:p>
            <a:pPr algn="ctr"/>
            <a:r>
              <a:rPr lang="ja-JP" altLang="en-US" sz="7200" dirty="0">
                <a:solidFill>
                  <a:srgbClr val="FFFF00"/>
                </a:solidFill>
                <a:latin typeface="ＤＦ特太ゴシック体" pitchFamily="49" charset="-128"/>
                <a:ea typeface="ＤＦ特太ゴシック体" pitchFamily="49" charset="-128"/>
              </a:rPr>
              <a:t>本当の</a:t>
            </a:r>
          </a:p>
          <a:p>
            <a:pPr algn="ctr"/>
            <a:r>
              <a:rPr lang="ja-JP" altLang="en-US" sz="7200" dirty="0">
                <a:solidFill>
                  <a:srgbClr val="FFFF00"/>
                </a:solidFill>
                <a:latin typeface="ＤＦ特太ゴシック体" pitchFamily="49" charset="-128"/>
                <a:ea typeface="ＤＦ特太ゴシック体" pitchFamily="49" charset="-128"/>
              </a:rPr>
              <a:t>教訓が消える！</a:t>
            </a:r>
            <a:endParaRPr lang="en-US" altLang="ja-JP" sz="7200" dirty="0">
              <a:solidFill>
                <a:srgbClr val="FFFF00"/>
              </a:solidFill>
              <a:latin typeface="ＤＦ特太ゴシック体" pitchFamily="49" charset="-128"/>
              <a:ea typeface="ＤＦ特太ゴシック体" pitchFamily="49" charset="-128"/>
            </a:endParaRPr>
          </a:p>
          <a:p>
            <a:pPr algn="ctr"/>
            <a:r>
              <a:rPr lang="ja-JP" altLang="en-US" sz="8800" dirty="0">
                <a:solidFill>
                  <a:schemeClr val="bg1"/>
                </a:solidFill>
                <a:latin typeface="ＤＦ特太ゴシック体" pitchFamily="49" charset="-128"/>
                <a:ea typeface="ＤＦ特太ゴシック体" pitchFamily="49" charset="-128"/>
              </a:rPr>
              <a:t>失われた</a:t>
            </a:r>
          </a:p>
          <a:p>
            <a:pPr algn="ctr"/>
            <a:r>
              <a:rPr lang="ja-JP" altLang="en-US" sz="8800" dirty="0">
                <a:solidFill>
                  <a:schemeClr val="bg1"/>
                </a:solidFill>
                <a:latin typeface="ＤＦ特太ゴシック体" pitchFamily="49" charset="-128"/>
                <a:ea typeface="ＤＦ特太ゴシック体" pitchFamily="49" charset="-128"/>
              </a:rPr>
              <a:t>責務！</a:t>
            </a:r>
            <a:endParaRPr lang="en-US" altLang="ja-JP" sz="8800" dirty="0">
              <a:solidFill>
                <a:schemeClr val="bg1"/>
              </a:solidFill>
              <a:latin typeface="ＤＦ特太ゴシック体" pitchFamily="49" charset="-128"/>
              <a:ea typeface="ＤＦ特太ゴシック体" pitchFamily="49" charset="-128"/>
            </a:endParaRPr>
          </a:p>
        </p:txBody>
      </p:sp>
    </p:spTree>
    <p:extLst>
      <p:ext uri="{BB962C8B-B14F-4D97-AF65-F5344CB8AC3E}">
        <p14:creationId xmlns:p14="http://schemas.microsoft.com/office/powerpoint/2010/main" val="3747451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44624"/>
            <a:ext cx="8964488" cy="648072"/>
          </a:xfrm>
        </p:spPr>
        <p:txBody>
          <a:bodyPr/>
          <a:lstStyle/>
          <a:p>
            <a:r>
              <a:rPr kumimoji="1" lang="ja-JP" altLang="en-US" dirty="0"/>
              <a:t>阪神淡路大震災は誰も予測していなかったのか</a:t>
            </a:r>
            <a:r>
              <a:rPr lang="ja-JP" altLang="en-US" dirty="0"/>
              <a:t>？</a:t>
            </a:r>
            <a:br>
              <a:rPr lang="en-US" altLang="ja-JP" dirty="0"/>
            </a:br>
            <a:endParaRPr kumimoji="1" lang="ja-JP" altLang="en-US" dirty="0"/>
          </a:p>
        </p:txBody>
      </p:sp>
      <p:sp>
        <p:nvSpPr>
          <p:cNvPr id="3" name="コンテンツ プレースホルダー 2"/>
          <p:cNvSpPr>
            <a:spLocks noGrp="1"/>
          </p:cNvSpPr>
          <p:nvPr>
            <p:ph idx="1"/>
          </p:nvPr>
        </p:nvSpPr>
        <p:spPr>
          <a:xfrm>
            <a:off x="395536" y="908720"/>
            <a:ext cx="8229600" cy="5217443"/>
          </a:xfrm>
        </p:spPr>
        <p:txBody>
          <a:bodyPr/>
          <a:lstStyle/>
          <a:p>
            <a:r>
              <a:rPr kumimoji="1" lang="ja-JP" altLang="en-US" dirty="0"/>
              <a:t>神戸に</a:t>
            </a:r>
            <a:r>
              <a:rPr kumimoji="1" lang="ja-JP" altLang="en-US" dirty="0">
                <a:solidFill>
                  <a:srgbClr val="7030A0"/>
                </a:solidFill>
              </a:rPr>
              <a:t>巨大地震が襲ってくること</a:t>
            </a:r>
            <a:r>
              <a:rPr kumimoji="1" lang="ja-JP" altLang="en-US" dirty="0"/>
              <a:t>は</a:t>
            </a:r>
            <a:br>
              <a:rPr kumimoji="1" lang="ja-JP" altLang="en-US" dirty="0"/>
            </a:br>
            <a:r>
              <a:rPr kumimoji="1" lang="ja-JP" altLang="en-US" dirty="0"/>
              <a:t>誰も知らなかったのだろうか？</a:t>
            </a:r>
            <a:endParaRPr kumimoji="1" lang="en-US" altLang="ja-JP" dirty="0"/>
          </a:p>
          <a:p>
            <a:r>
              <a:rPr kumimoji="1" lang="ja-JP" altLang="en-US" dirty="0"/>
              <a:t>では、知らなかったから？</a:t>
            </a:r>
          </a:p>
          <a:p>
            <a:r>
              <a:rPr kumimoji="1" lang="ja-JP" altLang="en-US" dirty="0"/>
              <a:t>あれだけの</a:t>
            </a:r>
            <a:r>
              <a:rPr kumimoji="1" lang="ja-JP" altLang="en-US" dirty="0">
                <a:solidFill>
                  <a:srgbClr val="7030A0"/>
                </a:solidFill>
              </a:rPr>
              <a:t>被害を受けたのか</a:t>
            </a:r>
            <a:r>
              <a:rPr kumimoji="1" lang="ja-JP" altLang="en-US" dirty="0"/>
              <a:t>？</a:t>
            </a:r>
            <a:endParaRPr kumimoji="1" lang="en-US" altLang="ja-JP" dirty="0"/>
          </a:p>
          <a:p>
            <a:r>
              <a:rPr kumimoji="1" lang="ja-JP" altLang="en-US" dirty="0"/>
              <a:t>でも</a:t>
            </a:r>
            <a:r>
              <a:rPr kumimoji="1" lang="ja-JP" altLang="en-US" dirty="0">
                <a:solidFill>
                  <a:srgbClr val="7030A0"/>
                </a:solidFill>
              </a:rPr>
              <a:t>事前に知って</a:t>
            </a:r>
            <a:r>
              <a:rPr kumimoji="1" lang="ja-JP" altLang="en-US" dirty="0"/>
              <a:t>いたのなら？</a:t>
            </a:r>
            <a:endParaRPr kumimoji="1" lang="en-US" altLang="ja-JP" dirty="0"/>
          </a:p>
          <a:p>
            <a:r>
              <a:rPr kumimoji="1" lang="ja-JP" altLang="en-US" dirty="0"/>
              <a:t>多くの人は「</a:t>
            </a:r>
            <a:r>
              <a:rPr kumimoji="1" lang="ja-JP" altLang="en-US" dirty="0">
                <a:solidFill>
                  <a:srgbClr val="FF0000"/>
                </a:solidFill>
              </a:rPr>
              <a:t>備えをしていたか？</a:t>
            </a:r>
            <a:r>
              <a:rPr lang="ja-JP" altLang="en-US" dirty="0"/>
              <a:t>」</a:t>
            </a:r>
            <a:endParaRPr kumimoji="1" lang="en-US" altLang="ja-JP" dirty="0"/>
          </a:p>
          <a:p>
            <a:r>
              <a:rPr kumimoji="1" lang="ja-JP" altLang="en-US" dirty="0"/>
              <a:t>語り継ぎの中で</a:t>
            </a:r>
          </a:p>
          <a:p>
            <a:r>
              <a:rPr kumimoji="1" lang="ja-JP" altLang="en-US" dirty="0">
                <a:solidFill>
                  <a:srgbClr val="FF0000"/>
                </a:solidFill>
              </a:rPr>
              <a:t>何か大事なことを</a:t>
            </a:r>
            <a:br>
              <a:rPr kumimoji="1" lang="ja-JP" altLang="en-US" dirty="0">
                <a:solidFill>
                  <a:srgbClr val="FF0000"/>
                </a:solidFill>
              </a:rPr>
            </a:br>
            <a:r>
              <a:rPr kumimoji="1" lang="ja-JP" altLang="en-US" dirty="0">
                <a:solidFill>
                  <a:srgbClr val="FF0000"/>
                </a:solidFill>
              </a:rPr>
              <a:t>　　　語り継げていない教訓があるのでは？</a:t>
            </a:r>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79769" y="1556792"/>
            <a:ext cx="2590129" cy="3888432"/>
          </a:xfrm>
          <a:prstGeom prst="rect">
            <a:avLst/>
          </a:prstGeom>
          <a:ln>
            <a:noFill/>
          </a:ln>
          <a:effectLst>
            <a:softEdge rad="112500"/>
          </a:effectLst>
        </p:spPr>
      </p:pic>
    </p:spTree>
    <p:extLst>
      <p:ext uri="{BB962C8B-B14F-4D97-AF65-F5344CB8AC3E}">
        <p14:creationId xmlns:p14="http://schemas.microsoft.com/office/powerpoint/2010/main" val="14007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p:cNvSpPr>
            <a:spLocks noGrp="1" noChangeArrowheads="1"/>
          </p:cNvSpPr>
          <p:nvPr>
            <p:ph type="body" idx="1"/>
          </p:nvPr>
        </p:nvSpPr>
        <p:spPr>
          <a:xfrm>
            <a:off x="322584" y="836712"/>
            <a:ext cx="8497888" cy="5589587"/>
          </a:xfrm>
        </p:spPr>
        <p:txBody>
          <a:bodyPr/>
          <a:lstStyle/>
          <a:p>
            <a:pPr eaLnBrk="1" hangingPunct="1">
              <a:lnSpc>
                <a:spcPct val="90000"/>
              </a:lnSpc>
              <a:buFont typeface="Wingdings" pitchFamily="2" charset="2"/>
              <a:buChar char="l"/>
            </a:pPr>
            <a:r>
              <a:rPr lang="ja-JP" altLang="en-US" sz="2800" dirty="0">
                <a:ea typeface="ＭＳ Ｐゴシック" pitchFamily="50" charset="-128"/>
              </a:rPr>
              <a:t>ダークな教訓は、消されてしまっている！</a:t>
            </a:r>
          </a:p>
          <a:p>
            <a:pPr eaLnBrk="1" hangingPunct="1">
              <a:lnSpc>
                <a:spcPct val="90000"/>
              </a:lnSpc>
              <a:buFont typeface="Wingdings" pitchFamily="2" charset="2"/>
              <a:buChar char="l"/>
            </a:pPr>
            <a:r>
              <a:rPr lang="ja-JP" altLang="en-US" sz="2800" dirty="0">
                <a:ea typeface="ＭＳ Ｐゴシック" pitchFamily="50" charset="-128"/>
              </a:rPr>
              <a:t>言い換えれば、都合の悪いことは「教訓」ではないと</a:t>
            </a:r>
          </a:p>
          <a:p>
            <a:pPr eaLnBrk="1" hangingPunct="1">
              <a:lnSpc>
                <a:spcPct val="90000"/>
              </a:lnSpc>
              <a:buFont typeface="Wingdings" pitchFamily="2" charset="2"/>
              <a:buChar char="l"/>
            </a:pPr>
            <a:r>
              <a:rPr lang="ja-JP" altLang="en-US" sz="2800" dirty="0">
                <a:solidFill>
                  <a:srgbClr val="CC6600"/>
                </a:solidFill>
                <a:ea typeface="ＭＳ Ｐゴシック" pitchFamily="50" charset="-128"/>
              </a:rPr>
              <a:t>地震は、人がたくさん亡くなり、辛く悲しく苦しかった</a:t>
            </a:r>
          </a:p>
          <a:p>
            <a:pPr eaLnBrk="1" hangingPunct="1">
              <a:lnSpc>
                <a:spcPct val="90000"/>
              </a:lnSpc>
              <a:buFont typeface="Wingdings" pitchFamily="2" charset="2"/>
              <a:buChar char="l"/>
            </a:pPr>
            <a:r>
              <a:rPr lang="ja-JP" altLang="en-US" sz="2800" dirty="0">
                <a:ea typeface="ＭＳ Ｐゴシック" pitchFamily="50" charset="-128"/>
              </a:rPr>
              <a:t>でも、それらだけが決して「教訓」ではないのだが？</a:t>
            </a:r>
          </a:p>
          <a:p>
            <a:pPr eaLnBrk="1" hangingPunct="1">
              <a:lnSpc>
                <a:spcPct val="90000"/>
              </a:lnSpc>
              <a:buFont typeface="Wingdings" pitchFamily="2" charset="2"/>
              <a:buChar char="l"/>
            </a:pPr>
            <a:r>
              <a:rPr lang="ja-JP" altLang="en-US" sz="2800" dirty="0">
                <a:ea typeface="ＭＳ Ｐゴシック" pitchFamily="50" charset="-128"/>
              </a:rPr>
              <a:t>実際には？</a:t>
            </a:r>
          </a:p>
          <a:p>
            <a:pPr eaLnBrk="1" hangingPunct="1">
              <a:lnSpc>
                <a:spcPct val="90000"/>
              </a:lnSpc>
              <a:buFont typeface="Wingdings" pitchFamily="2" charset="2"/>
              <a:buChar char="l"/>
            </a:pPr>
            <a:r>
              <a:rPr lang="ja-JP" altLang="en-US" sz="2800" dirty="0">
                <a:ea typeface="ＭＳ Ｐゴシック" pitchFamily="50" charset="-128"/>
              </a:rPr>
              <a:t>１９８０年専門家から「</a:t>
            </a:r>
            <a:r>
              <a:rPr lang="ja-JP" altLang="en-US" sz="2800" dirty="0">
                <a:solidFill>
                  <a:srgbClr val="FF3300"/>
                </a:solidFill>
                <a:ea typeface="ＭＳ Ｐゴシック" pitchFamily="50" charset="-128"/>
              </a:rPr>
              <a:t>神戸大地震可能性あり</a:t>
            </a:r>
            <a:r>
              <a:rPr lang="ja-JP" altLang="en-US" sz="2800" dirty="0">
                <a:ea typeface="ＭＳ Ｐゴシック" pitchFamily="50" charset="-128"/>
              </a:rPr>
              <a:t>」と指摘</a:t>
            </a:r>
          </a:p>
          <a:p>
            <a:pPr eaLnBrk="1" hangingPunct="1">
              <a:lnSpc>
                <a:spcPct val="90000"/>
              </a:lnSpc>
              <a:buFont typeface="Wingdings" pitchFamily="2" charset="2"/>
              <a:buChar char="l"/>
            </a:pPr>
            <a:r>
              <a:rPr lang="ja-JP" altLang="en-US" sz="2800" dirty="0">
                <a:ea typeface="ＭＳ Ｐゴシック" pitchFamily="50" charset="-128"/>
              </a:rPr>
              <a:t>神戸市防災会議</a:t>
            </a:r>
          </a:p>
          <a:p>
            <a:pPr lvl="1">
              <a:lnSpc>
                <a:spcPct val="90000"/>
              </a:lnSpc>
              <a:buFont typeface="Wingdings" pitchFamily="2" charset="2"/>
              <a:buChar char="l"/>
            </a:pPr>
            <a:r>
              <a:rPr lang="ja-JP" altLang="en-US" dirty="0">
                <a:ea typeface="ＭＳ Ｐゴシック" pitchFamily="50" charset="-128"/>
              </a:rPr>
              <a:t>１９８４年</a:t>
            </a:r>
          </a:p>
          <a:p>
            <a:pPr lvl="2">
              <a:lnSpc>
                <a:spcPct val="90000"/>
              </a:lnSpc>
              <a:buFont typeface="Wingdings" pitchFamily="2" charset="2"/>
              <a:buChar char="l"/>
            </a:pPr>
            <a:r>
              <a:rPr lang="ja-JP" altLang="en-US" dirty="0">
                <a:ea typeface="ＭＳ Ｐゴシック" pitchFamily="50" charset="-128"/>
              </a:rPr>
              <a:t>「</a:t>
            </a:r>
            <a:r>
              <a:rPr lang="ja-JP" altLang="en-US" dirty="0">
                <a:solidFill>
                  <a:srgbClr val="0000FF"/>
                </a:solidFill>
                <a:ea typeface="ＭＳ Ｐゴシック" pitchFamily="50" charset="-128"/>
              </a:rPr>
              <a:t>大地震発生で長田区などの木造家屋密集地帯で大火災被害の可能性</a:t>
            </a:r>
            <a:r>
              <a:rPr lang="ja-JP" altLang="en-US" dirty="0">
                <a:ea typeface="ＭＳ Ｐゴシック" pitchFamily="50" charset="-128"/>
              </a:rPr>
              <a:t>」を専門家が指摘</a:t>
            </a:r>
          </a:p>
          <a:p>
            <a:pPr lvl="1">
              <a:lnSpc>
                <a:spcPct val="90000"/>
              </a:lnSpc>
              <a:buFont typeface="Wingdings" pitchFamily="2" charset="2"/>
              <a:buChar char="l"/>
            </a:pPr>
            <a:r>
              <a:rPr lang="ja-JP" altLang="en-US" dirty="0">
                <a:ea typeface="ＭＳ Ｐゴシック" pitchFamily="50" charset="-128"/>
              </a:rPr>
              <a:t>１９８６年</a:t>
            </a:r>
          </a:p>
          <a:p>
            <a:pPr lvl="2">
              <a:lnSpc>
                <a:spcPct val="90000"/>
              </a:lnSpc>
              <a:buFont typeface="Wingdings" pitchFamily="2" charset="2"/>
              <a:buChar char="l"/>
            </a:pPr>
            <a:r>
              <a:rPr lang="ja-JP" altLang="en-US" dirty="0">
                <a:ea typeface="ＭＳ Ｐゴシック" pitchFamily="50" charset="-128"/>
              </a:rPr>
              <a:t>地域防災計画を作成後、地震対策部会は、活動休止状態、もっと本腰を入れていたらと考えると残念</a:t>
            </a:r>
            <a:endParaRPr lang="ja-JP" altLang="en-US" dirty="0">
              <a:solidFill>
                <a:srgbClr val="FF3300"/>
              </a:solidFill>
              <a:ea typeface="ＭＳ Ｐゴシック" pitchFamily="50" charset="-128"/>
            </a:endParaRPr>
          </a:p>
        </p:txBody>
      </p:sp>
      <p:sp>
        <p:nvSpPr>
          <p:cNvPr id="585731" name="Rectangle 3"/>
          <p:cNvSpPr>
            <a:spLocks noGrp="1" noChangeArrowheads="1"/>
          </p:cNvSpPr>
          <p:nvPr>
            <p:ph type="title"/>
          </p:nvPr>
        </p:nvSpPr>
        <p:spPr>
          <a:xfrm>
            <a:off x="179512" y="44624"/>
            <a:ext cx="6696075" cy="563563"/>
          </a:xfrm>
          <a:effectLst/>
        </p:spPr>
        <p:txBody>
          <a:bodyPr/>
          <a:lstStyle/>
          <a:p>
            <a:pPr algn="l" eaLnBrk="1" hangingPunct="1">
              <a:defRPr/>
            </a:pPr>
            <a:r>
              <a:rPr lang="ja-JP" altLang="en-US" dirty="0">
                <a:solidFill>
                  <a:srgbClr val="FFFF66"/>
                </a:solidFill>
              </a:rPr>
              <a:t>語り継がれない教訓がある！</a:t>
            </a:r>
          </a:p>
        </p:txBody>
      </p:sp>
      <p:sp>
        <p:nvSpPr>
          <p:cNvPr id="3" name="円形吹き出し 2"/>
          <p:cNvSpPr/>
          <p:nvPr/>
        </p:nvSpPr>
        <p:spPr bwMode="auto">
          <a:xfrm>
            <a:off x="2123728" y="608188"/>
            <a:ext cx="5544616" cy="2532780"/>
          </a:xfrm>
          <a:prstGeom prst="wedgeEllipseCallout">
            <a:avLst>
              <a:gd name="adj1" fmla="val -62683"/>
              <a:gd name="adj2" fmla="val 52125"/>
            </a:avLst>
          </a:prstGeom>
          <a:solidFill>
            <a:srgbClr val="FFFF00"/>
          </a:solidFill>
          <a:ln w="9525">
            <a:noFill/>
            <a:miter lim="800000"/>
            <a:headEnd/>
            <a:tailEnd/>
          </a:ln>
          <a:effectLst/>
        </p:spPr>
        <p:txBody>
          <a:bodyPr wrap="none" rtlCol="0" anchor="ctr"/>
          <a:lstStyle/>
          <a:p>
            <a:pPr algn="ctr"/>
            <a:r>
              <a:rPr kumimoji="1" lang="ja-JP" altLang="en-US" sz="2800" dirty="0">
                <a:solidFill>
                  <a:srgbClr val="FF0000"/>
                </a:solidFill>
                <a:latin typeface="AR P悠々ゴシック体E" panose="040B0900000000000000" pitchFamily="50" charset="-128"/>
                <a:ea typeface="AR P悠々ゴシック体E" panose="040B0900000000000000" pitchFamily="50" charset="-128"/>
              </a:rPr>
              <a:t>大地震が発生する</a:t>
            </a:r>
          </a:p>
          <a:p>
            <a:pPr algn="ctr"/>
            <a:r>
              <a:rPr kumimoji="1" lang="ja-JP" altLang="en-US" sz="2800" dirty="0">
                <a:solidFill>
                  <a:srgbClr val="FF0000"/>
                </a:solidFill>
                <a:latin typeface="AR P悠々ゴシック体E" panose="040B0900000000000000" pitchFamily="50" charset="-128"/>
                <a:ea typeface="AR P悠々ゴシック体E" panose="040B0900000000000000" pitchFamily="50" charset="-128"/>
              </a:rPr>
              <a:t>１５年前に</a:t>
            </a:r>
          </a:p>
          <a:p>
            <a:pPr algn="ctr"/>
            <a:r>
              <a:rPr kumimoji="1" lang="ja-JP" altLang="en-US" sz="2800" dirty="0">
                <a:solidFill>
                  <a:srgbClr val="FF0000"/>
                </a:solidFill>
                <a:latin typeface="AR P悠々ゴシック体E" panose="040B0900000000000000" pitchFamily="50" charset="-128"/>
                <a:ea typeface="AR P悠々ゴシック体E" panose="040B0900000000000000" pitchFamily="50" charset="-128"/>
              </a:rPr>
              <a:t>指摘されていた</a:t>
            </a:r>
            <a:endParaRPr kumimoji="1" lang="en-US" altLang="ja-JP" sz="2800" dirty="0">
              <a:solidFill>
                <a:srgbClr val="FF0000"/>
              </a:solidFill>
              <a:latin typeface="AR P悠々ゴシック体E" panose="040B0900000000000000" pitchFamily="50" charset="-128"/>
              <a:ea typeface="AR P悠々ゴシック体E" panose="040B0900000000000000" pitchFamily="50" charset="-128"/>
            </a:endParaRPr>
          </a:p>
          <a:p>
            <a:pPr algn="ctr"/>
            <a:r>
              <a:rPr kumimoji="1" lang="ja-JP" altLang="en-US" sz="2800" dirty="0">
                <a:solidFill>
                  <a:srgbClr val="FF0000"/>
                </a:solidFill>
                <a:latin typeface="AR P悠々ゴシック体E" panose="040B0900000000000000" pitchFamily="50" charset="-128"/>
                <a:ea typeface="AR P悠々ゴシック体E" panose="040B0900000000000000" pitchFamily="50" charset="-128"/>
              </a:rPr>
              <a:t>「</a:t>
            </a:r>
            <a:r>
              <a:rPr kumimoji="1" lang="ja-JP" altLang="en-US" sz="2800" dirty="0">
                <a:solidFill>
                  <a:srgbClr val="0000FF"/>
                </a:solidFill>
                <a:latin typeface="AR P悠々ゴシック体E" panose="040B0900000000000000" pitchFamily="50" charset="-128"/>
                <a:ea typeface="AR P悠々ゴシック体E" panose="040B0900000000000000" pitchFamily="50" charset="-128"/>
              </a:rPr>
              <a:t>大地震の可能性あり！</a:t>
            </a:r>
            <a:r>
              <a:rPr kumimoji="1" lang="ja-JP" altLang="en-US" sz="2800" dirty="0">
                <a:solidFill>
                  <a:srgbClr val="FF0000"/>
                </a:solidFill>
                <a:latin typeface="AR P悠々ゴシック体E" panose="040B0900000000000000" pitchFamily="50" charset="-128"/>
                <a:ea typeface="AR P悠々ゴシック体E" panose="040B0900000000000000" pitchFamily="50" charset="-128"/>
              </a:rPr>
              <a:t>」</a:t>
            </a:r>
          </a:p>
        </p:txBody>
      </p:sp>
    </p:spTree>
    <p:extLst>
      <p:ext uri="{BB962C8B-B14F-4D97-AF65-F5344CB8AC3E}">
        <p14:creationId xmlns:p14="http://schemas.microsoft.com/office/powerpoint/2010/main" val="920192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5730">
                                            <p:txEl>
                                              <p:pRg st="0" end="0"/>
                                            </p:txEl>
                                          </p:spTgt>
                                        </p:tgtEl>
                                        <p:attrNameLst>
                                          <p:attrName>style.visibility</p:attrName>
                                        </p:attrNameLst>
                                      </p:cBhvr>
                                      <p:to>
                                        <p:strVal val="visible"/>
                                      </p:to>
                                    </p:set>
                                    <p:animEffect transition="in" filter="fade">
                                      <p:cBhvr>
                                        <p:cTn id="7" dur="2000"/>
                                        <p:tgtEl>
                                          <p:spTgt spid="5857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85730">
                                            <p:txEl>
                                              <p:pRg st="1" end="1"/>
                                            </p:txEl>
                                          </p:spTgt>
                                        </p:tgtEl>
                                        <p:attrNameLst>
                                          <p:attrName>style.visibility</p:attrName>
                                        </p:attrNameLst>
                                      </p:cBhvr>
                                      <p:to>
                                        <p:strVal val="visible"/>
                                      </p:to>
                                    </p:set>
                                    <p:animEffect transition="in" filter="fade">
                                      <p:cBhvr>
                                        <p:cTn id="12" dur="2000"/>
                                        <p:tgtEl>
                                          <p:spTgt spid="5857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85730">
                                            <p:txEl>
                                              <p:pRg st="2" end="2"/>
                                            </p:txEl>
                                          </p:spTgt>
                                        </p:tgtEl>
                                        <p:attrNameLst>
                                          <p:attrName>style.visibility</p:attrName>
                                        </p:attrNameLst>
                                      </p:cBhvr>
                                      <p:to>
                                        <p:strVal val="visible"/>
                                      </p:to>
                                    </p:set>
                                    <p:animEffect transition="in" filter="fade">
                                      <p:cBhvr>
                                        <p:cTn id="17" dur="2000"/>
                                        <p:tgtEl>
                                          <p:spTgt spid="5857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85730">
                                            <p:txEl>
                                              <p:pRg st="3" end="3"/>
                                            </p:txEl>
                                          </p:spTgt>
                                        </p:tgtEl>
                                        <p:attrNameLst>
                                          <p:attrName>style.visibility</p:attrName>
                                        </p:attrNameLst>
                                      </p:cBhvr>
                                      <p:to>
                                        <p:strVal val="visible"/>
                                      </p:to>
                                    </p:set>
                                    <p:animEffect transition="in" filter="fade">
                                      <p:cBhvr>
                                        <p:cTn id="22" dur="2000"/>
                                        <p:tgtEl>
                                          <p:spTgt spid="58573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85730">
                                            <p:txEl>
                                              <p:pRg st="4" end="4"/>
                                            </p:txEl>
                                          </p:spTgt>
                                        </p:tgtEl>
                                        <p:attrNameLst>
                                          <p:attrName>style.visibility</p:attrName>
                                        </p:attrNameLst>
                                      </p:cBhvr>
                                      <p:to>
                                        <p:strVal val="visible"/>
                                      </p:to>
                                    </p:set>
                                    <p:animEffect transition="in" filter="fade">
                                      <p:cBhvr>
                                        <p:cTn id="27" dur="2000"/>
                                        <p:tgtEl>
                                          <p:spTgt spid="58573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85730">
                                            <p:txEl>
                                              <p:pRg st="5" end="5"/>
                                            </p:txEl>
                                          </p:spTgt>
                                        </p:tgtEl>
                                        <p:attrNameLst>
                                          <p:attrName>style.visibility</p:attrName>
                                        </p:attrNameLst>
                                      </p:cBhvr>
                                      <p:to>
                                        <p:strVal val="visible"/>
                                      </p:to>
                                    </p:set>
                                    <p:animEffect transition="in" filter="fade">
                                      <p:cBhvr>
                                        <p:cTn id="32" dur="2000"/>
                                        <p:tgtEl>
                                          <p:spTgt spid="58573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barn(inVertical)">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85730">
                                            <p:txEl>
                                              <p:pRg st="6" end="6"/>
                                            </p:txEl>
                                          </p:spTgt>
                                        </p:tgtEl>
                                        <p:attrNameLst>
                                          <p:attrName>style.visibility</p:attrName>
                                        </p:attrNameLst>
                                      </p:cBhvr>
                                      <p:to>
                                        <p:strVal val="visible"/>
                                      </p:to>
                                    </p:set>
                                    <p:animEffect transition="in" filter="fade">
                                      <p:cBhvr>
                                        <p:cTn id="42" dur="2000"/>
                                        <p:tgtEl>
                                          <p:spTgt spid="585730">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85730">
                                            <p:txEl>
                                              <p:pRg st="7" end="7"/>
                                            </p:txEl>
                                          </p:spTgt>
                                        </p:tgtEl>
                                        <p:attrNameLst>
                                          <p:attrName>style.visibility</p:attrName>
                                        </p:attrNameLst>
                                      </p:cBhvr>
                                      <p:to>
                                        <p:strVal val="visible"/>
                                      </p:to>
                                    </p:set>
                                    <p:animEffect transition="in" filter="fade">
                                      <p:cBhvr>
                                        <p:cTn id="47" dur="2000"/>
                                        <p:tgtEl>
                                          <p:spTgt spid="585730">
                                            <p:txEl>
                                              <p:pRg st="7" end="7"/>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85730">
                                            <p:txEl>
                                              <p:pRg st="8" end="8"/>
                                            </p:txEl>
                                          </p:spTgt>
                                        </p:tgtEl>
                                        <p:attrNameLst>
                                          <p:attrName>style.visibility</p:attrName>
                                        </p:attrNameLst>
                                      </p:cBhvr>
                                      <p:to>
                                        <p:strVal val="visible"/>
                                      </p:to>
                                    </p:set>
                                    <p:animEffect transition="in" filter="fade">
                                      <p:cBhvr>
                                        <p:cTn id="50" dur="2000"/>
                                        <p:tgtEl>
                                          <p:spTgt spid="585730">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585730">
                                            <p:txEl>
                                              <p:pRg st="9" end="9"/>
                                            </p:txEl>
                                          </p:spTgt>
                                        </p:tgtEl>
                                        <p:attrNameLst>
                                          <p:attrName>style.visibility</p:attrName>
                                        </p:attrNameLst>
                                      </p:cBhvr>
                                      <p:to>
                                        <p:strVal val="visible"/>
                                      </p:to>
                                    </p:set>
                                    <p:animEffect transition="in" filter="fade">
                                      <p:cBhvr>
                                        <p:cTn id="55" dur="2000"/>
                                        <p:tgtEl>
                                          <p:spTgt spid="585730">
                                            <p:txEl>
                                              <p:pRg st="9" end="9"/>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585730">
                                            <p:txEl>
                                              <p:pRg st="10" end="10"/>
                                            </p:txEl>
                                          </p:spTgt>
                                        </p:tgtEl>
                                        <p:attrNameLst>
                                          <p:attrName>style.visibility</p:attrName>
                                        </p:attrNameLst>
                                      </p:cBhvr>
                                      <p:to>
                                        <p:strVal val="visible"/>
                                      </p:to>
                                    </p:set>
                                    <p:animEffect transition="in" filter="fade">
                                      <p:cBhvr>
                                        <p:cTn id="58" dur="2000"/>
                                        <p:tgtEl>
                                          <p:spTgt spid="585730">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5730" grpId="0" build="p"/>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6757" name="Picture 5" descr="kobe-daijishin-s55-kobeshinbun-1"/>
          <p:cNvPicPr>
            <a:picLocks noChangeAspect="1" noChangeArrowheads="1"/>
          </p:cNvPicPr>
          <p:nvPr/>
        </p:nvPicPr>
        <p:blipFill>
          <a:blip r:embed="rId2" cstate="print">
            <a:lum bright="70000" contrast="-70000"/>
          </a:blip>
          <a:srcRect/>
          <a:stretch>
            <a:fillRect/>
          </a:stretch>
        </p:blipFill>
        <p:spPr bwMode="auto">
          <a:xfrm>
            <a:off x="6648896" y="1368003"/>
            <a:ext cx="2387600" cy="5013325"/>
          </a:xfrm>
          <a:prstGeom prst="rect">
            <a:avLst/>
          </a:prstGeom>
          <a:noFill/>
          <a:ln w="9525">
            <a:noFill/>
            <a:miter lim="800000"/>
            <a:headEnd/>
            <a:tailEnd/>
          </a:ln>
        </p:spPr>
      </p:pic>
      <p:sp>
        <p:nvSpPr>
          <p:cNvPr id="586754" name="Rectangle 2"/>
          <p:cNvSpPr>
            <a:spLocks noGrp="1" noChangeArrowheads="1"/>
          </p:cNvSpPr>
          <p:nvPr>
            <p:ph type="body" idx="1"/>
          </p:nvPr>
        </p:nvSpPr>
        <p:spPr>
          <a:xfrm>
            <a:off x="395238" y="836712"/>
            <a:ext cx="8641258" cy="5705475"/>
          </a:xfrm>
        </p:spPr>
        <p:txBody>
          <a:bodyPr/>
          <a:lstStyle/>
          <a:p>
            <a:pPr eaLnBrk="1" hangingPunct="1">
              <a:buFont typeface="Wingdings" pitchFamily="2" charset="2"/>
              <a:buChar char="l"/>
            </a:pPr>
            <a:r>
              <a:rPr lang="ja-JP" altLang="en-US" sz="2400" dirty="0">
                <a:ea typeface="ＭＳ Ｐゴシック" pitchFamily="50" charset="-128"/>
              </a:rPr>
              <a:t>１９９５年１月１７日</a:t>
            </a:r>
            <a:br>
              <a:rPr lang="ja-JP" altLang="en-US" sz="2400" dirty="0">
                <a:ea typeface="ＭＳ Ｐゴシック" pitchFamily="50" charset="-128"/>
              </a:rPr>
            </a:br>
            <a:r>
              <a:rPr lang="ja-JP" altLang="en-US" sz="2400" dirty="0">
                <a:ea typeface="ＭＳ Ｐゴシック" pitchFamily="50" charset="-128"/>
              </a:rPr>
              <a:t>　</a:t>
            </a:r>
            <a:r>
              <a:rPr lang="ja-JP" altLang="en-US" sz="2000" dirty="0">
                <a:ea typeface="ＭＳ Ｐゴシック" pitchFamily="50" charset="-128"/>
              </a:rPr>
              <a:t>関西でこんな地震が発生するとは・・・兵庫県南部地震（阪神淡路大震災）</a:t>
            </a:r>
          </a:p>
          <a:p>
            <a:pPr eaLnBrk="1" hangingPunct="1">
              <a:buFont typeface="Wingdings" pitchFamily="2" charset="2"/>
              <a:buChar char="l"/>
            </a:pPr>
            <a:r>
              <a:rPr lang="ja-JP" altLang="en-US" sz="2400" dirty="0">
                <a:ea typeface="ＭＳ Ｐゴシック" pitchFamily="50" charset="-128"/>
              </a:rPr>
              <a:t>地震後「大地震が来ることなど教えてくれなかった」と口々に！</a:t>
            </a:r>
          </a:p>
          <a:p>
            <a:pPr eaLnBrk="1" hangingPunct="1">
              <a:buFont typeface="Wingdings" pitchFamily="2" charset="2"/>
              <a:buChar char="l"/>
            </a:pPr>
            <a:r>
              <a:rPr lang="ja-JP" altLang="en-US" sz="2400" dirty="0">
                <a:ea typeface="ＭＳ Ｐゴシック" pitchFamily="50" charset="-128"/>
              </a:rPr>
              <a:t>でも１９８０年（昭和５５年）</a:t>
            </a:r>
            <a:r>
              <a:rPr lang="ja-JP" altLang="en-US" sz="2400" dirty="0">
                <a:solidFill>
                  <a:srgbClr val="FF3300"/>
                </a:solidFill>
                <a:ea typeface="ＭＳ Ｐゴシック" pitchFamily="50" charset="-128"/>
              </a:rPr>
              <a:t>「神戸大地震可能性あり！」</a:t>
            </a:r>
            <a:r>
              <a:rPr lang="ja-JP" altLang="en-US" sz="2400" dirty="0">
                <a:ea typeface="ＭＳ Ｐゴシック" pitchFamily="50" charset="-128"/>
              </a:rPr>
              <a:t>と発表</a:t>
            </a:r>
          </a:p>
          <a:p>
            <a:pPr eaLnBrk="1" hangingPunct="1">
              <a:buFont typeface="Wingdings" pitchFamily="2" charset="2"/>
              <a:buChar char="l"/>
            </a:pPr>
            <a:r>
              <a:rPr lang="ja-JP" altLang="en-US" sz="2400" dirty="0">
                <a:ea typeface="ＭＳ Ｐゴシック" pitchFamily="50" charset="-128"/>
              </a:rPr>
              <a:t>当時、神戸新聞や地元テレビ局が特集</a:t>
            </a:r>
            <a:br>
              <a:rPr lang="ja-JP" altLang="en-US" sz="2400" dirty="0">
                <a:ea typeface="ＭＳ Ｐゴシック" pitchFamily="50" charset="-128"/>
              </a:rPr>
            </a:br>
            <a:r>
              <a:rPr lang="ja-JP" altLang="en-US" sz="2000" dirty="0">
                <a:ea typeface="ＭＳ Ｐゴシック" pitchFamily="50" charset="-128"/>
              </a:rPr>
              <a:t>　　</a:t>
            </a:r>
            <a:r>
              <a:rPr lang="ja-JP" altLang="en-US" sz="2000" dirty="0">
                <a:ea typeface="ＭＳ Ｐゴシック" pitchFamily="50" charset="-128"/>
                <a:hlinkClick r:id="rId3" action="ppaction://hlinkfile"/>
              </a:rPr>
              <a:t>神戸新聞の新聞記事</a:t>
            </a:r>
            <a:r>
              <a:rPr lang="ja-JP" altLang="en-US" sz="2400" dirty="0">
                <a:ea typeface="ＭＳ Ｐゴシック" pitchFamily="50" charset="-128"/>
              </a:rPr>
              <a:t>　　</a:t>
            </a:r>
            <a:r>
              <a:rPr lang="ja-JP" altLang="en-US" sz="2000" dirty="0">
                <a:solidFill>
                  <a:srgbClr val="FF3300"/>
                </a:solidFill>
                <a:ea typeface="ＭＳ Ｐゴシック" pitchFamily="50" charset="-128"/>
              </a:rPr>
              <a:t>発表日？！　</a:t>
            </a:r>
            <a:endParaRPr lang="ja-JP" altLang="en-US" sz="2000" dirty="0">
              <a:solidFill>
                <a:srgbClr val="0000FF"/>
              </a:solidFill>
              <a:ea typeface="ＭＳ Ｐゴシック" pitchFamily="50" charset="-128"/>
            </a:endParaRPr>
          </a:p>
          <a:p>
            <a:pPr eaLnBrk="1" hangingPunct="1">
              <a:buFont typeface="Wingdings" pitchFamily="2" charset="2"/>
              <a:buChar char="l"/>
            </a:pPr>
            <a:r>
              <a:rPr lang="ja-JP" altLang="en-US" sz="2400" dirty="0">
                <a:solidFill>
                  <a:srgbClr val="FF3300"/>
                </a:solidFill>
                <a:ea typeface="ＭＳ Ｐゴシック" pitchFamily="50" charset="-128"/>
              </a:rPr>
              <a:t>多くの人が耳を傾けなかった結果</a:t>
            </a:r>
          </a:p>
          <a:p>
            <a:pPr eaLnBrk="1" hangingPunct="1">
              <a:buFont typeface="Wingdings" pitchFamily="2" charset="2"/>
              <a:buChar char="l"/>
            </a:pPr>
            <a:r>
              <a:rPr lang="ja-JP" altLang="en-US" sz="2400" dirty="0">
                <a:ea typeface="ＭＳ Ｐゴシック" pitchFamily="50" charset="-128"/>
              </a:rPr>
              <a:t>なぜ防災対策が継続されなかったのか？</a:t>
            </a:r>
          </a:p>
          <a:p>
            <a:pPr eaLnBrk="1" hangingPunct="1">
              <a:buFont typeface="Wingdings" pitchFamily="2" charset="2"/>
              <a:buChar char="l"/>
            </a:pPr>
            <a:r>
              <a:rPr lang="ja-JP" altLang="en-US" sz="2400" dirty="0">
                <a:solidFill>
                  <a:srgbClr val="7030A0"/>
                </a:solidFill>
                <a:ea typeface="ＭＳ Ｐゴシック" pitchFamily="50" charset="-128"/>
              </a:rPr>
              <a:t>多くの専門家が真剣に研究した結果を生かせなかった！</a:t>
            </a:r>
          </a:p>
          <a:p>
            <a:pPr eaLnBrk="1" hangingPunct="1">
              <a:buFont typeface="Wingdings" pitchFamily="2" charset="2"/>
              <a:buChar char="l"/>
            </a:pPr>
            <a:r>
              <a:rPr lang="ja-JP" altLang="en-US" sz="2400" dirty="0">
                <a:ea typeface="ＭＳ Ｐゴシック" pitchFamily="50" charset="-128"/>
              </a:rPr>
              <a:t>来るか来ないかわからないものに対して・・・</a:t>
            </a:r>
            <a:r>
              <a:rPr lang="ja-JP" altLang="en-US" sz="2400" dirty="0">
                <a:solidFill>
                  <a:srgbClr val="7030A0"/>
                </a:solidFill>
                <a:ea typeface="ＭＳ Ｐゴシック" pitchFamily="50" charset="-128"/>
              </a:rPr>
              <a:t>備えるの？</a:t>
            </a:r>
          </a:p>
          <a:p>
            <a:pPr eaLnBrk="1" hangingPunct="1">
              <a:buFont typeface="Wingdings" pitchFamily="2" charset="2"/>
              <a:buChar char="l"/>
            </a:pPr>
            <a:r>
              <a:rPr lang="ja-JP" altLang="en-US" sz="2400" dirty="0">
                <a:ea typeface="ＭＳ Ｐゴシック" pitchFamily="50" charset="-128"/>
              </a:rPr>
              <a:t>なぜ防災の輪を広げることができなかったのか！</a:t>
            </a:r>
          </a:p>
          <a:p>
            <a:pPr eaLnBrk="1" hangingPunct="1">
              <a:buFont typeface="Wingdings" pitchFamily="2" charset="2"/>
              <a:buChar char="l"/>
            </a:pPr>
            <a:r>
              <a:rPr lang="ja-JP" altLang="en-US" sz="2400" dirty="0">
                <a:solidFill>
                  <a:srgbClr val="FF0000"/>
                </a:solidFill>
                <a:ea typeface="ＭＳ Ｐゴシック" pitchFamily="50" charset="-128"/>
              </a:rPr>
              <a:t>何を守るべきなのかを</a:t>
            </a:r>
            <a:r>
              <a:rPr lang="ja-JP" altLang="en-US" sz="2400" dirty="0">
                <a:solidFill>
                  <a:srgbClr val="FF0000"/>
                </a:solidFill>
                <a:highlight>
                  <a:srgbClr val="FFFF00"/>
                </a:highlight>
                <a:ea typeface="ＭＳ Ｐゴシック" pitchFamily="50" charset="-128"/>
              </a:rPr>
              <a:t>定義</a:t>
            </a:r>
            <a:r>
              <a:rPr lang="ja-JP" altLang="en-US" sz="2400" dirty="0">
                <a:solidFill>
                  <a:srgbClr val="FF0000"/>
                </a:solidFill>
                <a:ea typeface="ＭＳ Ｐゴシック" pitchFamily="50" charset="-128"/>
              </a:rPr>
              <a:t>できていなかった！</a:t>
            </a:r>
          </a:p>
          <a:p>
            <a:pPr eaLnBrk="1" hangingPunct="1">
              <a:buFont typeface="Wingdings" pitchFamily="2" charset="2"/>
              <a:buChar char="l"/>
            </a:pPr>
            <a:r>
              <a:rPr lang="ja-JP" altLang="en-US" sz="2400" dirty="0">
                <a:ea typeface="ＭＳ Ｐゴシック" pitchFamily="50" charset="-128"/>
              </a:rPr>
              <a:t>さて、我々が今やらなければならないことは・・・</a:t>
            </a:r>
            <a:r>
              <a:rPr lang="ja-JP" altLang="en-US" sz="2400" dirty="0">
                <a:solidFill>
                  <a:srgbClr val="FF0000"/>
                </a:solidFill>
                <a:ea typeface="ＭＳ Ｐゴシック" pitchFamily="50" charset="-128"/>
              </a:rPr>
              <a:t>何だ？</a:t>
            </a:r>
          </a:p>
        </p:txBody>
      </p:sp>
      <p:sp>
        <p:nvSpPr>
          <p:cNvPr id="586755" name="Rectangle 3"/>
          <p:cNvSpPr>
            <a:spLocks noGrp="1" noChangeArrowheads="1"/>
          </p:cNvSpPr>
          <p:nvPr>
            <p:ph type="title"/>
          </p:nvPr>
        </p:nvSpPr>
        <p:spPr>
          <a:xfrm>
            <a:off x="180181" y="44624"/>
            <a:ext cx="7632179" cy="563562"/>
          </a:xfrm>
          <a:effectLst/>
        </p:spPr>
        <p:txBody>
          <a:bodyPr/>
          <a:lstStyle/>
          <a:p>
            <a:pPr algn="l" eaLnBrk="1" hangingPunct="1">
              <a:defRPr/>
            </a:pPr>
            <a:r>
              <a:rPr lang="ja-JP" altLang="en-US" dirty="0"/>
              <a:t>「予期せぬ大地震？」ではなかったのか？</a:t>
            </a:r>
          </a:p>
        </p:txBody>
      </p:sp>
    </p:spTree>
    <p:extLst>
      <p:ext uri="{BB962C8B-B14F-4D97-AF65-F5344CB8AC3E}">
        <p14:creationId xmlns:p14="http://schemas.microsoft.com/office/powerpoint/2010/main" val="3133408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6754">
                                            <p:txEl>
                                              <p:pRg st="0" end="0"/>
                                            </p:txEl>
                                          </p:spTgt>
                                        </p:tgtEl>
                                        <p:attrNameLst>
                                          <p:attrName>style.visibility</p:attrName>
                                        </p:attrNameLst>
                                      </p:cBhvr>
                                      <p:to>
                                        <p:strVal val="visible"/>
                                      </p:to>
                                    </p:set>
                                    <p:animEffect transition="in" filter="fade">
                                      <p:cBhvr>
                                        <p:cTn id="7" dur="500"/>
                                        <p:tgtEl>
                                          <p:spTgt spid="5867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86754">
                                            <p:txEl>
                                              <p:pRg st="1" end="1"/>
                                            </p:txEl>
                                          </p:spTgt>
                                        </p:tgtEl>
                                        <p:attrNameLst>
                                          <p:attrName>style.visibility</p:attrName>
                                        </p:attrNameLst>
                                      </p:cBhvr>
                                      <p:to>
                                        <p:strVal val="visible"/>
                                      </p:to>
                                    </p:set>
                                    <p:animEffect transition="in" filter="fade">
                                      <p:cBhvr>
                                        <p:cTn id="12" dur="500"/>
                                        <p:tgtEl>
                                          <p:spTgt spid="5867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86754">
                                            <p:txEl>
                                              <p:pRg st="2" end="2"/>
                                            </p:txEl>
                                          </p:spTgt>
                                        </p:tgtEl>
                                        <p:attrNameLst>
                                          <p:attrName>style.visibility</p:attrName>
                                        </p:attrNameLst>
                                      </p:cBhvr>
                                      <p:to>
                                        <p:strVal val="visible"/>
                                      </p:to>
                                    </p:set>
                                    <p:animEffect transition="in" filter="fade">
                                      <p:cBhvr>
                                        <p:cTn id="17" dur="500"/>
                                        <p:tgtEl>
                                          <p:spTgt spid="5867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86754">
                                            <p:txEl>
                                              <p:pRg st="3" end="3"/>
                                            </p:txEl>
                                          </p:spTgt>
                                        </p:tgtEl>
                                        <p:attrNameLst>
                                          <p:attrName>style.visibility</p:attrName>
                                        </p:attrNameLst>
                                      </p:cBhvr>
                                      <p:to>
                                        <p:strVal val="visible"/>
                                      </p:to>
                                    </p:set>
                                    <p:animEffect transition="in" filter="fade">
                                      <p:cBhvr>
                                        <p:cTn id="22" dur="500"/>
                                        <p:tgtEl>
                                          <p:spTgt spid="58675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86754">
                                            <p:txEl>
                                              <p:pRg st="4" end="4"/>
                                            </p:txEl>
                                          </p:spTgt>
                                        </p:tgtEl>
                                        <p:attrNameLst>
                                          <p:attrName>style.visibility</p:attrName>
                                        </p:attrNameLst>
                                      </p:cBhvr>
                                      <p:to>
                                        <p:strVal val="visible"/>
                                      </p:to>
                                    </p:set>
                                    <p:animEffect transition="in" filter="fade">
                                      <p:cBhvr>
                                        <p:cTn id="27" dur="500"/>
                                        <p:tgtEl>
                                          <p:spTgt spid="58675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86754">
                                            <p:txEl>
                                              <p:pRg st="5" end="5"/>
                                            </p:txEl>
                                          </p:spTgt>
                                        </p:tgtEl>
                                        <p:attrNameLst>
                                          <p:attrName>style.visibility</p:attrName>
                                        </p:attrNameLst>
                                      </p:cBhvr>
                                      <p:to>
                                        <p:strVal val="visible"/>
                                      </p:to>
                                    </p:set>
                                    <p:animEffect transition="in" filter="fade">
                                      <p:cBhvr>
                                        <p:cTn id="32" dur="500"/>
                                        <p:tgtEl>
                                          <p:spTgt spid="58675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86754">
                                            <p:txEl>
                                              <p:pRg st="6" end="6"/>
                                            </p:txEl>
                                          </p:spTgt>
                                        </p:tgtEl>
                                        <p:attrNameLst>
                                          <p:attrName>style.visibility</p:attrName>
                                        </p:attrNameLst>
                                      </p:cBhvr>
                                      <p:to>
                                        <p:strVal val="visible"/>
                                      </p:to>
                                    </p:set>
                                    <p:animEffect transition="in" filter="fade">
                                      <p:cBhvr>
                                        <p:cTn id="37" dur="500"/>
                                        <p:tgtEl>
                                          <p:spTgt spid="58675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86754">
                                            <p:txEl>
                                              <p:pRg st="7" end="7"/>
                                            </p:txEl>
                                          </p:spTgt>
                                        </p:tgtEl>
                                        <p:attrNameLst>
                                          <p:attrName>style.visibility</p:attrName>
                                        </p:attrNameLst>
                                      </p:cBhvr>
                                      <p:to>
                                        <p:strVal val="visible"/>
                                      </p:to>
                                    </p:set>
                                    <p:animEffect transition="in" filter="fade">
                                      <p:cBhvr>
                                        <p:cTn id="42" dur="500"/>
                                        <p:tgtEl>
                                          <p:spTgt spid="58675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86754">
                                            <p:txEl>
                                              <p:pRg st="8" end="8"/>
                                            </p:txEl>
                                          </p:spTgt>
                                        </p:tgtEl>
                                        <p:attrNameLst>
                                          <p:attrName>style.visibility</p:attrName>
                                        </p:attrNameLst>
                                      </p:cBhvr>
                                      <p:to>
                                        <p:strVal val="visible"/>
                                      </p:to>
                                    </p:set>
                                    <p:animEffect transition="in" filter="fade">
                                      <p:cBhvr>
                                        <p:cTn id="47" dur="500"/>
                                        <p:tgtEl>
                                          <p:spTgt spid="58675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86754">
                                            <p:txEl>
                                              <p:pRg st="9" end="9"/>
                                            </p:txEl>
                                          </p:spTgt>
                                        </p:tgtEl>
                                        <p:attrNameLst>
                                          <p:attrName>style.visibility</p:attrName>
                                        </p:attrNameLst>
                                      </p:cBhvr>
                                      <p:to>
                                        <p:strVal val="visible"/>
                                      </p:to>
                                    </p:set>
                                    <p:animEffect transition="in" filter="fade">
                                      <p:cBhvr>
                                        <p:cTn id="52" dur="500"/>
                                        <p:tgtEl>
                                          <p:spTgt spid="58675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86754">
                                            <p:txEl>
                                              <p:pRg st="10" end="10"/>
                                            </p:txEl>
                                          </p:spTgt>
                                        </p:tgtEl>
                                        <p:attrNameLst>
                                          <p:attrName>style.visibility</p:attrName>
                                        </p:attrNameLst>
                                      </p:cBhvr>
                                      <p:to>
                                        <p:strVal val="visible"/>
                                      </p:to>
                                    </p:set>
                                    <p:animEffect transition="in" filter="fade">
                                      <p:cBhvr>
                                        <p:cTn id="57" dur="500"/>
                                        <p:tgtEl>
                                          <p:spTgt spid="58675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a:buFont typeface="Wingdings" pitchFamily="2" charset="2"/>
              <a:buChar char="l"/>
            </a:pPr>
            <a:r>
              <a:rPr lang="ja-JP" altLang="en-US" dirty="0">
                <a:solidFill>
                  <a:srgbClr val="FF0000"/>
                </a:solidFill>
              </a:rPr>
              <a:t>小松左京　「日本沈没」</a:t>
            </a:r>
          </a:p>
          <a:p>
            <a:pPr lvl="1">
              <a:buFont typeface="Wingdings" pitchFamily="2" charset="2"/>
              <a:buChar char="l"/>
            </a:pPr>
            <a:r>
              <a:rPr lang="ja-JP" altLang="en-US" dirty="0"/>
              <a:t>アメリカ測地学会の電撃発表</a:t>
            </a:r>
          </a:p>
          <a:p>
            <a:pPr lvl="1">
              <a:buFont typeface="Wingdings" pitchFamily="2" charset="2"/>
              <a:buChar char="l"/>
            </a:pPr>
            <a:r>
              <a:rPr lang="ja-JP" altLang="en-US" dirty="0"/>
              <a:t>「日本列島付近に地殻の大変動。日本はアジアのアトランティスになるか」</a:t>
            </a:r>
          </a:p>
          <a:p>
            <a:pPr>
              <a:buFont typeface="Wingdings" pitchFamily="2" charset="2"/>
              <a:buChar char="l"/>
            </a:pPr>
            <a:r>
              <a:rPr lang="ja-JP" altLang="en-US" dirty="0"/>
              <a:t>この発表日は？</a:t>
            </a:r>
          </a:p>
          <a:p>
            <a:pPr>
              <a:buFont typeface="Wingdings" pitchFamily="2" charset="2"/>
              <a:buChar char="l"/>
            </a:pPr>
            <a:r>
              <a:rPr lang="ja-JP" altLang="en-US" sz="4000" dirty="0">
                <a:solidFill>
                  <a:srgbClr val="FF0000"/>
                </a:solidFill>
              </a:rPr>
              <a:t>３月１１日</a:t>
            </a:r>
          </a:p>
          <a:p>
            <a:pPr>
              <a:buFont typeface="Wingdings" pitchFamily="2" charset="2"/>
              <a:buChar char="l"/>
            </a:pPr>
            <a:r>
              <a:rPr lang="ja-JP" altLang="en-US" sz="4000" dirty="0">
                <a:solidFill>
                  <a:srgbClr val="FF0000"/>
                </a:solidFill>
              </a:rPr>
              <a:t>時間は！</a:t>
            </a:r>
          </a:p>
        </p:txBody>
      </p:sp>
      <p:sp>
        <p:nvSpPr>
          <p:cNvPr id="2" name="タイトル 1"/>
          <p:cNvSpPr>
            <a:spLocks noGrp="1"/>
          </p:cNvSpPr>
          <p:nvPr>
            <p:ph type="title"/>
          </p:nvPr>
        </p:nvSpPr>
        <p:spPr>
          <a:xfrm>
            <a:off x="158824" y="0"/>
            <a:ext cx="8229600" cy="706090"/>
          </a:xfrm>
        </p:spPr>
        <p:txBody>
          <a:bodyPr/>
          <a:lstStyle/>
          <a:p>
            <a:pPr algn="l"/>
            <a:r>
              <a:rPr kumimoji="1" lang="ja-JP" altLang="en-US" sz="3200" dirty="0">
                <a:solidFill>
                  <a:srgbClr val="FFFF00"/>
                </a:solidFill>
              </a:rPr>
              <a:t>余談ですが！不思議な話題「人の予感」</a:t>
            </a:r>
          </a:p>
        </p:txBody>
      </p:sp>
      <p:pic>
        <p:nvPicPr>
          <p:cNvPr id="4" name="図 3" descr="日本沈没.jpg"/>
          <p:cNvPicPr>
            <a:picLocks noChangeAspect="1"/>
          </p:cNvPicPr>
          <p:nvPr/>
        </p:nvPicPr>
        <p:blipFill>
          <a:blip r:embed="rId2" cstate="print"/>
          <a:stretch>
            <a:fillRect/>
          </a:stretch>
        </p:blipFill>
        <p:spPr>
          <a:xfrm>
            <a:off x="3635896" y="2924944"/>
            <a:ext cx="5292080" cy="3503357"/>
          </a:xfrm>
          <a:prstGeom prst="rect">
            <a:avLst/>
          </a:prstGeom>
          <a:ln>
            <a:solidFill>
              <a:srgbClr val="FF0000"/>
            </a:solidFill>
          </a:ln>
        </p:spPr>
      </p:pic>
      <p:sp>
        <p:nvSpPr>
          <p:cNvPr id="5" name="雲形吹き出し 4"/>
          <p:cNvSpPr/>
          <p:nvPr/>
        </p:nvSpPr>
        <p:spPr bwMode="auto">
          <a:xfrm>
            <a:off x="5508104" y="188640"/>
            <a:ext cx="3491880" cy="1512168"/>
          </a:xfrm>
          <a:prstGeom prst="cloudCallout">
            <a:avLst>
              <a:gd name="adj1" fmla="val -60980"/>
              <a:gd name="adj2" fmla="val 23147"/>
            </a:avLst>
          </a:prstGeom>
          <a:solidFill>
            <a:srgbClr val="FFFF00"/>
          </a:solidFill>
          <a:ln w="9525">
            <a:noFill/>
            <a:miter lim="800000"/>
            <a:headEnd/>
            <a:tailEnd/>
          </a:ln>
          <a:effectLst/>
        </p:spPr>
        <p:txBody>
          <a:bodyPr wrap="none" rtlCol="0" anchor="ctr"/>
          <a:lstStyle/>
          <a:p>
            <a:pPr algn="ctr"/>
            <a:r>
              <a:rPr lang="en-US" altLang="ja-JP" dirty="0"/>
              <a:t>1964</a:t>
            </a:r>
            <a:r>
              <a:rPr lang="ja-JP" altLang="en-US" dirty="0"/>
              <a:t>年（昭和</a:t>
            </a:r>
            <a:r>
              <a:rPr lang="en-US" altLang="ja-JP" dirty="0"/>
              <a:t>39</a:t>
            </a:r>
            <a:r>
              <a:rPr lang="ja-JP" altLang="en-US" dirty="0"/>
              <a:t>）から</a:t>
            </a:r>
          </a:p>
          <a:p>
            <a:pPr algn="ctr"/>
            <a:r>
              <a:rPr lang="ja-JP" altLang="en-US" dirty="0"/>
              <a:t>執筆開始</a:t>
            </a:r>
          </a:p>
          <a:p>
            <a:pPr algn="ctr"/>
            <a:r>
              <a:rPr lang="en-US" altLang="ja-JP" dirty="0"/>
              <a:t>9</a:t>
            </a:r>
            <a:r>
              <a:rPr lang="ja-JP" altLang="en-US" dirty="0"/>
              <a:t>年がかりで完成</a:t>
            </a:r>
            <a:endParaRPr kumimoji="1" lang="ja-JP" altLang="en-US" dirty="0"/>
          </a:p>
        </p:txBody>
      </p:sp>
      <p:sp>
        <p:nvSpPr>
          <p:cNvPr id="6" name="円/楕円 5"/>
          <p:cNvSpPr/>
          <p:nvPr/>
        </p:nvSpPr>
        <p:spPr bwMode="auto">
          <a:xfrm>
            <a:off x="674457" y="529109"/>
            <a:ext cx="7992888" cy="5976664"/>
          </a:xfrm>
          <a:prstGeom prst="ellipse">
            <a:avLst/>
          </a:prstGeom>
          <a:solidFill>
            <a:srgbClr val="FF0000"/>
          </a:solidFill>
          <a:ln>
            <a:headEnd/>
            <a:tailEnd/>
          </a:ln>
        </p:spPr>
        <p:style>
          <a:lnRef idx="0">
            <a:schemeClr val="accent2"/>
          </a:lnRef>
          <a:fillRef idx="3">
            <a:schemeClr val="accent2"/>
          </a:fillRef>
          <a:effectRef idx="3">
            <a:schemeClr val="accent2"/>
          </a:effectRef>
          <a:fontRef idx="minor">
            <a:schemeClr val="lt1"/>
          </a:fontRef>
        </p:style>
        <p:txBody>
          <a:bodyPr wrap="none" rtlCol="0" anchor="ctr"/>
          <a:lstStyle/>
          <a:p>
            <a:pPr algn="ctr"/>
            <a:r>
              <a:rPr kumimoji="1" lang="ja-JP" altLang="en-US" sz="6600" dirty="0">
                <a:solidFill>
                  <a:schemeClr val="bg1"/>
                </a:solidFill>
                <a:latin typeface="AR P悠々ゴシック体E" pitchFamily="50" charset="-128"/>
                <a:ea typeface="AR P悠々ゴシック体E" pitchFamily="50" charset="-128"/>
              </a:rPr>
              <a:t>人の強い</a:t>
            </a:r>
            <a:r>
              <a:rPr kumimoji="1" lang="ja-JP" altLang="en-US" sz="6600" dirty="0">
                <a:solidFill>
                  <a:srgbClr val="FFFF00"/>
                </a:solidFill>
                <a:latin typeface="AR P悠々ゴシック体E" pitchFamily="50" charset="-128"/>
                <a:ea typeface="AR P悠々ゴシック体E" pitchFamily="50" charset="-128"/>
              </a:rPr>
              <a:t>学び</a:t>
            </a:r>
            <a:r>
              <a:rPr kumimoji="1" lang="ja-JP" altLang="en-US" sz="6600" dirty="0">
                <a:solidFill>
                  <a:schemeClr val="bg1"/>
                </a:solidFill>
                <a:latin typeface="AR P悠々ゴシック体E" pitchFamily="50" charset="-128"/>
                <a:ea typeface="AR P悠々ゴシック体E" pitchFamily="50" charset="-128"/>
              </a:rPr>
              <a:t>は</a:t>
            </a:r>
          </a:p>
          <a:p>
            <a:pPr algn="ctr"/>
            <a:r>
              <a:rPr kumimoji="1" lang="ja-JP" altLang="en-US" sz="6600" dirty="0">
                <a:solidFill>
                  <a:schemeClr val="bg1"/>
                </a:solidFill>
                <a:latin typeface="AR P悠々ゴシック体E" pitchFamily="50" charset="-128"/>
                <a:ea typeface="AR P悠々ゴシック体E" pitchFamily="50" charset="-128"/>
              </a:rPr>
              <a:t>「</a:t>
            </a:r>
            <a:r>
              <a:rPr kumimoji="1" lang="ja-JP" altLang="en-US" sz="6600" dirty="0">
                <a:solidFill>
                  <a:srgbClr val="FFFF00"/>
                </a:solidFill>
                <a:latin typeface="AR P悠々ゴシック体E" pitchFamily="50" charset="-128"/>
                <a:ea typeface="AR P悠々ゴシック体E" pitchFamily="50" charset="-128"/>
              </a:rPr>
              <a:t>第六感</a:t>
            </a:r>
            <a:r>
              <a:rPr kumimoji="1" lang="ja-JP" altLang="en-US" sz="6600" dirty="0">
                <a:solidFill>
                  <a:schemeClr val="bg1"/>
                </a:solidFill>
                <a:latin typeface="AR P悠々ゴシック体E" pitchFamily="50" charset="-128"/>
                <a:ea typeface="AR P悠々ゴシック体E" pitchFamily="50" charset="-128"/>
              </a:rPr>
              <a:t>」を</a:t>
            </a:r>
          </a:p>
          <a:p>
            <a:pPr algn="ctr"/>
            <a:r>
              <a:rPr kumimoji="1" lang="ja-JP" altLang="en-US" sz="6600" dirty="0">
                <a:solidFill>
                  <a:schemeClr val="bg1"/>
                </a:solidFill>
                <a:latin typeface="AR P悠々ゴシック体E" pitchFamily="50" charset="-128"/>
                <a:ea typeface="AR P悠々ゴシック体E" pitchFamily="50" charset="-128"/>
              </a:rPr>
              <a:t>生み出す！</a:t>
            </a:r>
          </a:p>
        </p:txBody>
      </p:sp>
    </p:spTree>
    <p:extLst>
      <p:ext uri="{BB962C8B-B14F-4D97-AF65-F5344CB8AC3E}">
        <p14:creationId xmlns:p14="http://schemas.microsoft.com/office/powerpoint/2010/main" val="3052773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2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2000"/>
                                        <p:tgtEl>
                                          <p:spTgt spid="3">
                                            <p:txEl>
                                              <p:pRg st="5" end="5"/>
                                            </p:txEl>
                                          </p:spTgt>
                                        </p:tgtEl>
                                      </p:cBhvr>
                                    </p:animEffect>
                                  </p:childTnLst>
                                </p:cTn>
                              </p:par>
                              <p:par>
                                <p:cTn id="34" presetID="53" presetClass="entr" presetSubtype="0" fill="hold" nodeType="with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p:cTn id="36" dur="500" fill="hold"/>
                                        <p:tgtEl>
                                          <p:spTgt spid="4"/>
                                        </p:tgtEl>
                                        <p:attrNameLst>
                                          <p:attrName>ppt_w</p:attrName>
                                        </p:attrNameLst>
                                      </p:cBhvr>
                                      <p:tavLst>
                                        <p:tav tm="0">
                                          <p:val>
                                            <p:fltVal val="0"/>
                                          </p:val>
                                        </p:tav>
                                        <p:tav tm="100000">
                                          <p:val>
                                            <p:strVal val="#ppt_w"/>
                                          </p:val>
                                        </p:tav>
                                      </p:tavLst>
                                    </p:anim>
                                    <p:anim calcmode="lin" valueType="num">
                                      <p:cBhvr>
                                        <p:cTn id="37" dur="500" fill="hold"/>
                                        <p:tgtEl>
                                          <p:spTgt spid="4"/>
                                        </p:tgtEl>
                                        <p:attrNameLst>
                                          <p:attrName>ppt_h</p:attrName>
                                        </p:attrNameLst>
                                      </p:cBhvr>
                                      <p:tavLst>
                                        <p:tav tm="0">
                                          <p:val>
                                            <p:fltVal val="0"/>
                                          </p:val>
                                        </p:tav>
                                        <p:tav tm="100000">
                                          <p:val>
                                            <p:strVal val="#ppt_h"/>
                                          </p:val>
                                        </p:tav>
                                      </p:tavLst>
                                    </p:anim>
                                    <p:animEffect transition="in" filter="fade">
                                      <p:cBhvr>
                                        <p:cTn id="38" dur="500"/>
                                        <p:tgtEl>
                                          <p:spTgt spid="4"/>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p:cTn id="43" dur="1000" fill="hold"/>
                                        <p:tgtEl>
                                          <p:spTgt spid="6"/>
                                        </p:tgtEl>
                                        <p:attrNameLst>
                                          <p:attrName>ppt_w</p:attrName>
                                        </p:attrNameLst>
                                      </p:cBhvr>
                                      <p:tavLst>
                                        <p:tav tm="0">
                                          <p:val>
                                            <p:fltVal val="0"/>
                                          </p:val>
                                        </p:tav>
                                        <p:tav tm="100000">
                                          <p:val>
                                            <p:strVal val="#ppt_w"/>
                                          </p:val>
                                        </p:tav>
                                      </p:tavLst>
                                    </p:anim>
                                    <p:anim calcmode="lin" valueType="num">
                                      <p:cBhvr>
                                        <p:cTn id="44" dur="1000" fill="hold"/>
                                        <p:tgtEl>
                                          <p:spTgt spid="6"/>
                                        </p:tgtEl>
                                        <p:attrNameLst>
                                          <p:attrName>ppt_h</p:attrName>
                                        </p:attrNameLst>
                                      </p:cBhvr>
                                      <p:tavLst>
                                        <p:tav tm="0">
                                          <p:val>
                                            <p:fltVal val="0"/>
                                          </p:val>
                                        </p:tav>
                                        <p:tav tm="100000">
                                          <p:val>
                                            <p:strVal val="#ppt_h"/>
                                          </p:val>
                                        </p:tav>
                                      </p:tavLst>
                                    </p:anim>
                                    <p:anim calcmode="lin" valueType="num">
                                      <p:cBhvr>
                                        <p:cTn id="45" dur="1000" fill="hold"/>
                                        <p:tgtEl>
                                          <p:spTgt spid="6"/>
                                        </p:tgtEl>
                                        <p:attrNameLst>
                                          <p:attrName>style.rotation</p:attrName>
                                        </p:attrNameLst>
                                      </p:cBhvr>
                                      <p:tavLst>
                                        <p:tav tm="0">
                                          <p:val>
                                            <p:fltVal val="90"/>
                                          </p:val>
                                        </p:tav>
                                        <p:tav tm="100000">
                                          <p:val>
                                            <p:fltVal val="0"/>
                                          </p:val>
                                        </p:tav>
                                      </p:tavLst>
                                    </p:anim>
                                    <p:animEffect transition="in" filter="fade">
                                      <p:cBhvr>
                                        <p:cTn id="46" dur="1000"/>
                                        <p:tgtEl>
                                          <p:spTgt spid="6"/>
                                        </p:tgtEl>
                                      </p:cBhvr>
                                    </p:animEffect>
                                  </p:childTnLst>
                                </p:cTn>
                              </p:par>
                              <p:par>
                                <p:cTn id="47" presetID="1" presetClass="exit" presetSubtype="0" fill="hold" grpId="1" nodeType="withEffect">
                                  <p:stCondLst>
                                    <p:cond delay="0"/>
                                  </p:stCondLst>
                                  <p:childTnLst>
                                    <p:set>
                                      <p:cBhvr>
                                        <p:cTn id="48"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731837"/>
            <a:ext cx="8435280" cy="5217443"/>
          </a:xfrm>
        </p:spPr>
        <p:txBody>
          <a:bodyPr/>
          <a:lstStyle/>
          <a:p>
            <a:r>
              <a:rPr kumimoji="1" lang="ja-JP" altLang="en-US" b="1" dirty="0">
                <a:solidFill>
                  <a:srgbClr val="FF0000"/>
                </a:solidFill>
              </a:rPr>
              <a:t>あいさつ運動</a:t>
            </a:r>
          </a:p>
          <a:p>
            <a:pPr lvl="1"/>
            <a:r>
              <a:rPr lang="ja-JP" altLang="en-US" dirty="0"/>
              <a:t>あいさつ運動　←　</a:t>
            </a:r>
            <a:r>
              <a:rPr lang="ja-JP" altLang="en-US" dirty="0">
                <a:solidFill>
                  <a:srgbClr val="FF0000"/>
                </a:solidFill>
              </a:rPr>
              <a:t>これから始める</a:t>
            </a:r>
          </a:p>
          <a:p>
            <a:pPr lvl="1"/>
            <a:r>
              <a:rPr kumimoji="1" lang="ja-JP" altLang="en-US" dirty="0"/>
              <a:t>あいさつ運動　←　</a:t>
            </a:r>
            <a:r>
              <a:rPr kumimoji="1" lang="ja-JP" altLang="en-US" dirty="0">
                <a:solidFill>
                  <a:srgbClr val="FF0000"/>
                </a:solidFill>
              </a:rPr>
              <a:t>できなければ何もはじまらない</a:t>
            </a:r>
          </a:p>
          <a:p>
            <a:r>
              <a:rPr kumimoji="1" lang="ja-JP" altLang="en-US" dirty="0"/>
              <a:t>初動体制の構築になる</a:t>
            </a:r>
          </a:p>
          <a:p>
            <a:pPr lvl="1"/>
            <a:r>
              <a:rPr kumimoji="1" lang="ja-JP" altLang="en-US" dirty="0"/>
              <a:t>挨拶が自分の大切な人を守る</a:t>
            </a:r>
          </a:p>
          <a:p>
            <a:pPr lvl="1"/>
            <a:r>
              <a:rPr lang="ja-JP" altLang="en-US" dirty="0"/>
              <a:t>挨拶は最大の防御</a:t>
            </a:r>
          </a:p>
          <a:p>
            <a:pPr lvl="1"/>
            <a:r>
              <a:rPr kumimoji="1" lang="ja-JP" altLang="en-US" dirty="0"/>
              <a:t>挨拶は最高の攻撃</a:t>
            </a:r>
          </a:p>
          <a:p>
            <a:r>
              <a:rPr kumimoji="1" lang="ja-JP" altLang="en-US" dirty="0"/>
              <a:t>安否確認の軽減になる</a:t>
            </a:r>
          </a:p>
          <a:p>
            <a:pPr lvl="1"/>
            <a:r>
              <a:rPr kumimoji="1" lang="ja-JP" altLang="en-US" dirty="0"/>
              <a:t>名簿が無くても！</a:t>
            </a:r>
          </a:p>
          <a:p>
            <a:r>
              <a:rPr kumimoji="1" lang="ja-JP" altLang="en-US" dirty="0">
                <a:solidFill>
                  <a:srgbClr val="FF0000"/>
                </a:solidFill>
              </a:rPr>
              <a:t>地域防災力の構築</a:t>
            </a:r>
          </a:p>
        </p:txBody>
      </p:sp>
      <p:sp>
        <p:nvSpPr>
          <p:cNvPr id="4" name="Rectangle 2"/>
          <p:cNvSpPr>
            <a:spLocks noGrp="1" noChangeArrowheads="1"/>
          </p:cNvSpPr>
          <p:nvPr>
            <p:ph type="title"/>
          </p:nvPr>
        </p:nvSpPr>
        <p:spPr>
          <a:xfrm>
            <a:off x="251520" y="44624"/>
            <a:ext cx="8136904" cy="563563"/>
          </a:xfrm>
          <a:effectLst/>
        </p:spPr>
        <p:txBody>
          <a:bodyPr/>
          <a:lstStyle/>
          <a:p>
            <a:pPr algn="l" eaLnBrk="1" hangingPunct="1">
              <a:defRPr/>
            </a:pPr>
            <a:r>
              <a:rPr lang="ja-JP" altLang="en-US" sz="2800" dirty="0">
                <a:solidFill>
                  <a:srgbClr val="FFFF00"/>
                </a:solidFill>
                <a:latin typeface="+mj-ea"/>
              </a:rPr>
              <a:t>究極のソーシャル・キャピタル「生活防災活動」</a:t>
            </a:r>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08359" y="2348880"/>
            <a:ext cx="1424953" cy="2021210"/>
          </a:xfrm>
          <a:prstGeom prst="rect">
            <a:avLst/>
          </a:prstGeom>
        </p:spPr>
      </p:pic>
      <p:pic>
        <p:nvPicPr>
          <p:cNvPr id="6" name="図 5" descr="あいさつ運動－笑顔は世界の共通語-完成.jpg"/>
          <p:cNvPicPr>
            <a:picLocks noChangeAspect="1"/>
          </p:cNvPicPr>
          <p:nvPr/>
        </p:nvPicPr>
        <p:blipFill>
          <a:blip r:embed="rId4" cstate="print"/>
          <a:stretch>
            <a:fillRect/>
          </a:stretch>
        </p:blipFill>
        <p:spPr>
          <a:xfrm>
            <a:off x="5805279" y="4432126"/>
            <a:ext cx="1431017" cy="2021210"/>
          </a:xfrm>
          <a:prstGeom prst="rect">
            <a:avLst/>
          </a:prstGeom>
        </p:spPr>
      </p:pic>
      <p:pic>
        <p:nvPicPr>
          <p:cNvPr id="7" name="図 6" descr="あいさつ運動－ありがとうは心の花束.jpg"/>
          <p:cNvPicPr>
            <a:picLocks noChangeAspect="1"/>
          </p:cNvPicPr>
          <p:nvPr/>
        </p:nvPicPr>
        <p:blipFill>
          <a:blip r:embed="rId5" cstate="print"/>
          <a:stretch>
            <a:fillRect/>
          </a:stretch>
        </p:blipFill>
        <p:spPr>
          <a:xfrm>
            <a:off x="5821428" y="2349104"/>
            <a:ext cx="1419264" cy="2016000"/>
          </a:xfrm>
          <a:prstGeom prst="rect">
            <a:avLst/>
          </a:prstGeom>
        </p:spPr>
      </p:pic>
      <p:pic>
        <p:nvPicPr>
          <p:cNvPr id="2" name="図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01284" y="4437112"/>
            <a:ext cx="1421280" cy="2016000"/>
          </a:xfrm>
          <a:prstGeom prst="rect">
            <a:avLst/>
          </a:prstGeom>
        </p:spPr>
      </p:pic>
      <p:sp>
        <p:nvSpPr>
          <p:cNvPr id="9" name="爆発 2 8"/>
          <p:cNvSpPr/>
          <p:nvPr/>
        </p:nvSpPr>
        <p:spPr bwMode="auto">
          <a:xfrm>
            <a:off x="1115616" y="1196752"/>
            <a:ext cx="6984776" cy="4752528"/>
          </a:xfrm>
          <a:prstGeom prst="irregularSeal2">
            <a:avLst/>
          </a:prstGeom>
          <a:solidFill>
            <a:srgbClr val="FF0000"/>
          </a:solidFill>
          <a:ln w="9525">
            <a:noFill/>
            <a:miter lim="800000"/>
            <a:headEnd/>
            <a:tailEnd/>
          </a:ln>
          <a:effectLst/>
        </p:spPr>
        <p:txBody>
          <a:bodyPr wrap="none" rtlCol="0" anchor="ctr"/>
          <a:lstStyle/>
          <a:p>
            <a:pPr algn="ctr"/>
            <a:endParaRPr kumimoji="1" lang="ja-JP" altLang="en-US" dirty="0"/>
          </a:p>
        </p:txBody>
      </p:sp>
      <p:sp>
        <p:nvSpPr>
          <p:cNvPr id="10" name="テキスト ボックス 9"/>
          <p:cNvSpPr txBox="1"/>
          <p:nvPr/>
        </p:nvSpPr>
        <p:spPr>
          <a:xfrm rot="19925839">
            <a:off x="2040119" y="2831553"/>
            <a:ext cx="4288353" cy="1938992"/>
          </a:xfrm>
          <a:prstGeom prst="rect">
            <a:avLst/>
          </a:prstGeom>
          <a:noFill/>
        </p:spPr>
        <p:txBody>
          <a:bodyPr wrap="square" rtlCol="0">
            <a:spAutoFit/>
          </a:bodyPr>
          <a:lstStyle/>
          <a:p>
            <a:pPr algn="ctr"/>
            <a:r>
              <a:rPr lang="ja-JP" altLang="en-US" sz="4000" dirty="0">
                <a:solidFill>
                  <a:srgbClr val="FFFF00"/>
                </a:solidFill>
                <a:latin typeface="AR悠々ゴシック体E" pitchFamily="49" charset="-128"/>
                <a:ea typeface="AR悠々ゴシック体E" pitchFamily="49" charset="-128"/>
              </a:rPr>
              <a:t>日頃の「挨拶」が</a:t>
            </a:r>
          </a:p>
          <a:p>
            <a:pPr algn="ctr"/>
            <a:r>
              <a:rPr lang="ja-JP" altLang="en-US" sz="4000" dirty="0">
                <a:solidFill>
                  <a:srgbClr val="FFFF00"/>
                </a:solidFill>
                <a:latin typeface="AR悠々ゴシック体E" pitchFamily="49" charset="-128"/>
                <a:ea typeface="AR悠々ゴシック体E" pitchFamily="49" charset="-128"/>
              </a:rPr>
              <a:t>災害発生時の</a:t>
            </a:r>
            <a:endParaRPr lang="en-US" altLang="ja-JP" sz="4000" dirty="0">
              <a:solidFill>
                <a:srgbClr val="FFFF00"/>
              </a:solidFill>
              <a:latin typeface="AR悠々ゴシック体E" pitchFamily="49" charset="-128"/>
              <a:ea typeface="AR悠々ゴシック体E" pitchFamily="49" charset="-128"/>
            </a:endParaRPr>
          </a:p>
          <a:p>
            <a:pPr algn="ctr"/>
            <a:r>
              <a:rPr lang="ja-JP" altLang="en-US" sz="4000" dirty="0">
                <a:solidFill>
                  <a:srgbClr val="FFFF00"/>
                </a:solidFill>
                <a:latin typeface="AR悠々ゴシック体E" pitchFamily="49" charset="-128"/>
                <a:ea typeface="AR悠々ゴシック体E" pitchFamily="49" charset="-128"/>
              </a:rPr>
              <a:t>保険になる！</a:t>
            </a:r>
            <a:endParaRPr kumimoji="1" lang="ja-JP" altLang="en-US" sz="4000" dirty="0"/>
          </a:p>
        </p:txBody>
      </p:sp>
    </p:spTree>
    <p:extLst>
      <p:ext uri="{BB962C8B-B14F-4D97-AF65-F5344CB8AC3E}">
        <p14:creationId xmlns:p14="http://schemas.microsoft.com/office/powerpoint/2010/main" val="3157355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8" presetClass="emph" presetSubtype="0" fill="hold" nodeType="afterEffect">
                                  <p:stCondLst>
                                    <p:cond delay="0"/>
                                  </p:stCondLst>
                                  <p:iterate type="lt">
                                    <p:tmPct val="4000"/>
                                  </p:iterate>
                                  <p:childTnLst>
                                    <p:set>
                                      <p:cBhvr override="childStyle">
                                        <p:cTn id="10" dur="500" fill="hold"/>
                                        <p:tgtEl>
                                          <p:spTgt spid="3">
                                            <p:txEl>
                                              <p:pRg st="0" end="0"/>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2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fltVal val="0"/>
                                          </p:val>
                                        </p:tav>
                                        <p:tav tm="100000">
                                          <p:val>
                                            <p:strVal val="#ppt_w"/>
                                          </p:val>
                                        </p:tav>
                                      </p:tavLst>
                                    </p:anim>
                                    <p:anim calcmode="lin" valueType="num">
                                      <p:cBhvr>
                                        <p:cTn id="26" dur="1000" fill="hold"/>
                                        <p:tgtEl>
                                          <p:spTgt spid="7"/>
                                        </p:tgtEl>
                                        <p:attrNameLst>
                                          <p:attrName>ppt_h</p:attrName>
                                        </p:attrNameLst>
                                      </p:cBhvr>
                                      <p:tavLst>
                                        <p:tav tm="0">
                                          <p:val>
                                            <p:fltVal val="0"/>
                                          </p:val>
                                        </p:tav>
                                        <p:tav tm="100000">
                                          <p:val>
                                            <p:strVal val="#ppt_h"/>
                                          </p:val>
                                        </p:tav>
                                      </p:tavLst>
                                    </p:anim>
                                    <p:anim calcmode="lin" valueType="num">
                                      <p:cBhvr>
                                        <p:cTn id="27" dur="1000" fill="hold"/>
                                        <p:tgtEl>
                                          <p:spTgt spid="7"/>
                                        </p:tgtEl>
                                        <p:attrNameLst>
                                          <p:attrName>style.rotation</p:attrName>
                                        </p:attrNameLst>
                                      </p:cBhvr>
                                      <p:tavLst>
                                        <p:tav tm="0">
                                          <p:val>
                                            <p:fltVal val="90"/>
                                          </p:val>
                                        </p:tav>
                                        <p:tav tm="100000">
                                          <p:val>
                                            <p:fltVal val="0"/>
                                          </p:val>
                                        </p:tav>
                                      </p:tavLst>
                                    </p:anim>
                                    <p:animEffect transition="in" filter="fade">
                                      <p:cBhvr>
                                        <p:cTn id="28" dur="1000"/>
                                        <p:tgtEl>
                                          <p:spTgt spid="7"/>
                                        </p:tgtEl>
                                      </p:cBhvr>
                                    </p:animEffect>
                                  </p:childTnLst>
                                </p:cTn>
                              </p:par>
                              <p:par>
                                <p:cTn id="29" presetID="31"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1000" fill="hold"/>
                                        <p:tgtEl>
                                          <p:spTgt spid="5"/>
                                        </p:tgtEl>
                                        <p:attrNameLst>
                                          <p:attrName>ppt_w</p:attrName>
                                        </p:attrNameLst>
                                      </p:cBhvr>
                                      <p:tavLst>
                                        <p:tav tm="0">
                                          <p:val>
                                            <p:fltVal val="0"/>
                                          </p:val>
                                        </p:tav>
                                        <p:tav tm="100000">
                                          <p:val>
                                            <p:strVal val="#ppt_w"/>
                                          </p:val>
                                        </p:tav>
                                      </p:tavLst>
                                    </p:anim>
                                    <p:anim calcmode="lin" valueType="num">
                                      <p:cBhvr>
                                        <p:cTn id="32" dur="1000" fill="hold"/>
                                        <p:tgtEl>
                                          <p:spTgt spid="5"/>
                                        </p:tgtEl>
                                        <p:attrNameLst>
                                          <p:attrName>ppt_h</p:attrName>
                                        </p:attrNameLst>
                                      </p:cBhvr>
                                      <p:tavLst>
                                        <p:tav tm="0">
                                          <p:val>
                                            <p:fltVal val="0"/>
                                          </p:val>
                                        </p:tav>
                                        <p:tav tm="100000">
                                          <p:val>
                                            <p:strVal val="#ppt_h"/>
                                          </p:val>
                                        </p:tav>
                                      </p:tavLst>
                                    </p:anim>
                                    <p:anim calcmode="lin" valueType="num">
                                      <p:cBhvr>
                                        <p:cTn id="33" dur="1000" fill="hold"/>
                                        <p:tgtEl>
                                          <p:spTgt spid="5"/>
                                        </p:tgtEl>
                                        <p:attrNameLst>
                                          <p:attrName>style.rotation</p:attrName>
                                        </p:attrNameLst>
                                      </p:cBhvr>
                                      <p:tavLst>
                                        <p:tav tm="0">
                                          <p:val>
                                            <p:fltVal val="90"/>
                                          </p:val>
                                        </p:tav>
                                        <p:tav tm="100000">
                                          <p:val>
                                            <p:fltVal val="0"/>
                                          </p:val>
                                        </p:tav>
                                      </p:tavLst>
                                    </p:anim>
                                    <p:animEffect transition="in" filter="fade">
                                      <p:cBhvr>
                                        <p:cTn id="34" dur="1000"/>
                                        <p:tgtEl>
                                          <p:spTgt spid="5"/>
                                        </p:tgtEl>
                                      </p:cBhvr>
                                    </p:animEffect>
                                  </p:childTnLst>
                                </p:cTn>
                              </p:par>
                              <p:par>
                                <p:cTn id="35" presetID="31" presetClass="entr" presetSubtype="0" fill="hold" nodeType="with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1000" fill="hold"/>
                                        <p:tgtEl>
                                          <p:spTgt spid="6"/>
                                        </p:tgtEl>
                                        <p:attrNameLst>
                                          <p:attrName>ppt_w</p:attrName>
                                        </p:attrNameLst>
                                      </p:cBhvr>
                                      <p:tavLst>
                                        <p:tav tm="0">
                                          <p:val>
                                            <p:fltVal val="0"/>
                                          </p:val>
                                        </p:tav>
                                        <p:tav tm="100000">
                                          <p:val>
                                            <p:strVal val="#ppt_w"/>
                                          </p:val>
                                        </p:tav>
                                      </p:tavLst>
                                    </p:anim>
                                    <p:anim calcmode="lin" valueType="num">
                                      <p:cBhvr>
                                        <p:cTn id="38" dur="1000" fill="hold"/>
                                        <p:tgtEl>
                                          <p:spTgt spid="6"/>
                                        </p:tgtEl>
                                        <p:attrNameLst>
                                          <p:attrName>ppt_h</p:attrName>
                                        </p:attrNameLst>
                                      </p:cBhvr>
                                      <p:tavLst>
                                        <p:tav tm="0">
                                          <p:val>
                                            <p:fltVal val="0"/>
                                          </p:val>
                                        </p:tav>
                                        <p:tav tm="100000">
                                          <p:val>
                                            <p:strVal val="#ppt_h"/>
                                          </p:val>
                                        </p:tav>
                                      </p:tavLst>
                                    </p:anim>
                                    <p:anim calcmode="lin" valueType="num">
                                      <p:cBhvr>
                                        <p:cTn id="39" dur="1000" fill="hold"/>
                                        <p:tgtEl>
                                          <p:spTgt spid="6"/>
                                        </p:tgtEl>
                                        <p:attrNameLst>
                                          <p:attrName>style.rotation</p:attrName>
                                        </p:attrNameLst>
                                      </p:cBhvr>
                                      <p:tavLst>
                                        <p:tav tm="0">
                                          <p:val>
                                            <p:fltVal val="90"/>
                                          </p:val>
                                        </p:tav>
                                        <p:tav tm="100000">
                                          <p:val>
                                            <p:fltVal val="0"/>
                                          </p:val>
                                        </p:tav>
                                      </p:tavLst>
                                    </p:anim>
                                    <p:animEffect transition="in" filter="fade">
                                      <p:cBhvr>
                                        <p:cTn id="40" dur="1000"/>
                                        <p:tgtEl>
                                          <p:spTgt spid="6"/>
                                        </p:tgtEl>
                                      </p:cBhvr>
                                    </p:animEffect>
                                  </p:childTnLst>
                                </p:cTn>
                              </p:par>
                              <p:par>
                                <p:cTn id="41" presetID="31" presetClass="entr" presetSubtype="0" fill="hold" nodeType="with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p:cTn id="43" dur="1000" fill="hold"/>
                                        <p:tgtEl>
                                          <p:spTgt spid="2"/>
                                        </p:tgtEl>
                                        <p:attrNameLst>
                                          <p:attrName>ppt_w</p:attrName>
                                        </p:attrNameLst>
                                      </p:cBhvr>
                                      <p:tavLst>
                                        <p:tav tm="0">
                                          <p:val>
                                            <p:fltVal val="0"/>
                                          </p:val>
                                        </p:tav>
                                        <p:tav tm="100000">
                                          <p:val>
                                            <p:strVal val="#ppt_w"/>
                                          </p:val>
                                        </p:tav>
                                      </p:tavLst>
                                    </p:anim>
                                    <p:anim calcmode="lin" valueType="num">
                                      <p:cBhvr>
                                        <p:cTn id="44" dur="1000" fill="hold"/>
                                        <p:tgtEl>
                                          <p:spTgt spid="2"/>
                                        </p:tgtEl>
                                        <p:attrNameLst>
                                          <p:attrName>ppt_h</p:attrName>
                                        </p:attrNameLst>
                                      </p:cBhvr>
                                      <p:tavLst>
                                        <p:tav tm="0">
                                          <p:val>
                                            <p:fltVal val="0"/>
                                          </p:val>
                                        </p:tav>
                                        <p:tav tm="100000">
                                          <p:val>
                                            <p:strVal val="#ppt_h"/>
                                          </p:val>
                                        </p:tav>
                                      </p:tavLst>
                                    </p:anim>
                                    <p:anim calcmode="lin" valueType="num">
                                      <p:cBhvr>
                                        <p:cTn id="45" dur="1000" fill="hold"/>
                                        <p:tgtEl>
                                          <p:spTgt spid="2"/>
                                        </p:tgtEl>
                                        <p:attrNameLst>
                                          <p:attrName>style.rotation</p:attrName>
                                        </p:attrNameLst>
                                      </p:cBhvr>
                                      <p:tavLst>
                                        <p:tav tm="0">
                                          <p:val>
                                            <p:fltVal val="90"/>
                                          </p:val>
                                        </p:tav>
                                        <p:tav tm="100000">
                                          <p:val>
                                            <p:fltVal val="0"/>
                                          </p:val>
                                        </p:tav>
                                      </p:tavLst>
                                    </p:anim>
                                    <p:animEffect transition="in" filter="fade">
                                      <p:cBhvr>
                                        <p:cTn id="46" dur="1000"/>
                                        <p:tgtEl>
                                          <p:spTgt spid="2"/>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animEffect transition="in" filter="fade">
                                      <p:cBhvr>
                                        <p:cTn id="51" dur="2000"/>
                                        <p:tgtEl>
                                          <p:spTgt spid="3">
                                            <p:txEl>
                                              <p:pRg st="3" end="3"/>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
                                            <p:txEl>
                                              <p:pRg st="4" end="4"/>
                                            </p:txEl>
                                          </p:spTgt>
                                        </p:tgtEl>
                                        <p:attrNameLst>
                                          <p:attrName>style.visibility</p:attrName>
                                        </p:attrNameLst>
                                      </p:cBhvr>
                                      <p:to>
                                        <p:strVal val="visible"/>
                                      </p:to>
                                    </p:set>
                                    <p:animEffect transition="in" filter="fade">
                                      <p:cBhvr>
                                        <p:cTn id="56" dur="2000"/>
                                        <p:tgtEl>
                                          <p:spTgt spid="3">
                                            <p:txEl>
                                              <p:pRg st="4" end="4"/>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
                                            <p:txEl>
                                              <p:pRg st="5" end="5"/>
                                            </p:txEl>
                                          </p:spTgt>
                                        </p:tgtEl>
                                        <p:attrNameLst>
                                          <p:attrName>style.visibility</p:attrName>
                                        </p:attrNameLst>
                                      </p:cBhvr>
                                      <p:to>
                                        <p:strVal val="visible"/>
                                      </p:to>
                                    </p:set>
                                    <p:animEffect transition="in" filter="fade">
                                      <p:cBhvr>
                                        <p:cTn id="61" dur="2000"/>
                                        <p:tgtEl>
                                          <p:spTgt spid="3">
                                            <p:txEl>
                                              <p:pRg st="5" end="5"/>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3">
                                            <p:txEl>
                                              <p:pRg st="6" end="6"/>
                                            </p:txEl>
                                          </p:spTgt>
                                        </p:tgtEl>
                                        <p:attrNameLst>
                                          <p:attrName>style.visibility</p:attrName>
                                        </p:attrNameLst>
                                      </p:cBhvr>
                                      <p:to>
                                        <p:strVal val="visible"/>
                                      </p:to>
                                    </p:set>
                                    <p:animEffect transition="in" filter="fade">
                                      <p:cBhvr>
                                        <p:cTn id="66" dur="2000"/>
                                        <p:tgtEl>
                                          <p:spTgt spid="3">
                                            <p:txEl>
                                              <p:pRg st="6" end="6"/>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3">
                                            <p:txEl>
                                              <p:pRg st="7" end="7"/>
                                            </p:txEl>
                                          </p:spTgt>
                                        </p:tgtEl>
                                        <p:attrNameLst>
                                          <p:attrName>style.visibility</p:attrName>
                                        </p:attrNameLst>
                                      </p:cBhvr>
                                      <p:to>
                                        <p:strVal val="visible"/>
                                      </p:to>
                                    </p:set>
                                    <p:animEffect transition="in" filter="fade">
                                      <p:cBhvr>
                                        <p:cTn id="71" dur="2000"/>
                                        <p:tgtEl>
                                          <p:spTgt spid="3">
                                            <p:txEl>
                                              <p:pRg st="7" end="7"/>
                                            </p:txEl>
                                          </p:spTgt>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3">
                                            <p:txEl>
                                              <p:pRg st="8" end="8"/>
                                            </p:txEl>
                                          </p:spTgt>
                                        </p:tgtEl>
                                        <p:attrNameLst>
                                          <p:attrName>style.visibility</p:attrName>
                                        </p:attrNameLst>
                                      </p:cBhvr>
                                      <p:to>
                                        <p:strVal val="visible"/>
                                      </p:to>
                                    </p:set>
                                    <p:animEffect transition="in" filter="fade">
                                      <p:cBhvr>
                                        <p:cTn id="74" dur="2000"/>
                                        <p:tgtEl>
                                          <p:spTgt spid="3">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Effect transition="in" filter="fade">
                                      <p:cBhvr>
                                        <p:cTn id="79" dur="2000"/>
                                        <p:tgtEl>
                                          <p:spTgt spid="3">
                                            <p:txEl>
                                              <p:pRg st="9" end="9"/>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9"/>
                                        </p:tgtEl>
                                        <p:attrNameLst>
                                          <p:attrName>style.visibility</p:attrName>
                                        </p:attrNameLst>
                                      </p:cBhvr>
                                      <p:to>
                                        <p:strVal val="visible"/>
                                      </p:to>
                                    </p:set>
                                    <p:anim calcmode="lin" valueType="num">
                                      <p:cBhvr>
                                        <p:cTn id="84" dur="500" fill="hold"/>
                                        <p:tgtEl>
                                          <p:spTgt spid="9"/>
                                        </p:tgtEl>
                                        <p:attrNameLst>
                                          <p:attrName>ppt_w</p:attrName>
                                        </p:attrNameLst>
                                      </p:cBhvr>
                                      <p:tavLst>
                                        <p:tav tm="0">
                                          <p:val>
                                            <p:fltVal val="0"/>
                                          </p:val>
                                        </p:tav>
                                        <p:tav tm="100000">
                                          <p:val>
                                            <p:strVal val="#ppt_w"/>
                                          </p:val>
                                        </p:tav>
                                      </p:tavLst>
                                    </p:anim>
                                    <p:anim calcmode="lin" valueType="num">
                                      <p:cBhvr>
                                        <p:cTn id="85" dur="500" fill="hold"/>
                                        <p:tgtEl>
                                          <p:spTgt spid="9"/>
                                        </p:tgtEl>
                                        <p:attrNameLst>
                                          <p:attrName>ppt_h</p:attrName>
                                        </p:attrNameLst>
                                      </p:cBhvr>
                                      <p:tavLst>
                                        <p:tav tm="0">
                                          <p:val>
                                            <p:fltVal val="0"/>
                                          </p:val>
                                        </p:tav>
                                        <p:tav tm="100000">
                                          <p:val>
                                            <p:strVal val="#ppt_h"/>
                                          </p:val>
                                        </p:tav>
                                      </p:tavLst>
                                    </p:anim>
                                    <p:animEffect transition="in" filter="fade">
                                      <p:cBhvr>
                                        <p:cTn id="86" dur="500"/>
                                        <p:tgtEl>
                                          <p:spTgt spid="9"/>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10"/>
                                        </p:tgtEl>
                                        <p:attrNameLst>
                                          <p:attrName>style.visibility</p:attrName>
                                        </p:attrNameLst>
                                      </p:cBhvr>
                                      <p:to>
                                        <p:strVal val="visible"/>
                                      </p:to>
                                    </p:set>
                                    <p:anim calcmode="lin" valueType="num">
                                      <p:cBhvr>
                                        <p:cTn id="89" dur="500" fill="hold"/>
                                        <p:tgtEl>
                                          <p:spTgt spid="10"/>
                                        </p:tgtEl>
                                        <p:attrNameLst>
                                          <p:attrName>ppt_w</p:attrName>
                                        </p:attrNameLst>
                                      </p:cBhvr>
                                      <p:tavLst>
                                        <p:tav tm="0">
                                          <p:val>
                                            <p:fltVal val="0"/>
                                          </p:val>
                                        </p:tav>
                                        <p:tav tm="100000">
                                          <p:val>
                                            <p:strVal val="#ppt_w"/>
                                          </p:val>
                                        </p:tav>
                                      </p:tavLst>
                                    </p:anim>
                                    <p:anim calcmode="lin" valueType="num">
                                      <p:cBhvr>
                                        <p:cTn id="90" dur="500" fill="hold"/>
                                        <p:tgtEl>
                                          <p:spTgt spid="10"/>
                                        </p:tgtEl>
                                        <p:attrNameLst>
                                          <p:attrName>ppt_h</p:attrName>
                                        </p:attrNameLst>
                                      </p:cBhvr>
                                      <p:tavLst>
                                        <p:tav tm="0">
                                          <p:val>
                                            <p:fltVal val="0"/>
                                          </p:val>
                                        </p:tav>
                                        <p:tav tm="100000">
                                          <p:val>
                                            <p:strVal val="#ppt_h"/>
                                          </p:val>
                                        </p:tav>
                                      </p:tavLst>
                                    </p:anim>
                                    <p:animEffect transition="in" filter="fade">
                                      <p:cBhvr>
                                        <p:cTn id="9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P spid="10" grpId="0"/>
    </p:bld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00"/>
        </a:solidFill>
        <a:ln w="9525">
          <a:noFill/>
          <a:miter lim="800000"/>
          <a:headEnd/>
          <a:tailEnd/>
        </a:ln>
        <a:effectLst/>
      </a:spPr>
      <a:bodyPr wrap="none" rtlCol="0" anchor="ctr"/>
      <a:lstStyle>
        <a:defPPr algn="ctr">
          <a:defRPr kumimoji="1"/>
        </a:defPPr>
      </a:lstStyle>
    </a:spDef>
    <a:txDef>
      <a:spPr>
        <a:noFill/>
      </a:spPr>
      <a:bodyPr wrap="none" rtlCol="0">
        <a:spAutoFit/>
      </a:bodyPr>
      <a:lstStyle>
        <a:defPPr algn="ctr">
          <a:defRPr kumimoji="1" sz="8800" dirty="0" smtClean="0">
            <a:solidFill>
              <a:srgbClr val="FFFF00"/>
            </a:solidFill>
          </a:defRPr>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58189</TotalTime>
  <Words>248</Words>
  <Application>Microsoft Office PowerPoint</Application>
  <PresentationFormat>画面に合わせる (4:3)</PresentationFormat>
  <Paragraphs>69</Paragraphs>
  <Slides>6</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AR P悠々ゴシック体E</vt:lpstr>
      <vt:lpstr>AR悠々ゴシック体E</vt:lpstr>
      <vt:lpstr>ＤＦ特太ゴシック体</vt:lpstr>
      <vt:lpstr>ＭＳ Ｐゴシック</vt:lpstr>
      <vt:lpstr>Arial</vt:lpstr>
      <vt:lpstr>Wingdings</vt:lpstr>
      <vt:lpstr>標準デザイン</vt:lpstr>
      <vt:lpstr>PowerPoint プレゼンテーション</vt:lpstr>
      <vt:lpstr>阪神淡路大震災は誰も予測していなかったのか？ </vt:lpstr>
      <vt:lpstr>語り継がれない教訓がある！</vt:lpstr>
      <vt:lpstr>「予期せぬ大地震？」ではなかったのか？</vt:lpstr>
      <vt:lpstr>余談ですが！不思議な話題「人の予感」</vt:lpstr>
      <vt:lpstr>究極のソーシャル・キャピタル「生活防災活動」</vt:lpstr>
    </vt:vector>
  </TitlesOfParts>
  <Company>株式会社　つなぐネットコミュニケーションズ</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itou</dc:creator>
  <cp:lastModifiedBy>大西賞典</cp:lastModifiedBy>
  <cp:revision>2985</cp:revision>
  <dcterms:created xsi:type="dcterms:W3CDTF">2009-10-14T10:26:19Z</dcterms:created>
  <dcterms:modified xsi:type="dcterms:W3CDTF">2019-09-22T06:06:58Z</dcterms:modified>
</cp:coreProperties>
</file>