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621" r:id="rId3"/>
    <p:sldId id="308" r:id="rId4"/>
    <p:sldId id="309" r:id="rId5"/>
    <p:sldId id="626" r:id="rId6"/>
    <p:sldId id="310" r:id="rId7"/>
    <p:sldId id="622" r:id="rId8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3300"/>
    <a:srgbClr val="008000"/>
    <a:srgbClr val="FFFF66"/>
    <a:srgbClr val="FF6600"/>
    <a:srgbClr val="969696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3" autoAdjust="0"/>
    <p:restoredTop sz="94664" autoAdjust="0"/>
  </p:normalViewPr>
  <p:slideViewPr>
    <p:cSldViewPr>
      <p:cViewPr varScale="1">
        <p:scale>
          <a:sx n="104" d="100"/>
          <a:sy n="104" d="100"/>
        </p:scale>
        <p:origin x="17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7D5D984-4E1F-4AF1-AF3B-2ADF4BBD7B36}" type="datetimeFigureOut">
              <a:rPr kumimoji="1" lang="ja-JP" altLang="en-US" smtClean="0"/>
              <a:pPr/>
              <a:t>2019/9/22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ED9490-19E8-450A-B0A8-469918563C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 altLang="ja-JP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60A354A-BE0E-4775-91E9-5710D7B3BFA6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9F2E88-6E53-4656-AC73-956A373E5E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4E2DA2-F230-4703-9BC0-0C055F0B4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4BA2F61-A685-43E8-B611-11BA5EE9A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620AEA-319D-42AB-AA23-DD9B3978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A6C10-E56D-4143-BA45-01851CDE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23129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3FAAC0-D5B8-4939-8F04-7F056C29C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A026018-C72D-4686-9C29-E551327B7F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8BEB5D-98BF-4E1B-9512-60B8622D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8974701-4E2B-4D3C-A7E7-570B8E30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D2CE1C-0FA3-47DF-9465-F2AA00F33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5123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E98A74-21EE-4DF7-A483-287F3F7F5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D8BEB9-A291-404F-805E-ED51E177E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FDF4E8-7EAE-4E19-9F3B-952F8D8A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E44FC6-4EA0-4911-B57B-FCB5CF268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48BE26-F764-49EF-A89E-F30950995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1537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877FE3-3796-4654-AB69-763578E49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CD04B01-81AD-4E2B-9794-2ED6CBC1B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E9D1CBA-709A-4C77-BB75-DA04DE5484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35606A-0475-4C33-A23E-E73AB0912B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6A9883-497A-4113-92B5-CC7E10FFC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934B9D-0A29-4A80-BD4F-8B0EEB191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4032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DAFB58-43D0-4AE8-9C1D-179C6AAAD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29C1D9-C827-4E5A-B683-4AE8A7F3E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970A7E3-6A15-4828-82AD-9E9452FBEF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54CC576-0601-41C3-9772-E2C0856B34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A1D4686-75A9-49F8-8924-C115080856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C8F7F05-2E4B-45B7-983C-1A716ADDD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48A0C01-8678-4F80-A46C-B01389FD0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3A1B117-F302-4A5B-A356-48677A364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5911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518F3E-3E0A-4320-8009-B37AE0EBD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25AB5F-034A-4BDF-A183-A81C58E1B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2D1EB6-C650-40D1-8D5C-C5BF83D0A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8BE158A-BD69-43D3-82A9-2C8582989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7818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24073C1-0B6C-4AD4-ABCA-60B9B76ED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81549F1-3F17-4059-A480-7BE46EF28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32F7D8-C528-48F9-8065-82AFEAC11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4333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A6E472-F73D-4B58-97F8-498789759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3D9856E-F9BC-4A6D-9864-D96289C8D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3CA2FF-5395-4E59-B689-0BEEB571F6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AFC4FD-7595-4377-B1FF-6A17D8567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11CBD9-79F1-4208-BAEE-2EB009A0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7D70FE-5E43-465F-86D9-9D9BCF48D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397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8864" y="-27384"/>
            <a:ext cx="8229600" cy="706090"/>
          </a:xfrm>
          <a:prstGeom prst="rect">
            <a:avLst/>
          </a:prstGeom>
          <a:effectLst/>
        </p:spPr>
        <p:txBody>
          <a:bodyPr/>
          <a:lstStyle>
            <a:lvl1pPr>
              <a:defRPr sz="38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D90120-8D37-4849-B7AD-597D7DC88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CA21F7-C779-41D6-A64F-6908EE923D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C8289EC8-3B97-4C1B-B2FE-45BFDB966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AD9A5A-A146-4ED2-8987-31AC3A69D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42EB04E-00A3-4470-9F6A-25E51C7F5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A01BD9D-98C0-4A88-B602-3D55DDD5D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989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DE43D4-3FB7-495E-98F2-01C8E6F3C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4878FD4-D658-4F01-B0C1-CDAB21F9C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B9D065-DC0E-47E4-85D7-4FC4098C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84CBE3-C78F-4651-9320-4ED6B39B1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3E0C6-344E-443A-B48C-8A7E1671D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4242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6950F0D-4A6A-486F-95F0-B79ECDB8F4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716A80A-797B-4BC8-8D22-779E256CB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82F73A-02B6-460B-86A1-4650046C7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31B218-164A-4DE2-9779-E8E17F687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576442-28DC-4F53-AB4C-1FDBE2642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32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523288" y="6616700"/>
            <a:ext cx="585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10E94C2-5BF4-44AF-B6DA-5A0045E97B1B}" type="slidenum">
              <a:rPr lang="en-US" altLang="ja-JP" sz="1000"/>
              <a:pPr algn="r"/>
              <a:t>‹#›</a:t>
            </a:fld>
            <a:endParaRPr lang="en-US" altLang="ja-JP" sz="100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61521" y="6513875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8000"/>
                </a:solidFill>
                <a:ea typeface="ＤＨＰ特太ゴシック体" pitchFamily="2" charset="-128"/>
              </a:rPr>
              <a:t>地域防災研究所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5FC03BE-20CC-414D-BB27-830F6FEC9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4DA1D4-EEB1-46A7-8C22-5ECCADC579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B5BFC9-D50A-4BEF-9374-C82969372C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823D6-B1D7-47A2-B6CB-9F8A9EA93D57}" type="datetimeFigureOut">
              <a:rPr kumimoji="1" lang="ja-JP" altLang="en-US" smtClean="0"/>
              <a:t>2019/9/22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BE58613-803E-43E9-9EC6-8F4AAE8E6E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B385B5-7E43-42B3-A5C0-B593C776B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A9B3C-BA3B-4411-A598-853D5000C1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5860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404664"/>
            <a:ext cx="914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323850" y="2492896"/>
            <a:ext cx="84963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extrusionClr>
                <a:schemeClr val="tx1"/>
              </a:extrusionClr>
            </a:sp3d>
          </a:bodyPr>
          <a:lstStyle/>
          <a:p>
            <a:pPr algn="ctr"/>
            <a:r>
              <a:rPr lang="ja-JP" altLang="en-US" sz="9600" spc="50" dirty="0">
                <a:ln w="1143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HGP創英角ｺﾞｼｯｸUB" pitchFamily="50" charset="-128"/>
              </a:rPr>
              <a:t>興味を持とう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8614"/>
            <a:ext cx="8229600" cy="70609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ja-JP" altLang="en-US" sz="2800" dirty="0"/>
              <a:t>「防災活動」を継続するために</a:t>
            </a:r>
          </a:p>
        </p:txBody>
      </p:sp>
      <p:sp>
        <p:nvSpPr>
          <p:cNvPr id="89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43136"/>
            <a:ext cx="8507288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災害による被害は、人それぞれで</a:t>
            </a:r>
            <a:br>
              <a:rPr lang="ja-JP" altLang="en-US" sz="2800" b="0" dirty="0">
                <a:ea typeface="ＭＳ Ｐゴシック" pitchFamily="50" charset="-128"/>
              </a:rPr>
            </a:br>
            <a:r>
              <a:rPr lang="ja-JP" altLang="en-US" sz="2800" b="0" dirty="0">
                <a:ea typeface="ＭＳ Ｐゴシック" pitchFamily="50" charset="-128"/>
              </a:rPr>
              <a:t>　　　　　　　　個々に違い、決して一律ではない！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極めて、特殊で個別的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同じ災害から、千差万別、異なる被害が発生する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隣の家の人とでも</a:t>
            </a:r>
            <a:r>
              <a:rPr lang="ja-JP" altLang="en-US" sz="2800" b="0" dirty="0">
                <a:solidFill>
                  <a:srgbClr val="CC6600"/>
                </a:solidFill>
                <a:ea typeface="ＭＳ Ｐゴシック" pitchFamily="50" charset="-128"/>
              </a:rPr>
              <a:t>「受ける被害」</a:t>
            </a:r>
            <a:r>
              <a:rPr lang="ja-JP" altLang="en-US" sz="2800" b="0" dirty="0">
                <a:ea typeface="ＭＳ Ｐゴシック" pitchFamily="50" charset="-128"/>
              </a:rPr>
              <a:t>は違う！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災害が被災者にもたらす影響は・・・・・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最終的に、個々の人の</a:t>
            </a:r>
            <a:r>
              <a:rPr lang="ja-JP" altLang="en-US" sz="2800" b="0" dirty="0">
                <a:solidFill>
                  <a:srgbClr val="FF3300"/>
                </a:solidFill>
                <a:ea typeface="ＭＳ Ｐゴシック" pitchFamily="50" charset="-128"/>
              </a:rPr>
              <a:t>「災害対応力」</a:t>
            </a:r>
            <a:r>
              <a:rPr lang="ja-JP" altLang="en-US" sz="2800" b="0" dirty="0">
                <a:ea typeface="ＭＳ Ｐゴシック" pitchFamily="50" charset="-128"/>
              </a:rPr>
              <a:t>と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自分では制御できない</a:t>
            </a:r>
            <a:r>
              <a:rPr lang="ja-JP" altLang="en-US" sz="2800" b="0" dirty="0">
                <a:solidFill>
                  <a:srgbClr val="FF3300"/>
                </a:solidFill>
                <a:ea typeface="ＭＳ Ｐゴシック" pitchFamily="50" charset="-128"/>
              </a:rPr>
              <a:t>「幸運」</a:t>
            </a:r>
            <a:r>
              <a:rPr lang="ja-JP" altLang="en-US" sz="2800" b="0" dirty="0">
                <a:ea typeface="ＭＳ Ｐゴシック" pitchFamily="50" charset="-128"/>
              </a:rPr>
              <a:t>を味方につける必要！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その為に、 </a:t>
            </a:r>
            <a:r>
              <a:rPr lang="ja-JP" altLang="en-US" sz="2800" b="0" dirty="0">
                <a:solidFill>
                  <a:srgbClr val="FF3300"/>
                </a:solidFill>
                <a:ea typeface="ＭＳ Ｐゴシック" pitchFamily="50" charset="-128"/>
              </a:rPr>
              <a:t>「継続した備え」</a:t>
            </a:r>
            <a:r>
              <a:rPr lang="ja-JP" altLang="en-US" sz="2800" b="0" dirty="0">
                <a:ea typeface="ＭＳ Ｐゴシック" pitchFamily="50" charset="-128"/>
              </a:rPr>
              <a:t>が必要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備えあれば憂いなし！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2800" b="0" dirty="0">
                <a:ea typeface="ＭＳ Ｐゴシック" pitchFamily="50" charset="-128"/>
              </a:rPr>
              <a:t>毎日の備えが、</a:t>
            </a:r>
            <a:r>
              <a:rPr lang="ja-JP" altLang="en-US" sz="2800" dirty="0">
                <a:solidFill>
                  <a:srgbClr val="FF3300"/>
                </a:solidFill>
                <a:ea typeface="ＭＳ Ｐゴシック" pitchFamily="50" charset="-128"/>
              </a:rPr>
              <a:t>「幸運を引き寄せる！」</a:t>
            </a:r>
          </a:p>
        </p:txBody>
      </p:sp>
      <p:sp>
        <p:nvSpPr>
          <p:cNvPr id="898052" name="Text Box 4"/>
          <p:cNvSpPr txBox="1">
            <a:spLocks noChangeArrowheads="1"/>
          </p:cNvSpPr>
          <p:nvPr/>
        </p:nvSpPr>
        <p:spPr bwMode="auto">
          <a:xfrm>
            <a:off x="6712669" y="3789040"/>
            <a:ext cx="955675" cy="476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None/>
            </a:pPr>
            <a:r>
              <a:rPr lang="ja-JP" altLang="en-US" sz="2800" b="1">
                <a:solidFill>
                  <a:srgbClr val="FF3300"/>
                </a:solidFill>
              </a:rPr>
              <a:t>「運」</a:t>
            </a:r>
            <a:endParaRPr lang="ja-JP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9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8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9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9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980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89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898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898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98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8051" grpId="0" build="p"/>
      <p:bldP spid="8980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512" y="58614"/>
            <a:ext cx="8229600" cy="706090"/>
          </a:xfrm>
          <a:effectLst/>
        </p:spPr>
        <p:txBody>
          <a:bodyPr/>
          <a:lstStyle/>
          <a:p>
            <a:pPr algn="l" eaLnBrk="1" hangingPunct="1">
              <a:defRPr/>
            </a:pPr>
            <a:r>
              <a:rPr lang="ja-JP" altLang="en-US" sz="2800" dirty="0"/>
              <a:t>ふたつの「運」</a:t>
            </a:r>
          </a:p>
        </p:txBody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6712"/>
            <a:ext cx="8507288" cy="4876800"/>
          </a:xfrm>
        </p:spPr>
        <p:txBody>
          <a:bodyPr/>
          <a:lstStyle/>
          <a:p>
            <a:pPr eaLnBrk="1" hangingPunct="1"/>
            <a:r>
              <a:rPr lang="ja-JP" altLang="en-US" sz="2800" dirty="0">
                <a:solidFill>
                  <a:srgbClr val="FF0000"/>
                </a:solidFill>
                <a:ea typeface="ＭＳ Ｐゴシック" pitchFamily="50" charset="-128"/>
              </a:rPr>
              <a:t>「運」</a:t>
            </a:r>
            <a:r>
              <a:rPr lang="ja-JP" altLang="en-US" sz="2800" dirty="0">
                <a:ea typeface="ＭＳ Ｐゴシック" pitchFamily="50" charset="-128"/>
              </a:rPr>
              <a:t>の引き寄せ方は？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「幸運」は、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自分自身が持つ「</a:t>
            </a:r>
            <a:r>
              <a:rPr lang="ja-JP" altLang="en-US" sz="2800" dirty="0">
                <a:solidFill>
                  <a:srgbClr val="FF3300"/>
                </a:solidFill>
                <a:ea typeface="ＭＳ Ｐゴシック" pitchFamily="50" charset="-128"/>
              </a:rPr>
              <a:t>興味力</a:t>
            </a:r>
            <a:r>
              <a:rPr lang="ja-JP" altLang="en-US" sz="2800" dirty="0">
                <a:ea typeface="ＭＳ Ｐゴシック" pitchFamily="50" charset="-128"/>
              </a:rPr>
              <a:t>」の中にある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探そうとしなければ・・・見つからないもの！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例えば、「救命講習を受講するとＡＥＤが目に付く」</a:t>
            </a:r>
            <a:endParaRPr lang="en-US" altLang="ja-JP" sz="2800" dirty="0">
              <a:ea typeface="ＭＳ Ｐゴシック" pitchFamily="50" charset="-128"/>
            </a:endParaRP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　　　　　「地震が続けば、耐震化」の必要性も感じる</a:t>
            </a:r>
            <a:endParaRPr lang="en-US" altLang="ja-JP" sz="2800" dirty="0">
              <a:ea typeface="ＭＳ Ｐゴシック" pitchFamily="50" charset="-128"/>
            </a:endParaRP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生き残る為の少しだけ努力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理解していれば助かることがある</a:t>
            </a:r>
            <a:endParaRPr lang="en-US" altLang="ja-JP" sz="2800" dirty="0">
              <a:ea typeface="ＭＳ Ｐゴシック" pitchFamily="50" charset="-128"/>
            </a:endParaRP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日常の暮らしの中で「</a:t>
            </a:r>
            <a:r>
              <a:rPr lang="ja-JP" altLang="en-US" sz="2800" b="1" dirty="0">
                <a:solidFill>
                  <a:srgbClr val="0070C0"/>
                </a:solidFill>
                <a:ea typeface="ＭＳ Ｐゴシック" pitchFamily="50" charset="-128"/>
              </a:rPr>
              <a:t>防災アンテナ</a:t>
            </a:r>
            <a:r>
              <a:rPr lang="ja-JP" altLang="en-US" sz="2800" dirty="0">
                <a:ea typeface="ＭＳ Ｐゴシック" pitchFamily="50" charset="-128"/>
              </a:rPr>
              <a:t>」を！</a:t>
            </a: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「</a:t>
            </a:r>
            <a:r>
              <a:rPr lang="ja-JP" altLang="en-US" sz="2800" dirty="0">
                <a:solidFill>
                  <a:srgbClr val="FF0000"/>
                </a:solidFill>
                <a:ea typeface="ＭＳ Ｐゴシック" pitchFamily="50" charset="-128"/>
              </a:rPr>
              <a:t>意識を持つことの大切さ</a:t>
            </a:r>
            <a:r>
              <a:rPr lang="ja-JP" altLang="en-US" sz="2800" dirty="0">
                <a:ea typeface="ＭＳ Ｐゴシック" pitchFamily="50" charset="-128"/>
              </a:rPr>
              <a:t>」を！</a:t>
            </a:r>
            <a:endParaRPr lang="en-US" altLang="ja-JP" sz="2800" dirty="0">
              <a:ea typeface="ＭＳ Ｐゴシック" pitchFamily="50" charset="-128"/>
            </a:endParaRPr>
          </a:p>
          <a:p>
            <a:pPr eaLnBrk="1" hangingPunct="1"/>
            <a:r>
              <a:rPr lang="ja-JP" altLang="en-US" sz="2800" dirty="0">
                <a:ea typeface="ＭＳ Ｐゴシック" pitchFamily="50" charset="-128"/>
              </a:rPr>
              <a:t>次の一枚の写真を！</a:t>
            </a:r>
          </a:p>
          <a:p>
            <a:pPr eaLnBrk="1" hangingPunct="1"/>
            <a:endParaRPr lang="en-US" altLang="ja-JP" sz="2800" dirty="0">
              <a:ea typeface="ＭＳ Ｐゴシック" pitchFamily="50" charset="-128"/>
            </a:endParaRPr>
          </a:p>
        </p:txBody>
      </p:sp>
      <p:pic>
        <p:nvPicPr>
          <p:cNvPr id="4" name="図 3" descr="アンテナo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4725144"/>
            <a:ext cx="1570484" cy="15704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01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01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01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01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01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01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901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901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901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0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0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7" dur="1000"/>
                                        <p:tgtEl>
                                          <p:spTgt spid="901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0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90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4" dur="1000"/>
                                        <p:tgtEl>
                                          <p:spTgt spid="901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C18668-4B21-4089-8ADF-0D57AB1222DB}" type="slidenum">
              <a:rPr lang="en-US" altLang="ja-JP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クローバー</a:t>
            </a:r>
            <a:endParaRPr lang="ja-JP" altLang="ja-JP" dirty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ja-JP" altLang="ja-JP">
              <a:ea typeface="ＭＳ Ｐゴシック" pitchFamily="50" charset="-128"/>
            </a:endParaRPr>
          </a:p>
        </p:txBody>
      </p:sp>
      <p:pic>
        <p:nvPicPr>
          <p:cNvPr id="7" name="図 6" descr="クローバー０２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/>
              <a:t>四つ葉のクローバーを探せ</a:t>
            </a:r>
            <a:endParaRPr lang="ja-JP" altLang="ja-JP" dirty="0"/>
          </a:p>
        </p:txBody>
      </p:sp>
      <p:pic>
        <p:nvPicPr>
          <p:cNvPr id="10" name="図 9" descr="クローバー０２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スライド番号プレースホルダ 4"/>
          <p:cNvSpPr>
            <a:spLocks noGrp="1"/>
          </p:cNvSpPr>
          <p:nvPr>
            <p:ph type="sldNum" sz="quarter" idx="4294967295"/>
          </p:nvPr>
        </p:nvSpPr>
        <p:spPr>
          <a:xfrm>
            <a:off x="3276600" y="6480175"/>
            <a:ext cx="2133600" cy="2921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0C18668-4B21-4089-8ADF-0D57AB1222DB}" type="slidenum">
              <a:rPr lang="en-US" altLang="ja-JP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899077" name="Oval 5"/>
          <p:cNvSpPr>
            <a:spLocks noChangeArrowheads="1"/>
          </p:cNvSpPr>
          <p:nvPr/>
        </p:nvSpPr>
        <p:spPr bwMode="auto">
          <a:xfrm>
            <a:off x="1042988" y="1125538"/>
            <a:ext cx="1008062" cy="1008062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899078" name="Oval 6"/>
          <p:cNvSpPr>
            <a:spLocks noChangeArrowheads="1"/>
          </p:cNvSpPr>
          <p:nvPr/>
        </p:nvSpPr>
        <p:spPr bwMode="auto">
          <a:xfrm>
            <a:off x="2916238" y="620713"/>
            <a:ext cx="1008062" cy="1008062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899079" name="Oval 7"/>
          <p:cNvSpPr>
            <a:spLocks noChangeArrowheads="1"/>
          </p:cNvSpPr>
          <p:nvPr/>
        </p:nvSpPr>
        <p:spPr bwMode="auto">
          <a:xfrm>
            <a:off x="6588125" y="4581525"/>
            <a:ext cx="1008063" cy="1008063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899080" name="Oval 8"/>
          <p:cNvSpPr>
            <a:spLocks noChangeArrowheads="1"/>
          </p:cNvSpPr>
          <p:nvPr/>
        </p:nvSpPr>
        <p:spPr bwMode="auto">
          <a:xfrm>
            <a:off x="6588125" y="3068638"/>
            <a:ext cx="1008063" cy="1008062"/>
          </a:xfrm>
          <a:prstGeom prst="ellipse">
            <a:avLst/>
          </a:prstGeom>
          <a:noFill/>
          <a:ln w="76200" algn="ctr">
            <a:solidFill>
              <a:srgbClr val="FF0000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99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99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99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99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899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899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8990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899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899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8990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899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899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8990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3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899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899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99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9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9077" grpId="0" animBg="1"/>
      <p:bldP spid="899077" grpId="1" animBg="1"/>
      <p:bldP spid="899078" grpId="0" animBg="1"/>
      <p:bldP spid="899078" grpId="1" animBg="1"/>
      <p:bldP spid="899079" grpId="0" animBg="1"/>
      <p:bldP spid="899079" grpId="1" animBg="1"/>
      <p:bldP spid="899080" grpId="0" animBg="1"/>
      <p:bldP spid="89908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sz="3200" dirty="0"/>
              <a:t>クローバーから学ぶ</a:t>
            </a:r>
            <a:endParaRPr kumimoji="1" lang="ja-JP" altLang="en-US" sz="3200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08720"/>
            <a:ext cx="8507288" cy="5217443"/>
          </a:xfrm>
        </p:spPr>
        <p:txBody>
          <a:bodyPr/>
          <a:lstStyle/>
          <a:p>
            <a:r>
              <a:rPr kumimoji="1" lang="ja-JP" altLang="en-US" sz="2800" dirty="0"/>
              <a:t>気にしないで通り過ぎれば見過ごしてしまう</a:t>
            </a:r>
          </a:p>
          <a:p>
            <a:r>
              <a:rPr lang="ja-JP" altLang="en-US" sz="2800" dirty="0"/>
              <a:t>ふと目に止まり「雑草」と思う人もいれば</a:t>
            </a:r>
          </a:p>
          <a:p>
            <a:r>
              <a:rPr kumimoji="1" lang="ja-JP" altLang="en-US" sz="2800" dirty="0"/>
              <a:t>「あっクローバーだ」と思う人もいる</a:t>
            </a:r>
          </a:p>
          <a:p>
            <a:r>
              <a:rPr lang="ja-JP" altLang="en-US" sz="2800" dirty="0"/>
              <a:t>クローバーだと気が付いた人は</a:t>
            </a:r>
          </a:p>
          <a:p>
            <a:r>
              <a:rPr kumimoji="1" lang="ja-JP" altLang="en-US" sz="2800" dirty="0"/>
              <a:t>意識せずとも目が「四つ葉」を探しはじめる</a:t>
            </a:r>
          </a:p>
          <a:p>
            <a:r>
              <a:rPr lang="ja-JP" altLang="en-US" sz="2800" dirty="0"/>
              <a:t>幸運な人、注意深い人、根気強い人</a:t>
            </a:r>
          </a:p>
          <a:p>
            <a:r>
              <a:rPr kumimoji="1" lang="ja-JP" altLang="en-US" sz="2800" dirty="0"/>
              <a:t>こんな人たちは「四つ葉のクローバー」を</a:t>
            </a:r>
            <a:r>
              <a:rPr lang="ja-JP" altLang="en-US" sz="2800" dirty="0"/>
              <a:t>探し当てる！</a:t>
            </a:r>
            <a:endParaRPr lang="en-US" altLang="ja-JP" sz="2800" dirty="0"/>
          </a:p>
          <a:p>
            <a:r>
              <a:rPr kumimoji="1" lang="ja-JP" altLang="en-US" sz="2800" dirty="0"/>
              <a:t>防災も同じ、</a:t>
            </a:r>
          </a:p>
          <a:p>
            <a:r>
              <a:rPr kumimoji="1" lang="ja-JP" altLang="en-US" sz="2800" dirty="0">
                <a:solidFill>
                  <a:srgbClr val="FF0000"/>
                </a:solidFill>
              </a:rPr>
              <a:t>少しだけの「興味力」が幸運を招く</a:t>
            </a:r>
          </a:p>
          <a:p>
            <a:r>
              <a:rPr lang="ja-JP" altLang="en-US" sz="2800" dirty="0">
                <a:solidFill>
                  <a:srgbClr val="0070C0"/>
                </a:solidFill>
              </a:rPr>
              <a:t>防災にも少しだけ興味を持ってみよう！</a:t>
            </a:r>
            <a:endParaRPr kumimoji="1" lang="ja-JP" altLang="en-US" sz="2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miter lim="800000"/>
          <a:headEnd/>
          <a:tailEnd/>
        </a:ln>
        <a:effectLst/>
      </a:spPr>
      <a:bodyPr wrap="none" anchor="ctr"/>
      <a:lstStyle>
        <a:defPPr>
          <a:defRPr/>
        </a:defPPr>
      </a:lstStyle>
    </a:sp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18928</TotalTime>
  <Words>180</Words>
  <Application>Microsoft Office PowerPoint</Application>
  <PresentationFormat>画面に合わせる (4:3)</PresentationFormat>
  <Paragraphs>40</Paragraphs>
  <Slides>6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游ゴシック</vt:lpstr>
      <vt:lpstr>游ゴシック Light</vt:lpstr>
      <vt:lpstr>Arial</vt:lpstr>
      <vt:lpstr>Wingdings</vt:lpstr>
      <vt:lpstr>標準デザイン</vt:lpstr>
      <vt:lpstr>デザインの設定</vt:lpstr>
      <vt:lpstr>PowerPoint プレゼンテーション</vt:lpstr>
      <vt:lpstr>「防災活動」を継続するために</vt:lpstr>
      <vt:lpstr>ふたつの「運」</vt:lpstr>
      <vt:lpstr>クローバー</vt:lpstr>
      <vt:lpstr>四つ葉のクローバーを探せ</vt:lpstr>
      <vt:lpstr>クローバーから学ぶ</vt:lpstr>
    </vt:vector>
  </TitlesOfParts>
  <Company>株式会社　つなぐネットコミュニケーションズ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ohnishi</dc:creator>
  <cp:lastModifiedBy>大西賞典</cp:lastModifiedBy>
  <cp:revision>558</cp:revision>
  <dcterms:created xsi:type="dcterms:W3CDTF">2009-10-14T10:26:19Z</dcterms:created>
  <dcterms:modified xsi:type="dcterms:W3CDTF">2019-09-22T04:49:42Z</dcterms:modified>
</cp:coreProperties>
</file>