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2284" r:id="rId3"/>
    <p:sldId id="2287" r:id="rId4"/>
    <p:sldId id="2246" r:id="rId5"/>
    <p:sldId id="2247" r:id="rId6"/>
    <p:sldId id="2248" r:id="rId7"/>
    <p:sldId id="2285" r:id="rId8"/>
    <p:sldId id="2286" r:id="rId9"/>
    <p:sldId id="2249" r:id="rId10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FF"/>
    <a:srgbClr val="99FF99"/>
    <a:srgbClr val="FFCCFF"/>
    <a:srgbClr val="008000"/>
    <a:srgbClr val="FF3300"/>
    <a:srgbClr val="FFFF99"/>
    <a:srgbClr val="A50021"/>
    <a:srgbClr val="33CC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0" autoAdjust="0"/>
    <p:restoredTop sz="94931" autoAdjust="0"/>
  </p:normalViewPr>
  <p:slideViewPr>
    <p:cSldViewPr>
      <p:cViewPr varScale="1">
        <p:scale>
          <a:sx n="104" d="100"/>
          <a:sy n="104" d="100"/>
        </p:scale>
        <p:origin x="151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2064"/>
    </p:cViewPr>
  </p:sorterViewPr>
  <p:notesViewPr>
    <p:cSldViewPr>
      <p:cViewPr varScale="1">
        <p:scale>
          <a:sx n="59" d="100"/>
          <a:sy n="59" d="100"/>
        </p:scale>
        <p:origin x="-255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5D984-4E1F-4AF1-AF3B-2ADF4BBD7B36}" type="datetimeFigureOut">
              <a:rPr kumimoji="1" lang="ja-JP" altLang="en-US" smtClean="0"/>
              <a:pPr/>
              <a:t>2019/9/22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D9490-19E8-450A-B0A8-469918563C0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6570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0A354A-BE0E-4775-91E9-5710D7B3BFA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5091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A354A-BE0E-4775-91E9-5710D7B3BFA6}" type="slidenum">
              <a:rPr lang="en-US" altLang="ja-JP" smtClean="0"/>
              <a:pPr/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8147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73911E-4E0B-49D3-A6C7-A88400D91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A074554-C68A-42B7-9521-293726ECA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1E7EFA2-E111-467A-95B9-CD5510409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188F-9A1B-4A5E-8917-79738045BC4B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06C8DE-F814-40DD-9939-6D7E59E5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532DD1E-93FA-47D5-B2F0-A8160C8DF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E620-96F4-4815-A4C8-2169DD26F0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5817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E35B64-1F85-4576-B127-403432128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2E224E-2A1F-4662-A1F3-CFE424D81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2A64FBB-60D1-4D5D-B1D6-E96470238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188F-9A1B-4A5E-8917-79738045BC4B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CE797D-B15B-49DB-8947-4668797A6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867C44-EB3F-48AD-9248-E1235FFAF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E620-96F4-4815-A4C8-2169DD26F0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2865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C0D055-30EA-4CEA-B9BD-E92DF9774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F416BCB-5E1B-401C-A641-AB081510D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2D828F-C189-44D3-8AE9-4F7477D9F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188F-9A1B-4A5E-8917-79738045BC4B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417FC1B-DF2F-4FA3-BE19-18D31D957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30E5BC-1067-4A16-A9C8-E35F80D0F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E620-96F4-4815-A4C8-2169DD26F0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8056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8692AF-0003-4D6D-8467-BD0B75F0D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B8DEBF-5276-4CE8-89E4-B9B37B494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97CF7BD-96DC-46C5-93F8-76A241A4D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C4075D3-F24C-45E3-8818-6E64858C1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188F-9A1B-4A5E-8917-79738045BC4B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850FFAD-2232-4B38-9DD0-D7712D3A2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2AC687F-4F21-494A-9191-BA0AF3AA2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E620-96F4-4815-A4C8-2169DD26F0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3088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4BEE7D-D7C4-4CE5-9C34-5562C1453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D2A5C04-A44B-4235-9315-D6B353283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8590F6A-D761-4E51-BC4A-67B88884E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680878D-5EB3-4635-B00F-AAAA2A0750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C8332E6-08C0-4F14-B56E-87E9460136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C0A2B86-ED35-4FF8-BFD6-0CBC3ACAA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188F-9A1B-4A5E-8917-79738045BC4B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4CE63E6-F6F6-49AA-AAFD-51AD6E1D8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27817A4-4DA9-4AD8-8CC1-62940E57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E620-96F4-4815-A4C8-2169DD26F0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1137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08CB4D-2FD0-4A1C-8137-20428A9BF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4B6713A-61D0-49BA-AA94-8F25E4D2C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188F-9A1B-4A5E-8917-79738045BC4B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7E251EC-ABB7-42CA-B794-1B0D6CD5F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E14CFFC-6C34-4F8E-9298-44B0E753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E620-96F4-4815-A4C8-2169DD26F0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3910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CF355F1-D730-468A-9F5E-28704F72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188F-9A1B-4A5E-8917-79738045BC4B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172F4B6-0760-4172-BA79-8EE4072CB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080AB09-8F68-47B0-867C-87B882781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E620-96F4-4815-A4C8-2169DD26F0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109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26EBD0-46E0-4CE7-9D4C-C25DABABD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1B7E6D-725C-46CF-8B57-966808A3B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036F362-8CCF-4165-AEAA-402E92342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5328DEA-89C3-459D-8A8A-2F6D94DAB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188F-9A1B-4A5E-8917-79738045BC4B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4561E7E-E3A5-490B-BCC2-F29383D2D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4735510-23E4-4A46-AD25-E14D1A545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E620-96F4-4815-A4C8-2169DD26F0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788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648072"/>
          </a:xfrm>
          <a:prstGeom prst="rect">
            <a:avLst/>
          </a:prstGeom>
          <a:effectLst/>
        </p:spPr>
        <p:txBody>
          <a:bodyPr/>
          <a:lstStyle>
            <a:lvl1pPr algn="l">
              <a:defRPr sz="3200" baseline="0">
                <a:solidFill>
                  <a:srgbClr val="FFFF00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buFont typeface="Arial" pitchFamily="34" charset="0"/>
              <a:buChar char="•"/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buFont typeface="Arial" pitchFamily="34" charset="0"/>
              <a:buChar char="•"/>
              <a:defRPr/>
            </a:lvl4pPr>
            <a:lvl5pPr>
              <a:buClr>
                <a:schemeClr val="accent2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7310F7-DAD8-494F-B731-9400287B2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E6B7E38-B6B1-420E-945C-5AF9188364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CFE59A2-F95A-4E22-AB3B-93DEFD0BB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D7D1870-62AB-4B9D-ACA3-00009A3B1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188F-9A1B-4A5E-8917-79738045BC4B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DDEDAC-1023-4866-BC83-36438DC87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853AC11-1599-48DC-8C85-8B18524A3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E620-96F4-4815-A4C8-2169DD26F0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8671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D84990-39CA-4B83-93BE-3484AB390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E35465A-B9ED-4971-95D0-98151CE6F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E32EF6-F6AB-4CE0-8D0E-17FB4FB80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188F-9A1B-4A5E-8917-79738045BC4B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B024D19-D34C-404E-AAD4-C0E8D2F3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7897B1F-7E8A-4DEA-AF2E-5B6277006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E620-96F4-4815-A4C8-2169DD26F0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2686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6CD7C58-A6B3-4216-B33F-080EBF3DCD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63399D2-B203-4414-81E7-4A564F0E2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E25B25-432F-4DE1-9443-CE64AB1AD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188F-9A1B-4A5E-8917-79738045BC4B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26C456-C8E7-4795-8E2F-AF08220E1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0D1680-AA4D-41B6-94D3-FB5D2CAB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CE620-96F4-4815-A4C8-2169DD26F0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483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620713"/>
            <a:ext cx="9144000" cy="714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8523288" y="6616700"/>
            <a:ext cx="585787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fld id="{F10E94C2-5BF4-44AF-B6DA-5A0045E97B1B}" type="slidenum">
              <a:rPr lang="en-US" altLang="ja-JP" sz="1000"/>
              <a:pPr algn="r"/>
              <a:t>‹#›</a:t>
            </a:fld>
            <a:endParaRPr lang="en-US" altLang="ja-JP" sz="100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61521" y="652462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rgbClr val="008000"/>
                </a:solidFill>
                <a:ea typeface="ＤＨＰ特太ゴシック体" pitchFamily="2" charset="-128"/>
              </a:rPr>
              <a:t>地域防災研究所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7F1C3A9-C075-4A65-95AE-873705EB7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B3C54E6-5E10-4530-AA1C-B14CD5EA7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E61054-AA34-483D-8B21-15304FC76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D188F-9A1B-4A5E-8917-79738045BC4B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536F6F-877E-4683-A404-A05016ED77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61B4B6C-C15F-44C3-AF63-3AEB3875C0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CE620-96F4-4815-A4C8-2169DD26F0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962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35696" y="1556792"/>
            <a:ext cx="5724644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3000" dirty="0">
                <a:solidFill>
                  <a:srgbClr val="FFFF00"/>
                </a:solidFill>
                <a:latin typeface="ＤＦ特太ゴシック体" pitchFamily="49" charset="-128"/>
                <a:ea typeface="ＤＦ特太ゴシック体" pitchFamily="49" charset="-128"/>
              </a:rPr>
              <a:t>防災</a:t>
            </a:r>
          </a:p>
          <a:p>
            <a:pPr algn="ctr"/>
            <a:r>
              <a:rPr kumimoji="1" lang="ja-JP" altLang="en-US" sz="7200" dirty="0">
                <a:solidFill>
                  <a:schemeClr val="bg1"/>
                </a:solidFill>
                <a:latin typeface="ＤＦ特太ゴシック体" pitchFamily="49" charset="-128"/>
                <a:ea typeface="ＤＦ特太ゴシック体" pitchFamily="49" charset="-128"/>
              </a:rPr>
              <a:t>学びの方向性</a:t>
            </a:r>
          </a:p>
        </p:txBody>
      </p:sp>
    </p:spTree>
    <p:extLst>
      <p:ext uri="{BB962C8B-B14F-4D97-AF65-F5344CB8AC3E}">
        <p14:creationId xmlns:p14="http://schemas.microsoft.com/office/powerpoint/2010/main" val="267860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28620" y="620688"/>
            <a:ext cx="7571303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9600" dirty="0">
                <a:solidFill>
                  <a:schemeClr val="bg1"/>
                </a:solidFill>
                <a:latin typeface="ＤＦ特太ゴシック体" pitchFamily="49" charset="-128"/>
                <a:ea typeface="ＤＦ特太ゴシック体" pitchFamily="49" charset="-128"/>
              </a:rPr>
              <a:t>やっぱり</a:t>
            </a:r>
          </a:p>
          <a:p>
            <a:pPr algn="ctr"/>
            <a:r>
              <a:rPr kumimoji="1" lang="ja-JP" altLang="en-US" sz="13000" dirty="0">
                <a:solidFill>
                  <a:srgbClr val="FFFF00"/>
                </a:solidFill>
                <a:latin typeface="ＤＦ特太ゴシック体" pitchFamily="49" charset="-128"/>
                <a:ea typeface="ＤＦ特太ゴシック体" pitchFamily="49" charset="-128"/>
              </a:rPr>
              <a:t>防災</a:t>
            </a:r>
            <a:r>
              <a:rPr kumimoji="1" lang="ja-JP" altLang="en-US" sz="9600" dirty="0">
                <a:solidFill>
                  <a:schemeClr val="bg1"/>
                </a:solidFill>
                <a:latin typeface="ＤＦ特太ゴシック体" pitchFamily="49" charset="-128"/>
                <a:ea typeface="ＤＦ特太ゴシック体" pitchFamily="49" charset="-128"/>
              </a:rPr>
              <a:t>って</a:t>
            </a:r>
          </a:p>
          <a:p>
            <a:pPr algn="ctr"/>
            <a:r>
              <a:rPr kumimoji="1" lang="ja-JP" altLang="en-US" sz="7200" dirty="0">
                <a:solidFill>
                  <a:schemeClr val="bg1"/>
                </a:solidFill>
                <a:latin typeface="ＤＦ特太ゴシック体" pitchFamily="49" charset="-128"/>
                <a:ea typeface="ＤＦ特太ゴシック体" pitchFamily="49" charset="-128"/>
              </a:rPr>
              <a:t>なんか</a:t>
            </a:r>
          </a:p>
          <a:p>
            <a:pPr algn="ctr"/>
            <a:r>
              <a:rPr kumimoji="1" lang="ja-JP" altLang="en-US" sz="7200" dirty="0">
                <a:solidFill>
                  <a:schemeClr val="bg1"/>
                </a:solidFill>
                <a:latin typeface="ＤＦ特太ゴシック体" pitchFamily="49" charset="-128"/>
                <a:ea typeface="ＤＦ特太ゴシック体" pitchFamily="49" charset="-128"/>
              </a:rPr>
              <a:t>よく</a:t>
            </a:r>
            <a:r>
              <a:rPr kumimoji="1" lang="ja-JP" altLang="en-US" sz="7200" dirty="0" err="1">
                <a:solidFill>
                  <a:schemeClr val="bg1"/>
                </a:solidFill>
                <a:latin typeface="ＤＦ特太ゴシック体" pitchFamily="49" charset="-128"/>
                <a:ea typeface="ＤＦ特太ゴシック体" pitchFamily="49" charset="-128"/>
              </a:rPr>
              <a:t>わ</a:t>
            </a:r>
            <a:r>
              <a:rPr kumimoji="1" lang="ja-JP" altLang="en-US" sz="7200" dirty="0">
                <a:solidFill>
                  <a:schemeClr val="bg1"/>
                </a:solidFill>
                <a:latin typeface="ＤＦ特太ゴシック体" pitchFamily="49" charset="-128"/>
                <a:ea typeface="ＤＦ特太ゴシック体" pitchFamily="49" charset="-128"/>
              </a:rPr>
              <a:t>からへん！</a:t>
            </a:r>
          </a:p>
        </p:txBody>
      </p:sp>
    </p:spTree>
    <p:extLst>
      <p:ext uri="{BB962C8B-B14F-4D97-AF65-F5344CB8AC3E}">
        <p14:creationId xmlns:p14="http://schemas.microsoft.com/office/powerpoint/2010/main" val="187446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絶対に面白くない話と</a:t>
            </a:r>
            <a:r>
              <a:rPr kumimoji="1" lang="ja-JP" altLang="en-US" dirty="0" err="1"/>
              <a:t>ちゃうか</a:t>
            </a:r>
            <a:r>
              <a:rPr kumimoji="1" lang="ja-JP" altLang="en-US" dirty="0"/>
              <a:t>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08720"/>
            <a:ext cx="8579296" cy="5616624"/>
          </a:xfrm>
        </p:spPr>
        <p:txBody>
          <a:bodyPr/>
          <a:lstStyle/>
          <a:p>
            <a:r>
              <a:rPr kumimoji="1" lang="ja-JP" altLang="en-US" sz="2800" b="1" dirty="0">
                <a:solidFill>
                  <a:srgbClr val="0000FF"/>
                </a:solidFill>
              </a:rPr>
              <a:t>防災は面白くない？</a:t>
            </a:r>
            <a:endParaRPr kumimoji="1" lang="en-US" altLang="ja-JP" sz="2800" b="1" dirty="0">
              <a:solidFill>
                <a:srgbClr val="0000FF"/>
              </a:solidFill>
            </a:endParaRPr>
          </a:p>
          <a:p>
            <a:r>
              <a:rPr kumimoji="1" lang="ja-JP" altLang="en-US" sz="2800" dirty="0"/>
              <a:t>なぜ面白くないか？</a:t>
            </a:r>
            <a:endParaRPr kumimoji="1" lang="en-US" altLang="ja-JP" sz="2800" dirty="0"/>
          </a:p>
          <a:p>
            <a:r>
              <a:rPr kumimoji="1" lang="ja-JP" altLang="en-US" sz="2800" dirty="0"/>
              <a:t>なぜ</a:t>
            </a:r>
            <a:r>
              <a:rPr kumimoji="1" lang="ja-JP" altLang="en-US" sz="2800" dirty="0">
                <a:solidFill>
                  <a:srgbClr val="A50021"/>
                </a:solidFill>
              </a:rPr>
              <a:t>防災活動をしなければならないのか？</a:t>
            </a:r>
            <a:endParaRPr kumimoji="1" lang="en-US" altLang="ja-JP" sz="2800" dirty="0">
              <a:solidFill>
                <a:srgbClr val="A50021"/>
              </a:solidFill>
            </a:endParaRPr>
          </a:p>
          <a:p>
            <a:r>
              <a:rPr kumimoji="1" lang="ja-JP" altLang="en-US" sz="2800" dirty="0"/>
              <a:t>それが判らないから「</a:t>
            </a:r>
            <a:r>
              <a:rPr kumimoji="1" lang="ja-JP" altLang="en-US" sz="2800" dirty="0">
                <a:solidFill>
                  <a:srgbClr val="0000FF"/>
                </a:solidFill>
              </a:rPr>
              <a:t>防災は面白くない！</a:t>
            </a:r>
            <a:r>
              <a:rPr kumimoji="1" lang="ja-JP" altLang="en-US" sz="2800" dirty="0"/>
              <a:t>」</a:t>
            </a:r>
          </a:p>
          <a:p>
            <a:r>
              <a:rPr kumimoji="1" lang="ja-JP" altLang="en-US" sz="2800" b="1" dirty="0">
                <a:solidFill>
                  <a:srgbClr val="0000FF"/>
                </a:solidFill>
              </a:rPr>
              <a:t>勉強も</a:t>
            </a:r>
            <a:r>
              <a:rPr lang="ja-JP" altLang="en-US" sz="2800" b="1" dirty="0">
                <a:solidFill>
                  <a:srgbClr val="0000FF"/>
                </a:solidFill>
              </a:rPr>
              <a:t>面白くない</a:t>
            </a:r>
            <a:r>
              <a:rPr kumimoji="1" lang="ja-JP" altLang="en-US" sz="2800" b="1" dirty="0">
                <a:solidFill>
                  <a:srgbClr val="0000FF"/>
                </a:solidFill>
              </a:rPr>
              <a:t>！</a:t>
            </a:r>
            <a:endParaRPr kumimoji="1" lang="en-US" altLang="ja-JP" sz="2800" b="1" dirty="0">
              <a:solidFill>
                <a:srgbClr val="0000FF"/>
              </a:solidFill>
            </a:endParaRPr>
          </a:p>
          <a:p>
            <a:r>
              <a:rPr kumimoji="1" lang="ja-JP" altLang="en-US" sz="2800" dirty="0"/>
              <a:t>なぜ</a:t>
            </a:r>
            <a:r>
              <a:rPr kumimoji="1" lang="ja-JP" altLang="en-US" sz="2800" dirty="0">
                <a:solidFill>
                  <a:srgbClr val="A50021"/>
                </a:solidFill>
              </a:rPr>
              <a:t>勉強をしなければならないのか？</a:t>
            </a:r>
            <a:endParaRPr kumimoji="1" lang="en-US" altLang="ja-JP" sz="2800" dirty="0">
              <a:solidFill>
                <a:srgbClr val="A50021"/>
              </a:solidFill>
            </a:endParaRPr>
          </a:p>
          <a:p>
            <a:r>
              <a:rPr kumimoji="1" lang="ja-JP" altLang="en-US" sz="2800" dirty="0"/>
              <a:t>その目的が判っていないから「</a:t>
            </a:r>
            <a:r>
              <a:rPr kumimoji="1" lang="ja-JP" altLang="en-US" sz="2800" dirty="0">
                <a:solidFill>
                  <a:srgbClr val="0000FF"/>
                </a:solidFill>
              </a:rPr>
              <a:t>勉強は面白くない！</a:t>
            </a:r>
            <a:r>
              <a:rPr kumimoji="1" lang="ja-JP" altLang="en-US" sz="2800" dirty="0"/>
              <a:t>」</a:t>
            </a:r>
          </a:p>
          <a:p>
            <a:r>
              <a:rPr kumimoji="1" lang="ja-JP" altLang="en-US" sz="2800" dirty="0"/>
              <a:t>なぜ？やらなければならないのか？</a:t>
            </a:r>
            <a:endParaRPr kumimoji="1" lang="en-US" altLang="ja-JP" sz="2800" dirty="0"/>
          </a:p>
          <a:p>
            <a:r>
              <a:rPr kumimoji="1" lang="ja-JP" altLang="en-US" sz="2800" dirty="0"/>
              <a:t>しっかりと「</a:t>
            </a:r>
            <a:r>
              <a:rPr kumimoji="1" lang="ja-JP" altLang="en-US" sz="2800" dirty="0">
                <a:solidFill>
                  <a:srgbClr val="FF0000"/>
                </a:solidFill>
              </a:rPr>
              <a:t>定義する</a:t>
            </a:r>
            <a:r>
              <a:rPr kumimoji="1" lang="ja-JP" altLang="en-US" sz="2800" dirty="0"/>
              <a:t>」必要がある！</a:t>
            </a:r>
          </a:p>
          <a:p>
            <a:r>
              <a:rPr kumimoji="1" lang="ja-JP" altLang="en-US" sz="2800" dirty="0"/>
              <a:t>自分の「</a:t>
            </a:r>
            <a:r>
              <a:rPr kumimoji="1" lang="ja-JP" altLang="en-US" sz="2800" dirty="0">
                <a:solidFill>
                  <a:srgbClr val="FF0000"/>
                </a:solidFill>
              </a:rPr>
              <a:t>夢・希望に到達する</a:t>
            </a:r>
            <a:r>
              <a:rPr lang="ja-JP" altLang="en-US" sz="2800" dirty="0">
                <a:solidFill>
                  <a:srgbClr val="FF0000"/>
                </a:solidFill>
              </a:rPr>
              <a:t>為</a:t>
            </a:r>
            <a:r>
              <a:rPr lang="ja-JP" altLang="en-US" sz="2800" dirty="0"/>
              <a:t>」に</a:t>
            </a:r>
            <a:r>
              <a:rPr kumimoji="1" lang="ja-JP" altLang="en-US" sz="2800" dirty="0"/>
              <a:t>やる！</a:t>
            </a:r>
          </a:p>
          <a:p>
            <a:r>
              <a:rPr kumimoji="1" lang="ja-JP" altLang="en-US" sz="2800" dirty="0">
                <a:solidFill>
                  <a:srgbClr val="FF0000"/>
                </a:solidFill>
              </a:rPr>
              <a:t>「夢も希望」</a:t>
            </a:r>
            <a:r>
              <a:rPr kumimoji="1" lang="ja-JP" altLang="en-US" sz="2800" dirty="0"/>
              <a:t>を</a:t>
            </a:r>
            <a:r>
              <a:rPr kumimoji="1" lang="ja-JP" altLang="en-US" sz="2800" dirty="0">
                <a:solidFill>
                  <a:srgbClr val="FF0000"/>
                </a:solidFill>
              </a:rPr>
              <a:t>叶える為</a:t>
            </a:r>
            <a:r>
              <a:rPr kumimoji="1" lang="ja-JP" altLang="en-US" sz="2800" dirty="0"/>
              <a:t>にある！</a:t>
            </a:r>
            <a:endParaRPr kumimoji="1" lang="en-US" altLang="ja-JP" sz="2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797409"/>
            <a:ext cx="2105733" cy="126343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066" y="4581128"/>
            <a:ext cx="1761413" cy="1828728"/>
          </a:xfrm>
          <a:prstGeom prst="rect">
            <a:avLst/>
          </a:prstGeom>
        </p:spPr>
      </p:pic>
      <p:sp>
        <p:nvSpPr>
          <p:cNvPr id="6" name="爆発 2 5"/>
          <p:cNvSpPr/>
          <p:nvPr/>
        </p:nvSpPr>
        <p:spPr bwMode="auto">
          <a:xfrm>
            <a:off x="439699" y="1556792"/>
            <a:ext cx="8092741" cy="4320480"/>
          </a:xfrm>
          <a:prstGeom prst="irregularSeal2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kumimoji="1" lang="ja-JP" altLang="en-US" sz="4000" dirty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親や先生の為に</a:t>
            </a:r>
          </a:p>
          <a:p>
            <a:pPr algn="ctr"/>
            <a:r>
              <a:rPr kumimoji="1" lang="ja-JP" altLang="en-US" sz="4000" dirty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勉強するんじゃない！</a:t>
            </a:r>
            <a:endParaRPr kumimoji="1" lang="en-US" altLang="ja-JP" sz="4000" dirty="0">
              <a:solidFill>
                <a:srgbClr val="FF000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kumimoji="1" lang="ja-JP" altLang="en-US" sz="4000" dirty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自分の為！</a:t>
            </a:r>
          </a:p>
        </p:txBody>
      </p:sp>
    </p:spTree>
    <p:extLst>
      <p:ext uri="{BB962C8B-B14F-4D97-AF65-F5344CB8AC3E}">
        <p14:creationId xmlns:p14="http://schemas.microsoft.com/office/powerpoint/2010/main" val="86150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いつやるの？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08720"/>
            <a:ext cx="8579296" cy="5616624"/>
          </a:xfrm>
        </p:spPr>
        <p:txBody>
          <a:bodyPr/>
          <a:lstStyle/>
          <a:p>
            <a:r>
              <a:rPr lang="ja-JP" altLang="en-US" sz="2800" dirty="0"/>
              <a:t>勉強をやっていれば</a:t>
            </a:r>
          </a:p>
          <a:p>
            <a:r>
              <a:rPr lang="ja-JP" altLang="en-US" sz="2800" dirty="0"/>
              <a:t>自分にやりたいことが見つかった時！</a:t>
            </a:r>
            <a:endParaRPr lang="en-US" altLang="ja-JP" sz="2800" dirty="0"/>
          </a:p>
          <a:p>
            <a:r>
              <a:rPr lang="ja-JP" altLang="en-US" sz="2800" dirty="0"/>
              <a:t>その時から勉強しても良い</a:t>
            </a:r>
          </a:p>
          <a:p>
            <a:r>
              <a:rPr lang="ja-JP" altLang="en-US" sz="2800" dirty="0"/>
              <a:t>しかし、</a:t>
            </a:r>
            <a:r>
              <a:rPr lang="ja-JP" altLang="en-US" sz="2800" dirty="0">
                <a:solidFill>
                  <a:srgbClr val="A50021"/>
                </a:solidFill>
              </a:rPr>
              <a:t>間違いなく出遅れる！</a:t>
            </a:r>
            <a:endParaRPr lang="en-US" altLang="ja-JP" sz="2800" dirty="0">
              <a:solidFill>
                <a:srgbClr val="A50021"/>
              </a:solidFill>
            </a:endParaRPr>
          </a:p>
          <a:p>
            <a:r>
              <a:rPr lang="ja-JP" altLang="en-US" sz="2800" dirty="0"/>
              <a:t>今、勉強をやっていれば、</a:t>
            </a:r>
            <a:r>
              <a:rPr lang="ja-JP" altLang="en-US" sz="2800" dirty="0">
                <a:solidFill>
                  <a:srgbClr val="FF0000"/>
                </a:solidFill>
              </a:rPr>
              <a:t>その瞬間にスタートできる</a:t>
            </a:r>
          </a:p>
          <a:p>
            <a:r>
              <a:rPr lang="ja-JP" altLang="en-US" sz="2800" dirty="0"/>
              <a:t>防災・勉強の共通点→「</a:t>
            </a:r>
            <a:r>
              <a:rPr lang="ja-JP" altLang="en-US" sz="2800" dirty="0">
                <a:solidFill>
                  <a:srgbClr val="FF0000"/>
                </a:solidFill>
              </a:rPr>
              <a:t>自分はどうなりたいのか</a:t>
            </a:r>
            <a:r>
              <a:rPr lang="ja-JP" altLang="en-US" sz="2800" dirty="0"/>
              <a:t>」</a:t>
            </a:r>
          </a:p>
          <a:p>
            <a:r>
              <a:rPr lang="ja-JP" altLang="en-US" sz="2800" dirty="0"/>
              <a:t>自分の夢を叶える為に「</a:t>
            </a:r>
            <a:r>
              <a:rPr lang="ja-JP" altLang="en-US" sz="2800" dirty="0">
                <a:solidFill>
                  <a:srgbClr val="FF0000"/>
                </a:solidFill>
              </a:rPr>
              <a:t>今、勉強やる</a:t>
            </a:r>
            <a:r>
              <a:rPr lang="ja-JP" altLang="en-US" sz="2800" dirty="0"/>
              <a:t>」</a:t>
            </a:r>
          </a:p>
          <a:p>
            <a:r>
              <a:rPr lang="ja-JP" altLang="en-US" sz="2800" dirty="0"/>
              <a:t>防災も同じ</a:t>
            </a:r>
          </a:p>
          <a:p>
            <a:r>
              <a:rPr lang="ja-JP" altLang="en-US" sz="2800" dirty="0"/>
              <a:t>大災害がやって来た時！</a:t>
            </a:r>
            <a:endParaRPr lang="en-US" altLang="ja-JP" sz="2800" dirty="0"/>
          </a:p>
          <a:p>
            <a:r>
              <a:rPr lang="ja-JP" altLang="en-US" sz="2800" dirty="0"/>
              <a:t>直ちに</a:t>
            </a:r>
            <a:r>
              <a:rPr lang="ja-JP" altLang="en-US" sz="2800" dirty="0">
                <a:solidFill>
                  <a:srgbClr val="FF0000"/>
                </a:solidFill>
              </a:rPr>
              <a:t>命を守る行動がとれるよう</a:t>
            </a:r>
            <a:r>
              <a:rPr lang="ja-JP" altLang="en-US" sz="2800" dirty="0"/>
              <a:t>になっておく！</a:t>
            </a:r>
          </a:p>
          <a:p>
            <a:r>
              <a:rPr lang="ja-JP" altLang="en-US" sz="2800" dirty="0"/>
              <a:t>防災→「</a:t>
            </a:r>
            <a:r>
              <a:rPr lang="ja-JP" altLang="en-US" sz="2800" dirty="0">
                <a:solidFill>
                  <a:srgbClr val="FF0000"/>
                </a:solidFill>
              </a:rPr>
              <a:t>命を守る</a:t>
            </a:r>
            <a:r>
              <a:rPr lang="ja-JP" altLang="en-US" sz="2800" dirty="0"/>
              <a:t>」→？？？</a:t>
            </a:r>
            <a:endParaRPr kumimoji="1" lang="ja-JP" altLang="en-US" sz="2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914214"/>
            <a:ext cx="2003070" cy="186786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4005064"/>
            <a:ext cx="2351149" cy="161529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65" y="205320"/>
            <a:ext cx="2540508" cy="252145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815" y="237406"/>
            <a:ext cx="2540508" cy="252069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43" y="692696"/>
            <a:ext cx="2660718" cy="213744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935604"/>
            <a:ext cx="1783857" cy="1684754"/>
          </a:xfrm>
          <a:prstGeom prst="rect">
            <a:avLst/>
          </a:prstGeom>
        </p:spPr>
      </p:pic>
      <p:sp>
        <p:nvSpPr>
          <p:cNvPr id="11" name="爆発 2 10"/>
          <p:cNvSpPr/>
          <p:nvPr/>
        </p:nvSpPr>
        <p:spPr bwMode="auto">
          <a:xfrm>
            <a:off x="439699" y="1016732"/>
            <a:ext cx="8092741" cy="4860540"/>
          </a:xfrm>
          <a:prstGeom prst="irregularSeal2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kumimoji="1" lang="ja-JP" altLang="en-US" sz="6000" dirty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命を守る？</a:t>
            </a:r>
          </a:p>
          <a:p>
            <a:pPr algn="ctr"/>
            <a:r>
              <a:rPr kumimoji="1" lang="ja-JP" altLang="en-US" sz="4000" dirty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わかるようで</a:t>
            </a:r>
          </a:p>
          <a:p>
            <a:pPr algn="ctr"/>
            <a:r>
              <a:rPr kumimoji="1" lang="ja-JP" altLang="en-US" sz="4000" dirty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わからへん！</a:t>
            </a:r>
          </a:p>
        </p:txBody>
      </p:sp>
    </p:spTree>
    <p:extLst>
      <p:ext uri="{BB962C8B-B14F-4D97-AF65-F5344CB8AC3E}">
        <p14:creationId xmlns:p14="http://schemas.microsoft.com/office/powerpoint/2010/main" val="57742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防災→命を守る為？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217443"/>
          </a:xfrm>
        </p:spPr>
        <p:txBody>
          <a:bodyPr/>
          <a:lstStyle/>
          <a:p>
            <a:r>
              <a:rPr lang="ja-JP" altLang="en-US" sz="2800" dirty="0"/>
              <a:t>しかし「</a:t>
            </a:r>
            <a:r>
              <a:rPr lang="ja-JP" altLang="en-US" sz="2800" dirty="0">
                <a:solidFill>
                  <a:srgbClr val="FF0000"/>
                </a:solidFill>
              </a:rPr>
              <a:t>これでは定義があいまい</a:t>
            </a:r>
            <a:r>
              <a:rPr lang="ja-JP" altLang="en-US" sz="2800" dirty="0"/>
              <a:t>」</a:t>
            </a:r>
            <a:endParaRPr lang="en-US" altLang="ja-JP" sz="2800" dirty="0"/>
          </a:p>
          <a:p>
            <a:r>
              <a:rPr kumimoji="1" lang="ja-JP" altLang="en-US" sz="2800" dirty="0"/>
              <a:t>問題は！「</a:t>
            </a:r>
            <a:r>
              <a:rPr kumimoji="1" lang="ja-JP" altLang="en-US" sz="2800" dirty="0">
                <a:solidFill>
                  <a:srgbClr val="FF0000"/>
                </a:solidFill>
              </a:rPr>
              <a:t>誰の命を守るのか？</a:t>
            </a:r>
            <a:r>
              <a:rPr kumimoji="1" lang="ja-JP" altLang="en-US" sz="2800" dirty="0"/>
              <a:t>」</a:t>
            </a:r>
            <a:endParaRPr kumimoji="1" lang="en-US" altLang="ja-JP" sz="2800" dirty="0"/>
          </a:p>
          <a:p>
            <a:r>
              <a:rPr kumimoji="1" lang="ja-JP" altLang="en-US" sz="2800" dirty="0">
                <a:solidFill>
                  <a:srgbClr val="C00000"/>
                </a:solidFill>
              </a:rPr>
              <a:t>道で倒れている自分の知らない人の命を守る為に？</a:t>
            </a:r>
          </a:p>
          <a:p>
            <a:r>
              <a:rPr kumimoji="1" lang="ja-JP" altLang="en-US" sz="2800" dirty="0"/>
              <a:t>防災活動は！</a:t>
            </a:r>
            <a:endParaRPr kumimoji="1" lang="en-US" altLang="ja-JP" sz="2800" dirty="0"/>
          </a:p>
          <a:p>
            <a:r>
              <a:rPr kumimoji="1" lang="ja-JP" altLang="en-US" sz="2800" dirty="0"/>
              <a:t>何の為に防災活動をやる必要があるのか</a:t>
            </a:r>
            <a:r>
              <a:rPr kumimoji="1" lang="en-US" altLang="ja-JP" sz="2800" dirty="0"/>
              <a:t>?</a:t>
            </a:r>
            <a:endParaRPr kumimoji="1" lang="ja-JP" altLang="en-US" sz="2800" dirty="0"/>
          </a:p>
          <a:p>
            <a:r>
              <a:rPr kumimoji="1" lang="ja-JP" altLang="en-US" sz="2800" dirty="0"/>
              <a:t>自分の中で定義しておく必要がある！</a:t>
            </a:r>
          </a:p>
          <a:p>
            <a:r>
              <a:rPr kumimoji="1" lang="ja-JP" altLang="en-US" sz="2800" dirty="0"/>
              <a:t>キミたちは！</a:t>
            </a:r>
            <a:endParaRPr kumimoji="1" lang="en-US" altLang="ja-JP" sz="2800" dirty="0"/>
          </a:p>
          <a:p>
            <a:r>
              <a:rPr kumimoji="1" lang="ja-JP" altLang="en-US" sz="2800" dirty="0">
                <a:solidFill>
                  <a:srgbClr val="FF0000"/>
                </a:solidFill>
              </a:rPr>
              <a:t>何が大切で、何を守りたいのか？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r>
              <a:rPr kumimoji="1" lang="ja-JP" altLang="en-US" sz="2800" dirty="0"/>
              <a:t>大切なものが自分の前から無くなる</a:t>
            </a:r>
          </a:p>
          <a:p>
            <a:r>
              <a:rPr kumimoji="1" lang="ja-JP" altLang="en-US" sz="2800" dirty="0"/>
              <a:t>その時！</a:t>
            </a:r>
            <a:r>
              <a:rPr kumimoji="1" lang="ja-JP" altLang="en-US" sz="2800" dirty="0">
                <a:solidFill>
                  <a:srgbClr val="FF0000"/>
                </a:solidFill>
              </a:rPr>
              <a:t>泣きわめいても帰ってこない、戻ってこない！</a:t>
            </a:r>
          </a:p>
          <a:p>
            <a:r>
              <a:rPr kumimoji="1" lang="ja-JP" altLang="en-US" sz="2800" dirty="0"/>
              <a:t>「</a:t>
            </a:r>
            <a:r>
              <a:rPr kumimoji="1" lang="ja-JP" altLang="en-US" sz="2800" dirty="0">
                <a:solidFill>
                  <a:srgbClr val="0000FF"/>
                </a:solidFill>
              </a:rPr>
              <a:t>やっときゃ良かったぁ～</a:t>
            </a:r>
            <a:r>
              <a:rPr kumimoji="1" lang="ja-JP" altLang="en-US" sz="2800" dirty="0"/>
              <a:t>」</a:t>
            </a:r>
            <a:r>
              <a:rPr kumimoji="1" lang="ja-JP" altLang="en-US" sz="2800" dirty="0">
                <a:solidFill>
                  <a:srgbClr val="0000FF"/>
                </a:solidFill>
              </a:rPr>
              <a:t>←もう遅い！</a:t>
            </a:r>
            <a:endParaRPr kumimoji="1" lang="en-US" altLang="ja-JP" sz="2800" dirty="0">
              <a:solidFill>
                <a:srgbClr val="0000FF"/>
              </a:solidFill>
            </a:endParaRPr>
          </a:p>
        </p:txBody>
      </p:sp>
      <p:pic>
        <p:nvPicPr>
          <p:cNvPr id="4" name="図 3" descr="30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31024" y="476672"/>
            <a:ext cx="3033713" cy="148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48" y="3789040"/>
            <a:ext cx="2518489" cy="167794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350" y="3862648"/>
            <a:ext cx="1411873" cy="158097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175" y="3862648"/>
            <a:ext cx="1411873" cy="158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4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防災も勉強も「</a:t>
            </a:r>
            <a:r>
              <a:rPr kumimoji="1" lang="ja-JP" altLang="en-US" dirty="0">
                <a:solidFill>
                  <a:schemeClr val="bg1"/>
                </a:solidFill>
              </a:rPr>
              <a:t>なぜやらなければならないのか</a:t>
            </a:r>
            <a:r>
              <a:rPr kumimoji="1" lang="ja-JP" altLang="en-US" dirty="0"/>
              <a:t>」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217443"/>
          </a:xfrm>
        </p:spPr>
        <p:txBody>
          <a:bodyPr/>
          <a:lstStyle/>
          <a:p>
            <a:r>
              <a:rPr kumimoji="1" lang="ja-JP" altLang="en-US" sz="2800" dirty="0"/>
              <a:t>なぜ「</a:t>
            </a:r>
            <a:r>
              <a:rPr kumimoji="1" lang="ja-JP" altLang="en-US" sz="2800" dirty="0">
                <a:solidFill>
                  <a:srgbClr val="0000FF"/>
                </a:solidFill>
              </a:rPr>
              <a:t>やらなければならないのか</a:t>
            </a:r>
            <a:r>
              <a:rPr kumimoji="1" lang="ja-JP" altLang="en-US" sz="2800" dirty="0"/>
              <a:t>」</a:t>
            </a:r>
          </a:p>
          <a:p>
            <a:r>
              <a:rPr kumimoji="1" lang="ja-JP" altLang="en-US" sz="2800" dirty="0">
                <a:solidFill>
                  <a:srgbClr val="FF0000"/>
                </a:solidFill>
              </a:rPr>
              <a:t>防災</a:t>
            </a:r>
            <a:r>
              <a:rPr kumimoji="1" lang="ja-JP" altLang="en-US" sz="2800" dirty="0"/>
              <a:t>も</a:t>
            </a:r>
            <a:r>
              <a:rPr kumimoji="1" lang="ja-JP" altLang="en-US" sz="2800" dirty="0">
                <a:solidFill>
                  <a:srgbClr val="FF0000"/>
                </a:solidFill>
              </a:rPr>
              <a:t>勉強</a:t>
            </a:r>
            <a:r>
              <a:rPr kumimoji="1" lang="ja-JP" altLang="en-US" sz="2800" dirty="0"/>
              <a:t>も共通することがある！</a:t>
            </a:r>
            <a:endParaRPr kumimoji="1" lang="en-US" altLang="ja-JP" sz="2800" dirty="0"/>
          </a:p>
          <a:p>
            <a:r>
              <a:rPr kumimoji="1" lang="ja-JP" altLang="en-US" sz="2800" dirty="0"/>
              <a:t>答え！自分の「</a:t>
            </a:r>
            <a:r>
              <a:rPr kumimoji="1" lang="ja-JP" altLang="en-US" sz="2800" dirty="0">
                <a:solidFill>
                  <a:srgbClr val="FF0000"/>
                </a:solidFill>
              </a:rPr>
              <a:t>夢・希望</a:t>
            </a:r>
            <a:r>
              <a:rPr kumimoji="1" lang="ja-JP" altLang="en-US" sz="2800" dirty="0"/>
              <a:t>」を叶える為にやる！</a:t>
            </a:r>
            <a:endParaRPr kumimoji="1" lang="en-US" altLang="ja-JP" sz="2800" dirty="0"/>
          </a:p>
          <a:p>
            <a:r>
              <a:rPr kumimoji="1" lang="ja-JP" altLang="en-US" sz="2800" dirty="0"/>
              <a:t>その「</a:t>
            </a:r>
            <a:r>
              <a:rPr kumimoji="1" lang="ja-JP" altLang="en-US" sz="2800" dirty="0">
                <a:solidFill>
                  <a:srgbClr val="FF0000"/>
                </a:solidFill>
              </a:rPr>
              <a:t>夢・希望</a:t>
            </a:r>
            <a:r>
              <a:rPr kumimoji="1" lang="ja-JP" altLang="en-US" sz="2800" dirty="0"/>
              <a:t>」が曖昧だと？</a:t>
            </a:r>
            <a:endParaRPr kumimoji="1" lang="en-US" altLang="ja-JP" sz="2800" dirty="0"/>
          </a:p>
          <a:p>
            <a:r>
              <a:rPr kumimoji="1" lang="ja-JP" altLang="en-US" sz="2800" dirty="0"/>
              <a:t>進むべき方向が判らなくなる！</a:t>
            </a:r>
            <a:endParaRPr kumimoji="1" lang="en-US" altLang="ja-JP" sz="2800" dirty="0"/>
          </a:p>
          <a:p>
            <a:r>
              <a:rPr kumimoji="1" lang="ja-JP" altLang="en-US" sz="2800" dirty="0"/>
              <a:t>だから「</a:t>
            </a:r>
            <a:r>
              <a:rPr kumimoji="1" lang="ja-JP" altLang="en-US" sz="2800" dirty="0">
                <a:solidFill>
                  <a:srgbClr val="0000FF"/>
                </a:solidFill>
              </a:rPr>
              <a:t>やらない</a:t>
            </a:r>
            <a:r>
              <a:rPr kumimoji="1" lang="ja-JP" altLang="en-US" sz="2800" dirty="0"/>
              <a:t>」「</a:t>
            </a:r>
            <a:r>
              <a:rPr kumimoji="1" lang="ja-JP" altLang="en-US" sz="2800" dirty="0">
                <a:solidFill>
                  <a:srgbClr val="0000FF"/>
                </a:solidFill>
              </a:rPr>
              <a:t>やる気が出ない</a:t>
            </a:r>
            <a:r>
              <a:rPr kumimoji="1" lang="ja-JP" altLang="en-US" sz="2800" dirty="0"/>
              <a:t>」</a:t>
            </a:r>
          </a:p>
          <a:p>
            <a:r>
              <a:rPr kumimoji="1" lang="ja-JP" altLang="en-US" sz="2800" dirty="0"/>
              <a:t>まずは「</a:t>
            </a:r>
            <a:r>
              <a:rPr kumimoji="1" lang="ja-JP" altLang="en-US" sz="2800" dirty="0">
                <a:solidFill>
                  <a:srgbClr val="FF0000"/>
                </a:solidFill>
              </a:rPr>
              <a:t>どうなりたいかだ</a:t>
            </a:r>
            <a:r>
              <a:rPr kumimoji="1" lang="ja-JP" altLang="en-US" sz="2800" dirty="0"/>
              <a:t>」</a:t>
            </a:r>
          </a:p>
          <a:p>
            <a:r>
              <a:rPr kumimoji="1" lang="ja-JP" altLang="en-US" sz="2800" dirty="0"/>
              <a:t>「</a:t>
            </a:r>
            <a:r>
              <a:rPr kumimoji="1" lang="ja-JP" altLang="en-US" sz="2800" dirty="0">
                <a:solidFill>
                  <a:srgbClr val="0000FF"/>
                </a:solidFill>
              </a:rPr>
              <a:t>いくら夢や希望といっても叶わないのでは？</a:t>
            </a:r>
            <a:r>
              <a:rPr kumimoji="1" lang="ja-JP" altLang="en-US" sz="2800" dirty="0"/>
              <a:t>」</a:t>
            </a:r>
          </a:p>
          <a:p>
            <a:r>
              <a:rPr kumimoji="1" lang="ja-JP" altLang="en-US" sz="2800" dirty="0"/>
              <a:t>自分自身が一歩踏み出す足を止めてしまっている！</a:t>
            </a:r>
          </a:p>
          <a:p>
            <a:r>
              <a:rPr kumimoji="1" lang="ja-JP" altLang="en-US" sz="2800" dirty="0"/>
              <a:t>自分の意志で「</a:t>
            </a:r>
            <a:r>
              <a:rPr kumimoji="1" lang="ja-JP" altLang="en-US" sz="2800" dirty="0">
                <a:solidFill>
                  <a:srgbClr val="FF6600"/>
                </a:solidFill>
              </a:rPr>
              <a:t>歩け！</a:t>
            </a:r>
            <a:r>
              <a:rPr kumimoji="1" lang="ja-JP" altLang="en-US" sz="2800" dirty="0"/>
              <a:t>」</a:t>
            </a:r>
            <a:endParaRPr kumimoji="1" lang="en-US" altLang="ja-JP" sz="2800" dirty="0"/>
          </a:p>
          <a:p>
            <a:r>
              <a:rPr kumimoji="1" lang="ja-JP" altLang="en-US" sz="2800" dirty="0"/>
              <a:t>一歩踏み出すのは「</a:t>
            </a:r>
            <a:r>
              <a:rPr kumimoji="1" lang="ja-JP" altLang="en-US" sz="2800" dirty="0">
                <a:solidFill>
                  <a:srgbClr val="FF0000"/>
                </a:solidFill>
              </a:rPr>
              <a:t>自分の意志</a:t>
            </a:r>
            <a:r>
              <a:rPr kumimoji="1" lang="ja-JP" altLang="en-US" sz="2800" dirty="0"/>
              <a:t>」です！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948864"/>
            <a:ext cx="1595239" cy="354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0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こんな素晴らしい「言葉」がある！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400" dirty="0"/>
              <a:t>人の足を停めるのは、</a:t>
            </a:r>
            <a:r>
              <a:rPr lang="ja-JP" altLang="en-US" sz="2400" dirty="0">
                <a:solidFill>
                  <a:srgbClr val="FF0000"/>
                </a:solidFill>
              </a:rPr>
              <a:t>”絶望”ではなく”諦め”</a:t>
            </a:r>
            <a:endParaRPr lang="en-US" altLang="ja-JP" sz="2400" dirty="0">
              <a:solidFill>
                <a:srgbClr val="FF0000"/>
              </a:solidFill>
            </a:endParaRPr>
          </a:p>
          <a:p>
            <a:r>
              <a:rPr lang="ja-JP" altLang="en-US" sz="2400" dirty="0"/>
              <a:t>人の足を進めるのは、</a:t>
            </a:r>
            <a:r>
              <a:rPr lang="ja-JP" altLang="en-US" sz="2400" dirty="0">
                <a:solidFill>
                  <a:srgbClr val="FF0000"/>
                </a:solidFill>
              </a:rPr>
              <a:t>”希望”ではなく”意志”</a:t>
            </a:r>
            <a:endParaRPr lang="en-US" altLang="ja-JP" sz="2400" dirty="0">
              <a:solidFill>
                <a:srgbClr val="FF0000"/>
              </a:solidFill>
            </a:endParaRPr>
          </a:p>
          <a:p>
            <a:r>
              <a:rPr lang="ja-JP" altLang="en-US" sz="2400" dirty="0"/>
              <a:t>人は絶望するから足を停めるのではなく、</a:t>
            </a:r>
            <a:br>
              <a:rPr lang="en-US" altLang="ja-JP" sz="2400" dirty="0"/>
            </a:br>
            <a:r>
              <a:rPr lang="ja-JP" altLang="en-US" sz="2400" dirty="0"/>
              <a:t>　　絶望から這い出ることを諦めてしまったから、足を止める</a:t>
            </a:r>
            <a:endParaRPr lang="en-US" altLang="ja-JP" sz="2400" dirty="0"/>
          </a:p>
          <a:p>
            <a:r>
              <a:rPr lang="ja-JP" altLang="en-US" sz="2400" dirty="0"/>
              <a:t>人は希望があるから前に進むのではなく、</a:t>
            </a:r>
            <a:br>
              <a:rPr lang="en-US" altLang="ja-JP" sz="2400" dirty="0"/>
            </a:br>
            <a:r>
              <a:rPr lang="ja-JP" altLang="en-US" sz="2400" dirty="0"/>
              <a:t>　　希望を探そうという自分の意志で前に進む</a:t>
            </a:r>
          </a:p>
          <a:p>
            <a:r>
              <a:rPr lang="ja-JP" altLang="en-US" sz="2400" dirty="0"/>
              <a:t>絶望は決して終着点ではない</a:t>
            </a:r>
            <a:endParaRPr lang="en-US" altLang="ja-JP" sz="2400" dirty="0"/>
          </a:p>
          <a:p>
            <a:r>
              <a:rPr lang="ja-JP" altLang="en-US" sz="2400" dirty="0"/>
              <a:t>そこで諦めてしまうことこそが、</a:t>
            </a:r>
            <a:br>
              <a:rPr lang="en-US" altLang="ja-JP" sz="2400" dirty="0"/>
            </a:br>
            <a:r>
              <a:rPr lang="ja-JP" altLang="en-US" sz="2400" dirty="0"/>
              <a:t>　　　　　すべての可能性を閉じてしまうことです</a:t>
            </a:r>
          </a:p>
          <a:p>
            <a:r>
              <a:rPr lang="ja-JP" altLang="en-US" sz="2400" dirty="0">
                <a:solidFill>
                  <a:srgbClr val="FF0000"/>
                </a:solidFill>
              </a:rPr>
              <a:t>どんな絶望の底でも！希望は捨てず、自分自身の心を信じて、自分の強い意志、新しい道へと一歩踏み出す、人の意志こそが、どんな強い運命にも打ち勝つそのものです</a:t>
            </a:r>
          </a:p>
          <a:p>
            <a:r>
              <a:rPr lang="ja-JP" altLang="en-US" sz="2400" dirty="0"/>
              <a:t>これが書かれているのは「難しい哲学書」ではない！</a:t>
            </a:r>
          </a:p>
          <a:p>
            <a:endParaRPr lang="en-US" altLang="ja-JP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084" y="692696"/>
            <a:ext cx="4104456" cy="5734166"/>
          </a:xfrm>
          <a:prstGeom prst="rect">
            <a:avLst/>
          </a:prstGeom>
        </p:spPr>
      </p:pic>
      <p:sp>
        <p:nvSpPr>
          <p:cNvPr id="5" name="円/楕円 4"/>
          <p:cNvSpPr/>
          <p:nvPr/>
        </p:nvSpPr>
        <p:spPr bwMode="auto">
          <a:xfrm>
            <a:off x="457200" y="908719"/>
            <a:ext cx="7787208" cy="5217443"/>
          </a:xfrm>
          <a:prstGeom prst="ellipse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kumimoji="1" lang="ja-JP" altLang="en-US" sz="4000" dirty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キミたちが読む</a:t>
            </a:r>
          </a:p>
          <a:p>
            <a:pPr algn="ctr"/>
            <a:r>
              <a:rPr kumimoji="1" lang="ja-JP" altLang="en-US" sz="4000" dirty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コミックやマンガにだって</a:t>
            </a:r>
          </a:p>
          <a:p>
            <a:pPr algn="ctr"/>
            <a:r>
              <a:rPr kumimoji="1" lang="ja-JP" altLang="en-US" sz="4000" dirty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素晴らしい言葉が</a:t>
            </a:r>
          </a:p>
          <a:p>
            <a:pPr algn="ctr"/>
            <a:r>
              <a:rPr kumimoji="1" lang="ja-JP" altLang="en-US" sz="4000" dirty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たくさん入っている！</a:t>
            </a:r>
            <a:endParaRPr kumimoji="1" lang="en-US" altLang="ja-JP" sz="4000" dirty="0">
              <a:solidFill>
                <a:srgbClr val="FF000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kumimoji="1" lang="ja-JP" altLang="en-US" sz="40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気付くか気付かないかは</a:t>
            </a:r>
          </a:p>
          <a:p>
            <a:pPr algn="ctr"/>
            <a:r>
              <a:rPr kumimoji="1" lang="ja-JP" altLang="en-US" sz="40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キミ次第！</a:t>
            </a:r>
          </a:p>
        </p:txBody>
      </p:sp>
    </p:spTree>
    <p:extLst>
      <p:ext uri="{BB962C8B-B14F-4D97-AF65-F5344CB8AC3E}">
        <p14:creationId xmlns:p14="http://schemas.microsoft.com/office/powerpoint/2010/main" val="12011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簡単に言うけれど「</a:t>
            </a:r>
            <a:r>
              <a:rPr kumimoji="1" lang="ja-JP" altLang="en-US" dirty="0">
                <a:solidFill>
                  <a:schemeClr val="bg1"/>
                </a:solidFill>
              </a:rPr>
              <a:t>夢や希望は叶うのか</a:t>
            </a:r>
            <a:r>
              <a:rPr lang="ja-JP" altLang="en-US" dirty="0">
                <a:solidFill>
                  <a:schemeClr val="bg1"/>
                </a:solidFill>
              </a:rPr>
              <a:t>？</a:t>
            </a:r>
            <a:r>
              <a:rPr lang="ja-JP" altLang="en-US" dirty="0"/>
              <a:t>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908720"/>
            <a:ext cx="8568952" cy="5544616"/>
          </a:xfrm>
        </p:spPr>
        <p:txBody>
          <a:bodyPr/>
          <a:lstStyle/>
          <a:p>
            <a:r>
              <a:rPr lang="ja-JP" altLang="en-US" sz="2600" dirty="0"/>
              <a:t>１０年前、ある高校生が本気で悩んだことがあった！</a:t>
            </a:r>
            <a:endParaRPr lang="en-US" altLang="ja-JP" sz="2600" dirty="0"/>
          </a:p>
          <a:p>
            <a:r>
              <a:rPr lang="ja-JP" altLang="en-US" sz="2600" dirty="0"/>
              <a:t>すべての始まりは、ラジオ番組に届いた</a:t>
            </a:r>
            <a:r>
              <a:rPr lang="en-US" altLang="ja-JP" sz="2600" dirty="0"/>
              <a:t>1</a:t>
            </a:r>
            <a:r>
              <a:rPr lang="ja-JP" altLang="en-US" sz="2600" dirty="0"/>
              <a:t>通のメール</a:t>
            </a:r>
          </a:p>
          <a:p>
            <a:r>
              <a:rPr lang="ja-JP" altLang="en-US" sz="2600" dirty="0"/>
              <a:t>自分の通う兵庫県立舞子高校環境防災科が定員割れの危機にあり、何とかしたいと悩む男子学生からのメール</a:t>
            </a:r>
          </a:p>
          <a:p>
            <a:r>
              <a:rPr lang="ja-JP" altLang="en-US" sz="2600" dirty="0"/>
              <a:t>相談した相手は、歌手の「</a:t>
            </a:r>
            <a:r>
              <a:rPr lang="en-US" altLang="ja-JP" sz="2600" dirty="0" err="1"/>
              <a:t>Gackt</a:t>
            </a:r>
            <a:r>
              <a:rPr lang="ja-JP" altLang="en-US" sz="2600" dirty="0"/>
              <a:t>さん」</a:t>
            </a:r>
          </a:p>
          <a:p>
            <a:r>
              <a:rPr lang="en-US" altLang="ja-JP" sz="2600" dirty="0" err="1"/>
              <a:t>Gackt</a:t>
            </a:r>
            <a:r>
              <a:rPr lang="ja-JP" altLang="en-US" sz="2600" dirty="0"/>
              <a:t>さんは「</a:t>
            </a:r>
            <a:r>
              <a:rPr lang="ja-JP" altLang="en-US" sz="2600" dirty="0">
                <a:solidFill>
                  <a:srgbClr val="FF0000"/>
                </a:solidFill>
              </a:rPr>
              <a:t>まずは自分が防災科の魅力を伝えられるような立派な先輩になれ</a:t>
            </a:r>
            <a:r>
              <a:rPr lang="ja-JP" altLang="en-US" sz="2600" dirty="0"/>
              <a:t>」とアドバイス</a:t>
            </a:r>
          </a:p>
          <a:p>
            <a:r>
              <a:rPr lang="ja-JP" altLang="en-US" sz="2600" dirty="0"/>
              <a:t>「</a:t>
            </a:r>
            <a:r>
              <a:rPr lang="ja-JP" altLang="en-US" sz="2600" dirty="0">
                <a:solidFill>
                  <a:srgbClr val="FF0000"/>
                </a:solidFill>
              </a:rPr>
              <a:t>自分たちの力で翌年の防災科の入学者が定員割れをしなかったら、卒業式に歌いに行ってやる</a:t>
            </a:r>
            <a:r>
              <a:rPr lang="ja-JP" altLang="en-US" sz="2600" dirty="0"/>
              <a:t>」と約束した</a:t>
            </a:r>
          </a:p>
          <a:p>
            <a:r>
              <a:rPr lang="ja-JP" altLang="en-US" sz="2600" dirty="0"/>
              <a:t>その後、生徒達の力で定員割れの危機を脱した</a:t>
            </a:r>
          </a:p>
          <a:p>
            <a:r>
              <a:rPr lang="en-US" altLang="ja-JP" sz="2600" dirty="0" err="1"/>
              <a:t>Gackt</a:t>
            </a:r>
            <a:r>
              <a:rPr lang="ja-JP" altLang="en-US" sz="2600" dirty="0" err="1"/>
              <a:t>さんは</a:t>
            </a:r>
            <a:r>
              <a:rPr lang="ja-JP" altLang="en-US" sz="2600" dirty="0"/>
              <a:t>約束を守るため、</a:t>
            </a:r>
            <a:r>
              <a:rPr lang="en-US" altLang="ja-JP" sz="2600" dirty="0"/>
              <a:t>『</a:t>
            </a:r>
            <a:r>
              <a:rPr lang="ja-JP" altLang="en-US" sz="2600" dirty="0"/>
              <a:t>野に咲く花のように</a:t>
            </a:r>
            <a:r>
              <a:rPr lang="en-US" altLang="ja-JP" sz="2600" dirty="0"/>
              <a:t>』</a:t>
            </a:r>
            <a:r>
              <a:rPr lang="ja-JP" altLang="en-US" sz="2600" dirty="0"/>
              <a:t>を書き下ろし、卒業式でＬＩＶＥを敢行した</a:t>
            </a:r>
          </a:p>
        </p:txBody>
      </p:sp>
    </p:spTree>
    <p:extLst>
      <p:ext uri="{BB962C8B-B14F-4D97-AF65-F5344CB8AC3E}">
        <p14:creationId xmlns:p14="http://schemas.microsoft.com/office/powerpoint/2010/main" val="398744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9525">
          <a:noFill/>
          <a:miter lim="800000"/>
          <a:headEnd/>
          <a:tailEnd/>
        </a:ln>
        <a:effectLst/>
      </a:spPr>
      <a:bodyPr wrap="none" rtlCol="0" anchor="ctr"/>
      <a:lstStyle>
        <a:defPPr algn="ctr">
          <a:defRPr kumimoji="1"/>
        </a:defPPr>
      </a:lstStyle>
    </a:spDef>
    <a:txDef>
      <a:spPr>
        <a:noFill/>
      </a:spPr>
      <a:bodyPr wrap="none" rtlCol="0">
        <a:spAutoFit/>
      </a:bodyPr>
      <a:lstStyle>
        <a:defPPr algn="ctr">
          <a:defRPr kumimoji="1" sz="8800" dirty="0" smtClean="0">
            <a:solidFill>
              <a:srgbClr val="FFFF00"/>
            </a:solidFill>
          </a:defRPr>
        </a:defPPr>
      </a:lstStyle>
    </a:tx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57606</TotalTime>
  <Words>731</Words>
  <Application>Microsoft Office PowerPoint</Application>
  <PresentationFormat>画面に合わせる (4:3)</PresentationFormat>
  <Paragraphs>85</Paragraphs>
  <Slides>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AR P悠々ゴシック体E</vt:lpstr>
      <vt:lpstr>ＤＦ特太ゴシック体</vt:lpstr>
      <vt:lpstr>游ゴシック</vt:lpstr>
      <vt:lpstr>游ゴシック Light</vt:lpstr>
      <vt:lpstr>Arial</vt:lpstr>
      <vt:lpstr>標準デザイン</vt:lpstr>
      <vt:lpstr>デザインの設定</vt:lpstr>
      <vt:lpstr>PowerPoint プレゼンテーション</vt:lpstr>
      <vt:lpstr>PowerPoint プレゼンテーション</vt:lpstr>
      <vt:lpstr>絶対に面白くない話とちゃうか？</vt:lpstr>
      <vt:lpstr>いつやるの？</vt:lpstr>
      <vt:lpstr>防災→命を守る為？</vt:lpstr>
      <vt:lpstr>防災も勉強も「なぜやらなければならないのか」</vt:lpstr>
      <vt:lpstr>こんな素晴らしい「言葉」がある！</vt:lpstr>
      <vt:lpstr>簡単に言うけれど「夢や希望は叶うのか？」</vt:lpstr>
    </vt:vector>
  </TitlesOfParts>
  <Company>株式会社　つなぐネットコミュニケーションズ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ohnishi</dc:creator>
  <cp:lastModifiedBy>大西賞典</cp:lastModifiedBy>
  <cp:revision>3076</cp:revision>
  <dcterms:created xsi:type="dcterms:W3CDTF">2009-10-14T10:26:19Z</dcterms:created>
  <dcterms:modified xsi:type="dcterms:W3CDTF">2019-09-22T05:54:58Z</dcterms:modified>
</cp:coreProperties>
</file>