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99" r:id="rId5"/>
    <p:sldId id="3100" r:id="rId6"/>
    <p:sldId id="3101" r:id="rId7"/>
    <p:sldId id="3104" r:id="rId8"/>
    <p:sldId id="3102" r:id="rId9"/>
    <p:sldId id="3105" r:id="rId10"/>
  </p:sldIdLst>
  <p:sldSz cx="9144000" cy="6858000" type="screen4x3"/>
  <p:notesSz cx="6807200" cy="9939338"/>
  <p:embeddedFontLst>
    <p:embeddedFont>
      <p:font typeface="AR P悠々ゴシック体E" panose="040B0900000000000000" pitchFamily="50" charset="-128"/>
      <p:regular r:id="rId13"/>
    </p:embeddedFont>
    <p:embeddedFont>
      <p:font typeface="AR悠々ゴシック体E" panose="040B0909000000000000" pitchFamily="49" charset="-128"/>
      <p:regular r:id="rId14"/>
    </p:embeddedFont>
    <p:embeddedFont>
      <p:font typeface="ＤＦ特太ゴシック体" panose="020B0509000000000000" pitchFamily="49" charset="-128"/>
      <p:regular r:id="rId15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6600"/>
    <a:srgbClr val="FFFF00"/>
    <a:srgbClr val="A50021"/>
    <a:srgbClr val="FF9900"/>
    <a:srgbClr val="969696"/>
    <a:srgbClr val="FF3300"/>
    <a:srgbClr val="FF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53" autoAdjust="0"/>
  </p:normalViewPr>
  <p:slideViewPr>
    <p:cSldViewPr>
      <p:cViewPr varScale="1">
        <p:scale>
          <a:sx n="110" d="100"/>
          <a:sy n="110" d="100"/>
        </p:scale>
        <p:origin x="8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5D984-4E1F-4AF1-AF3B-2ADF4BBD7B36}" type="datetimeFigureOut">
              <a:rPr kumimoji="1" lang="ja-JP" altLang="en-US" smtClean="0"/>
              <a:pPr/>
              <a:t>2022/2/14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9490-19E8-450A-B0A8-469918563C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57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0A354A-BE0E-4775-91E9-5710D7B3BF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50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48072"/>
          </a:xfrm>
          <a:prstGeom prst="rect">
            <a:avLst/>
          </a:prstGeom>
          <a:effectLst/>
        </p:spPr>
        <p:txBody>
          <a:bodyPr/>
          <a:lstStyle>
            <a:lvl1pPr algn="l">
              <a:defRPr sz="3200" baseline="0">
                <a:solidFill>
                  <a:srgbClr val="FFFF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0"/>
            <a:ext cx="8651304" cy="554461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/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523288" y="6616700"/>
            <a:ext cx="5857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F10E94C2-5BF4-44AF-B6DA-5A0045E97B1B}" type="slidenum">
              <a:rPr lang="en-US" altLang="ja-JP" sz="1000"/>
              <a:pPr algn="r"/>
              <a:t>‹#›</a:t>
            </a:fld>
            <a:endParaRPr lang="en-US" altLang="ja-JP" sz="10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8000"/>
                </a:solidFill>
                <a:ea typeface="ＤＨＰ特太ゴシック体" pitchFamily="2" charset="-128"/>
              </a:rPr>
              <a:t>地域防災研究所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1901" y="1772816"/>
            <a:ext cx="63401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600" dirty="0">
                <a:ln w="1905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ＤＦ特太ゴシック体" pitchFamily="49" charset="-128"/>
                <a:ea typeface="ＤＦ特太ゴシック体" pitchFamily="49" charset="-128"/>
              </a:rPr>
              <a:t>ナッジ理論</a:t>
            </a:r>
          </a:p>
          <a:p>
            <a:pPr algn="ctr"/>
            <a:r>
              <a:rPr kumimoji="1" lang="ja-JP" altLang="en-US" sz="9600" dirty="0">
                <a:ln w="1905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ＤＦ特太ゴシック体" pitchFamily="49" charset="-128"/>
                <a:ea typeface="ＤＦ特太ゴシック体" pitchFamily="49" charset="-128"/>
              </a:rPr>
              <a:t>の応用</a:t>
            </a:r>
            <a:endParaRPr kumimoji="1" lang="ja-JP" altLang="en-US" sz="9600" dirty="0">
              <a:ln w="381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6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40E480-8B3D-46E4-8D4E-E26B59A8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ナッジ理論とは？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8BC43B-0084-4933-9817-CB1A2530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544616"/>
          </a:xfrm>
        </p:spPr>
        <p:txBody>
          <a:bodyPr/>
          <a:lstStyle/>
          <a:p>
            <a:r>
              <a:rPr kumimoji="1" lang="ja-JP" altLang="en-US" dirty="0"/>
              <a:t>「</a:t>
            </a:r>
            <a:r>
              <a:rPr kumimoji="1" lang="ja-JP" altLang="en-US" dirty="0">
                <a:solidFill>
                  <a:srgbClr val="7030A0"/>
                </a:solidFill>
              </a:rPr>
              <a:t>最適な選択をできない人</a:t>
            </a:r>
            <a:r>
              <a:rPr kumimoji="1" lang="ja-JP" altLang="en-US" dirty="0"/>
              <a:t>」を</a:t>
            </a:r>
            <a:r>
              <a:rPr kumimoji="1" lang="ja-JP" altLang="en-US" dirty="0">
                <a:solidFill>
                  <a:srgbClr val="FF0000"/>
                </a:solidFill>
              </a:rPr>
              <a:t>より良い方向に導く</a:t>
            </a:r>
            <a:r>
              <a:rPr kumimoji="1" lang="ja-JP" altLang="en-US" dirty="0"/>
              <a:t>もの</a:t>
            </a:r>
          </a:p>
          <a:p>
            <a:r>
              <a:rPr kumimoji="1" lang="ja-JP" altLang="en-US" dirty="0"/>
              <a:t>ナッジとは「</a:t>
            </a:r>
            <a:r>
              <a:rPr kumimoji="1" lang="ja-JP" altLang="en-US" b="1" dirty="0">
                <a:solidFill>
                  <a:srgbClr val="008000"/>
                </a:solidFill>
              </a:rPr>
              <a:t>そっと後押しをする</a:t>
            </a:r>
            <a:r>
              <a:rPr kumimoji="1" lang="ja-JP" altLang="en-US" dirty="0"/>
              <a:t>」という意味</a:t>
            </a:r>
          </a:p>
          <a:p>
            <a:r>
              <a:rPr lang="ja-JP" altLang="en-US" dirty="0"/>
              <a:t>「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注意や合図の為に肘</a:t>
            </a: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ひじ</a:t>
            </a:r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で人を軽く突く</a:t>
            </a:r>
            <a:r>
              <a:rPr lang="ja-JP" altLang="en-US" dirty="0"/>
              <a:t>」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dirty="0">
                <a:solidFill>
                  <a:srgbClr val="FF0000"/>
                </a:solidFill>
              </a:rPr>
              <a:t>人の行動は不合理だ</a:t>
            </a:r>
            <a:r>
              <a:rPr kumimoji="1" lang="ja-JP" altLang="en-US" dirty="0"/>
              <a:t>」という前提のもとに</a:t>
            </a:r>
            <a:endParaRPr kumimoji="1" lang="en-US" altLang="ja-JP" dirty="0"/>
          </a:p>
          <a:p>
            <a:r>
              <a:rPr kumimoji="1" lang="ja-JP" altLang="en-US" dirty="0"/>
              <a:t>人間の行動を心理学・経済学の側面から研究</a:t>
            </a:r>
          </a:p>
          <a:p>
            <a:r>
              <a:rPr kumimoji="1" lang="ja-JP" altLang="en-US" dirty="0"/>
              <a:t>行動経済学を実社会で役立てる一つの方向性として示されたのが</a:t>
            </a: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ナッジ理論（</a:t>
            </a:r>
            <a:r>
              <a:rPr kumimoji="1" lang="en-US" altLang="ja-JP" b="1" dirty="0">
                <a:solidFill>
                  <a:srgbClr val="FF0000"/>
                </a:solidFill>
                <a:highlight>
                  <a:srgbClr val="FFFF00"/>
                </a:highlight>
              </a:rPr>
              <a:t>2008</a:t>
            </a: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）</a:t>
            </a:r>
            <a:endParaRPr kumimoji="1" lang="en-US" altLang="ja-JP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dirty="0"/>
              <a:t>米国シカゴ大学リチャード・セイラー教授が</a:t>
            </a:r>
            <a:r>
              <a:rPr kumimoji="1" lang="ja-JP" altLang="en-US" dirty="0">
                <a:highlight>
                  <a:srgbClr val="FFFF00"/>
                </a:highlight>
              </a:rPr>
              <a:t>「ナッジ理論</a:t>
            </a:r>
            <a:r>
              <a:rPr kumimoji="1" lang="ja-JP" altLang="en-US" dirty="0"/>
              <a:t>」で</a:t>
            </a:r>
            <a:r>
              <a:rPr kumimoji="1" lang="ja-JP" altLang="en-US" dirty="0">
                <a:solidFill>
                  <a:srgbClr val="FF0000"/>
                </a:solidFill>
              </a:rPr>
              <a:t>ノーベル経済学賞を受賞（</a:t>
            </a:r>
            <a:r>
              <a:rPr kumimoji="1" lang="en-US" altLang="ja-JP" dirty="0">
                <a:solidFill>
                  <a:srgbClr val="FF0000"/>
                </a:solidFill>
              </a:rPr>
              <a:t>2017</a:t>
            </a:r>
            <a:r>
              <a:rPr kumimoji="1" lang="ja-JP" altLang="en-US" dirty="0">
                <a:solidFill>
                  <a:srgbClr val="FF0000"/>
                </a:solidFill>
              </a:rPr>
              <a:t>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我々は防災活動にも</a:t>
            </a:r>
            <a:r>
              <a:rPr kumimoji="1" lang="ja-JP" altLang="en-US" dirty="0">
                <a:solidFill>
                  <a:srgbClr val="FF0000"/>
                </a:solidFill>
              </a:rPr>
              <a:t>ナッジ理論の利用</a:t>
            </a:r>
            <a:r>
              <a:rPr kumimoji="1" lang="ja-JP" altLang="en-US" dirty="0"/>
              <a:t>を考えました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44C96F-9860-4E66-8979-F3C5580AA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12776"/>
            <a:ext cx="1277405" cy="16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CA991C-B5EB-48B8-9161-ACDDF029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ナッジ理論の利用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FE0BED-8F91-4774-87A8-8E7124267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ナッジ理論原著表紙に親子ゾウが描かれる</a:t>
            </a:r>
          </a:p>
          <a:p>
            <a:pPr marL="914400" lvl="1" indent="-457200">
              <a:buFont typeface="+mj-lt"/>
              <a:buAutoNum type="alphaUcParenR"/>
            </a:pPr>
            <a:r>
              <a:rPr lang="ja-JP" altLang="en-US" dirty="0">
                <a:solidFill>
                  <a:srgbClr val="FF0000"/>
                </a:solidFill>
              </a:rPr>
              <a:t>親ゾウが鼻で子ゾウをそっと押しながら歩く</a:t>
            </a:r>
          </a:p>
          <a:p>
            <a:pPr marL="914400" lvl="1" indent="-457200">
              <a:buFont typeface="+mj-lt"/>
              <a:buAutoNum type="alphaUcParenR"/>
            </a:pPr>
            <a:r>
              <a:rPr lang="ja-JP" altLang="en-US" dirty="0"/>
              <a:t>子ゾウを自由に歩かせ親は注意を払わない</a:t>
            </a:r>
          </a:p>
          <a:p>
            <a:pPr marL="914400" lvl="1" indent="-457200">
              <a:buFont typeface="+mj-lt"/>
              <a:buAutoNum type="alphaUcParenR"/>
            </a:pPr>
            <a:r>
              <a:rPr lang="ja-JP" altLang="en-US" dirty="0"/>
              <a:t>子ゾウは背中に乗せられ道を選択する自由なし</a:t>
            </a:r>
          </a:p>
          <a:p>
            <a:r>
              <a:rPr lang="ja-JP" altLang="en-US" dirty="0"/>
              <a:t>それぞれの状態と比較してみてください</a:t>
            </a:r>
          </a:p>
          <a:p>
            <a:endParaRPr kumimoji="1" lang="ja-JP" altLang="en-US" dirty="0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CAAAFEEE-D91B-4F55-BAD6-4220D1A79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26" y="48103"/>
            <a:ext cx="1597200" cy="2444793"/>
          </a:xfrm>
          <a:prstGeom prst="rect">
            <a:avLst/>
          </a:prstGeom>
        </p:spPr>
      </p:pic>
      <p:pic>
        <p:nvPicPr>
          <p:cNvPr id="7" name="図 6" descr="ゾウ, 時計 が含まれている画像&#10;&#10;自動的に生成された説明">
            <a:extLst>
              <a:ext uri="{FF2B5EF4-FFF2-40B4-BE49-F238E27FC236}">
                <a16:creationId xmlns:a16="http://schemas.microsoft.com/office/drawing/2014/main" id="{1C361E86-D9AE-4780-B795-423A782B0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98326"/>
            <a:ext cx="4824536" cy="3145517"/>
          </a:xfrm>
          <a:prstGeom prst="rect">
            <a:avLst/>
          </a:prstGeom>
        </p:spPr>
      </p:pic>
      <p:pic>
        <p:nvPicPr>
          <p:cNvPr id="9" name="図 8" descr="光, 座る, 交通, 探す が含まれている画像&#10;&#10;自動的に生成された説明">
            <a:extLst>
              <a:ext uri="{FF2B5EF4-FFF2-40B4-BE49-F238E27FC236}">
                <a16:creationId xmlns:a16="http://schemas.microsoft.com/office/drawing/2014/main" id="{3EF98FCA-C388-4913-9844-FDF4E1BA1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7" y="3645023"/>
            <a:ext cx="4139400" cy="2698820"/>
          </a:xfrm>
          <a:prstGeom prst="rect">
            <a:avLst/>
          </a:prstGeom>
        </p:spPr>
      </p:pic>
      <p:pic>
        <p:nvPicPr>
          <p:cNvPr id="11" name="図 10" descr="白いバックグラウンドの前にあるぬいぐるみ&#10;&#10;低い精度で自動的に生成された説明">
            <a:extLst>
              <a:ext uri="{FF2B5EF4-FFF2-40B4-BE49-F238E27FC236}">
                <a16:creationId xmlns:a16="http://schemas.microsoft.com/office/drawing/2014/main" id="{8701900D-BCE5-48DD-8618-BE8B193EE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27" y="3096017"/>
            <a:ext cx="3192118" cy="335013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686A41-9312-4E0F-93B2-D0711832E198}"/>
              </a:ext>
            </a:extLst>
          </p:cNvPr>
          <p:cNvSpPr txBox="1"/>
          <p:nvPr/>
        </p:nvSpPr>
        <p:spPr>
          <a:xfrm>
            <a:off x="697689" y="3244528"/>
            <a:ext cx="1840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ナッジ理論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2D36B3-998B-4EDD-984E-0A619E1DF957}"/>
              </a:ext>
            </a:extLst>
          </p:cNvPr>
          <p:cNvSpPr txBox="1"/>
          <p:nvPr/>
        </p:nvSpPr>
        <p:spPr>
          <a:xfrm>
            <a:off x="827584" y="3429000"/>
            <a:ext cx="2712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リバタリアニズム</a:t>
            </a:r>
          </a:p>
          <a:p>
            <a:pPr algn="ctr"/>
            <a:r>
              <a:rPr lang="ja-JP" altLang="en-US" sz="28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自由主義</a:t>
            </a:r>
            <a:endParaRPr kumimoji="1" lang="ja-JP" altLang="en-US" sz="2800" dirty="0">
              <a:solidFill>
                <a:srgbClr val="0000FF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90E70-A5A8-46C5-87D1-8B836A39701E}"/>
              </a:ext>
            </a:extLst>
          </p:cNvPr>
          <p:cNvSpPr txBox="1"/>
          <p:nvPr/>
        </p:nvSpPr>
        <p:spPr>
          <a:xfrm>
            <a:off x="1046767" y="3835978"/>
            <a:ext cx="247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パターナリズム</a:t>
            </a:r>
          </a:p>
          <a:p>
            <a:pPr algn="ctr"/>
            <a:r>
              <a:rPr lang="ja-JP" altLang="en-US" sz="28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家族主義</a:t>
            </a:r>
            <a:endParaRPr kumimoji="1" lang="ja-JP" altLang="en-US" sz="2800" dirty="0">
              <a:solidFill>
                <a:srgbClr val="0000FF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5" name="図 14" descr="ゾウ, 時計 が含まれている画像&#10;&#10;自動的に生成された説明">
            <a:extLst>
              <a:ext uri="{FF2B5EF4-FFF2-40B4-BE49-F238E27FC236}">
                <a16:creationId xmlns:a16="http://schemas.microsoft.com/office/drawing/2014/main" id="{E7290574-032F-414F-9A45-E40D68282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88" y="3061592"/>
            <a:ext cx="3472582" cy="2264066"/>
          </a:xfrm>
          <a:prstGeom prst="rect">
            <a:avLst/>
          </a:prstGeom>
        </p:spPr>
      </p:pic>
      <p:pic>
        <p:nvPicPr>
          <p:cNvPr id="16" name="図 15" descr="光, 座る, 交通, 探す が含まれている画像&#10;&#10;自動的に生成された説明">
            <a:extLst>
              <a:ext uri="{FF2B5EF4-FFF2-40B4-BE49-F238E27FC236}">
                <a16:creationId xmlns:a16="http://schemas.microsoft.com/office/drawing/2014/main" id="{0CFB1A84-991A-43B7-890A-254EA8D4E3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78704"/>
            <a:ext cx="2785798" cy="1816294"/>
          </a:xfrm>
          <a:prstGeom prst="rect">
            <a:avLst/>
          </a:prstGeom>
        </p:spPr>
      </p:pic>
      <p:pic>
        <p:nvPicPr>
          <p:cNvPr id="17" name="図 16" descr="白いバックグラウンドの前にあるぬいぐるみ&#10;&#10;低い精度で自動的に生成された説明">
            <a:extLst>
              <a:ext uri="{FF2B5EF4-FFF2-40B4-BE49-F238E27FC236}">
                <a16:creationId xmlns:a16="http://schemas.microsoft.com/office/drawing/2014/main" id="{549DA60C-D209-4899-8202-F708676069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2" y="3983772"/>
            <a:ext cx="2277173" cy="238989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7D0A0E-E25D-40B3-B87A-967242BA5C53}"/>
              </a:ext>
            </a:extLst>
          </p:cNvPr>
          <p:cNvSpPr txBox="1"/>
          <p:nvPr/>
        </p:nvSpPr>
        <p:spPr>
          <a:xfrm>
            <a:off x="3605534" y="5197134"/>
            <a:ext cx="160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ナッジ理論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EB69C0-F877-4B53-BEF8-E18DE06ECCD5}"/>
              </a:ext>
            </a:extLst>
          </p:cNvPr>
          <p:cNvSpPr txBox="1"/>
          <p:nvPr/>
        </p:nvSpPr>
        <p:spPr>
          <a:xfrm>
            <a:off x="497028" y="3244528"/>
            <a:ext cx="2348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リバタリアニズム</a:t>
            </a:r>
          </a:p>
          <a:p>
            <a:pPr algn="ctr"/>
            <a:r>
              <a:rPr lang="ja-JP" altLang="en-US" sz="24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自由主義</a:t>
            </a:r>
            <a:endParaRPr kumimoji="1" lang="ja-JP" altLang="en-US" sz="2400" dirty="0">
              <a:solidFill>
                <a:srgbClr val="0000FF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E3E98C0-9325-41E9-8423-49D28631B93D}"/>
              </a:ext>
            </a:extLst>
          </p:cNvPr>
          <p:cNvSpPr txBox="1"/>
          <p:nvPr/>
        </p:nvSpPr>
        <p:spPr>
          <a:xfrm>
            <a:off x="6641971" y="3672044"/>
            <a:ext cx="214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パターナリズム</a:t>
            </a:r>
          </a:p>
          <a:p>
            <a:pPr algn="ctr"/>
            <a:r>
              <a:rPr lang="ja-JP" altLang="en-US" sz="24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家族主義</a:t>
            </a:r>
            <a:endParaRPr kumimoji="1" lang="ja-JP" altLang="en-US" sz="2400" dirty="0">
              <a:solidFill>
                <a:srgbClr val="0000FF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3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33028-2782-4020-B7C0-739CB1AE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4"/>
            <a:ext cx="9361040" cy="648072"/>
          </a:xfrm>
        </p:spPr>
        <p:txBody>
          <a:bodyPr/>
          <a:lstStyle/>
          <a:p>
            <a:r>
              <a:rPr kumimoji="1" lang="ja-JP" altLang="en-US" sz="2800" dirty="0"/>
              <a:t>コロナ禍で当たり前になった身近なナッジ理論の応用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FEE1F1-935D-450E-8C40-5A9C9B92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レジなどで並ぶとき！</a:t>
            </a:r>
          </a:p>
          <a:p>
            <a:r>
              <a:rPr kumimoji="1" lang="ja-JP" altLang="en-US" dirty="0"/>
              <a:t>人は「</a:t>
            </a:r>
            <a:r>
              <a:rPr kumimoji="1" lang="ja-JP" altLang="en-US" dirty="0">
                <a:solidFill>
                  <a:srgbClr val="0000FF"/>
                </a:solidFill>
              </a:rPr>
              <a:t>均等に並ばない</a:t>
            </a:r>
            <a:r>
              <a:rPr kumimoji="1" lang="ja-JP" altLang="en-US" dirty="0"/>
              <a:t>」「均等に並びにくい」</a:t>
            </a:r>
          </a:p>
          <a:p>
            <a:r>
              <a:rPr kumimoji="1" lang="ja-JP" altLang="en-US" dirty="0"/>
              <a:t>ひとつのアイテム追加で「</a:t>
            </a:r>
            <a:r>
              <a:rPr kumimoji="1" lang="ja-JP" altLang="en-US" dirty="0">
                <a:solidFill>
                  <a:srgbClr val="FF0000"/>
                </a:solidFill>
              </a:rPr>
              <a:t>均等に並ぶ</a:t>
            </a:r>
            <a:r>
              <a:rPr kumimoji="1" lang="ja-JP" altLang="en-US" dirty="0"/>
              <a:t>」</a:t>
            </a:r>
          </a:p>
          <a:p>
            <a:endParaRPr kumimoji="1" lang="ja-JP" altLang="en-US" dirty="0"/>
          </a:p>
        </p:txBody>
      </p:sp>
      <p:pic>
        <p:nvPicPr>
          <p:cNvPr id="5" name="図 4" descr="おもちゃ, 人形, レゴ が含まれている画像&#10;&#10;自動的に生成された説明">
            <a:extLst>
              <a:ext uri="{FF2B5EF4-FFF2-40B4-BE49-F238E27FC236}">
                <a16:creationId xmlns:a16="http://schemas.microsoft.com/office/drawing/2014/main" id="{74A435EF-1D30-4539-9681-FE904C16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99" y="2060848"/>
            <a:ext cx="6753225" cy="3829050"/>
          </a:xfrm>
          <a:prstGeom prst="rect">
            <a:avLst/>
          </a:prstGeom>
        </p:spPr>
      </p:pic>
      <p:pic>
        <p:nvPicPr>
          <p:cNvPr id="7" name="図 6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2AC3A651-AB8F-4C43-AD27-62EE4BAC3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6162675" cy="382905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1EBB89C-2514-4A1A-909B-483578EE7A85}"/>
              </a:ext>
            </a:extLst>
          </p:cNvPr>
          <p:cNvGrpSpPr/>
          <p:nvPr/>
        </p:nvGrpSpPr>
        <p:grpSpPr>
          <a:xfrm>
            <a:off x="214295" y="2708920"/>
            <a:ext cx="1708584" cy="2952328"/>
            <a:chOff x="205111" y="2780928"/>
            <a:chExt cx="1708584" cy="2952328"/>
          </a:xfrm>
        </p:grpSpPr>
        <p:pic>
          <p:nvPicPr>
            <p:cNvPr id="9" name="図 8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8E7841A2-C6B4-4E7F-AFC9-8E3255CC4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11" y="2780928"/>
              <a:ext cx="1708584" cy="1708584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AE0879F-DAB4-4B52-9770-6CBF4C2B6BD8}"/>
                </a:ext>
              </a:extLst>
            </p:cNvPr>
            <p:cNvSpPr/>
            <p:nvPr/>
          </p:nvSpPr>
          <p:spPr bwMode="auto">
            <a:xfrm>
              <a:off x="395536" y="4437112"/>
              <a:ext cx="1368152" cy="129614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AF569BE-3690-40DB-9DEF-BB0099576A03}"/>
              </a:ext>
            </a:extLst>
          </p:cNvPr>
          <p:cNvGrpSpPr/>
          <p:nvPr/>
        </p:nvGrpSpPr>
        <p:grpSpPr>
          <a:xfrm>
            <a:off x="271611" y="1030685"/>
            <a:ext cx="8705204" cy="4896544"/>
            <a:chOff x="251520" y="1028506"/>
            <a:chExt cx="8705204" cy="4896544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45B01C7-40D2-47EA-AE92-F5906492A303}"/>
                </a:ext>
              </a:extLst>
            </p:cNvPr>
            <p:cNvSpPr/>
            <p:nvPr/>
          </p:nvSpPr>
          <p:spPr bwMode="auto">
            <a:xfrm>
              <a:off x="251520" y="1028506"/>
              <a:ext cx="8705204" cy="48965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kumimoji="1" lang="ja-JP" altLang="en-US" sz="3600" dirty="0">
                  <a:solidFill>
                    <a:srgbClr val="FFFF00"/>
                  </a:solidFill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足形マーク</a:t>
              </a:r>
              <a:r>
                <a:rPr kumimoji="1" lang="ja-JP" altLang="en-US" sz="3600" dirty="0">
                  <a:solidFill>
                    <a:schemeClr val="bg1"/>
                  </a:solidFill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で</a:t>
              </a:r>
            </a:p>
            <a:p>
              <a:pPr algn="ctr"/>
              <a:r>
                <a:rPr kumimoji="1" lang="ja-JP" altLang="en-US" sz="3600" dirty="0">
                  <a:solidFill>
                    <a:schemeClr val="bg1"/>
                  </a:solidFill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人は均等に並ぶことができる</a:t>
              </a:r>
            </a:p>
            <a:p>
              <a:pPr algn="ctr"/>
              <a:r>
                <a:rPr kumimoji="1" lang="ja-JP" altLang="en-US" sz="4400" dirty="0">
                  <a:solidFill>
                    <a:srgbClr val="FFFF00"/>
                  </a:solidFill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強制ではなく自発性を促す仕組み</a:t>
              </a:r>
              <a:endParaRPr kumimoji="1" lang="ja-JP" altLang="en-US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endParaRPr>
            </a:p>
            <a:p>
              <a:pPr algn="ctr"/>
              <a:r>
                <a:rPr kumimoji="1" lang="ja-JP" altLang="en-US" sz="3600" dirty="0">
                  <a:solidFill>
                    <a:schemeClr val="bg1"/>
                  </a:solidFill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これが</a:t>
              </a:r>
            </a:p>
            <a:p>
              <a:pPr algn="ctr"/>
              <a:r>
                <a:rPr kumimoji="1" lang="ja-JP" altLang="en-US" sz="3600" dirty="0">
                  <a:solidFill>
                    <a:schemeClr val="bg1"/>
                  </a:solidFill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ナッジ理論の応用</a:t>
              </a:r>
            </a:p>
          </p:txBody>
        </p:sp>
        <p:pic>
          <p:nvPicPr>
            <p:cNvPr id="16" name="図 15" descr="建物, 大きい, 光 が含まれている画像&#10;&#10;自動的に生成された説明">
              <a:extLst>
                <a:ext uri="{FF2B5EF4-FFF2-40B4-BE49-F238E27FC236}">
                  <a16:creationId xmlns:a16="http://schemas.microsoft.com/office/drawing/2014/main" id="{77D9FE47-4F01-4684-9B6C-F6791BAAE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80" y="1552174"/>
              <a:ext cx="1097087" cy="1097087"/>
            </a:xfrm>
            <a:prstGeom prst="rect">
              <a:avLst/>
            </a:prstGeom>
          </p:spPr>
        </p:pic>
      </p:grpSp>
      <p:sp>
        <p:nvSpPr>
          <p:cNvPr id="4" name="矢印: 下 3">
            <a:extLst>
              <a:ext uri="{FF2B5EF4-FFF2-40B4-BE49-F238E27FC236}">
                <a16:creationId xmlns:a16="http://schemas.microsoft.com/office/drawing/2014/main" id="{D4B2B4C1-0762-4C8D-A223-C6D56C9C030A}"/>
              </a:ext>
            </a:extLst>
          </p:cNvPr>
          <p:cNvSpPr/>
          <p:nvPr/>
        </p:nvSpPr>
        <p:spPr bwMode="auto">
          <a:xfrm rot="8100000">
            <a:off x="2791867" y="5883585"/>
            <a:ext cx="360040" cy="792088"/>
          </a:xfrm>
          <a:prstGeom prst="down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BAB91A0A-659B-4834-93AC-5C4D9DC244B2}"/>
              </a:ext>
            </a:extLst>
          </p:cNvPr>
          <p:cNvSpPr/>
          <p:nvPr/>
        </p:nvSpPr>
        <p:spPr bwMode="auto">
          <a:xfrm rot="8100000">
            <a:off x="4246405" y="5756948"/>
            <a:ext cx="360040" cy="792088"/>
          </a:xfrm>
          <a:prstGeom prst="down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9667ED9F-F893-4D79-BDBB-30937F3EA504}"/>
              </a:ext>
            </a:extLst>
          </p:cNvPr>
          <p:cNvSpPr/>
          <p:nvPr/>
        </p:nvSpPr>
        <p:spPr bwMode="auto">
          <a:xfrm rot="8100000">
            <a:off x="5811366" y="5630312"/>
            <a:ext cx="360040" cy="792088"/>
          </a:xfrm>
          <a:prstGeom prst="down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88D51287-AA38-43CD-83BA-F650503D7B8A}"/>
              </a:ext>
            </a:extLst>
          </p:cNvPr>
          <p:cNvSpPr/>
          <p:nvPr/>
        </p:nvSpPr>
        <p:spPr bwMode="auto">
          <a:xfrm rot="8100000">
            <a:off x="7391606" y="5503676"/>
            <a:ext cx="360040" cy="792088"/>
          </a:xfrm>
          <a:prstGeom prst="down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CA991C-B5EB-48B8-9161-ACDDF029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ナッジ理論の利用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FE0BED-8F91-4774-87A8-8E7124267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地域の「</a:t>
            </a:r>
            <a:r>
              <a:rPr lang="ja-JP" altLang="en-US" b="1" dirty="0">
                <a:solidFill>
                  <a:srgbClr val="FF6600"/>
                </a:solidFill>
              </a:rPr>
              <a:t>防災活動</a:t>
            </a:r>
            <a:r>
              <a:rPr lang="ja-JP" altLang="en-US" dirty="0"/>
              <a:t>」でも</a:t>
            </a:r>
            <a:r>
              <a:rPr lang="ja-JP" altLang="en-US" dirty="0">
                <a:solidFill>
                  <a:srgbClr val="FF0000"/>
                </a:solidFill>
              </a:rPr>
              <a:t>ナッジ理論</a:t>
            </a:r>
            <a:r>
              <a:rPr lang="ja-JP" altLang="en-US" dirty="0"/>
              <a:t>を応用する</a:t>
            </a:r>
          </a:p>
          <a:p>
            <a:pPr lvl="1"/>
            <a:r>
              <a:rPr lang="ja-JP" altLang="en-US" dirty="0"/>
              <a:t>強制的な防災活動でもなく</a:t>
            </a:r>
          </a:p>
          <a:p>
            <a:pPr lvl="1"/>
            <a:r>
              <a:rPr lang="ja-JP" altLang="en-US" dirty="0"/>
              <a:t>勝手にやればよいという防災活動でもなく</a:t>
            </a:r>
          </a:p>
          <a:p>
            <a:r>
              <a:rPr lang="ja-JP" altLang="en-US" dirty="0"/>
              <a:t>声掛けをしながら「</a:t>
            </a:r>
            <a:r>
              <a:rPr lang="ja-JP" altLang="en-US" dirty="0">
                <a:solidFill>
                  <a:srgbClr val="FF0000"/>
                </a:solidFill>
              </a:rPr>
              <a:t>一緒に歩む</a:t>
            </a:r>
            <a:r>
              <a:rPr lang="ja-JP" altLang="en-US" dirty="0"/>
              <a:t>」チームを創っていく</a:t>
            </a:r>
          </a:p>
          <a:p>
            <a:pPr lvl="1"/>
            <a:r>
              <a:rPr lang="ja-JP" altLang="en-US" dirty="0"/>
              <a:t>誰もが</a:t>
            </a:r>
            <a:r>
              <a:rPr lang="ja-JP" altLang="en-US" dirty="0">
                <a:highlight>
                  <a:srgbClr val="FFFF00"/>
                </a:highlight>
              </a:rPr>
              <a:t>できること</a:t>
            </a:r>
            <a:r>
              <a:rPr lang="ja-JP" altLang="en-US" dirty="0"/>
              <a:t>からはじめ</a:t>
            </a:r>
          </a:p>
          <a:p>
            <a:pPr lvl="1"/>
            <a:r>
              <a:rPr lang="ja-JP" altLang="en-US" dirty="0"/>
              <a:t>誰もが</a:t>
            </a:r>
            <a:r>
              <a:rPr lang="ja-JP" altLang="en-US" dirty="0">
                <a:highlight>
                  <a:srgbClr val="FFFF00"/>
                </a:highlight>
              </a:rPr>
              <a:t>楽しくワクワクすること</a:t>
            </a:r>
            <a:r>
              <a:rPr lang="ja-JP" altLang="en-US" dirty="0"/>
              <a:t>を考え</a:t>
            </a:r>
          </a:p>
          <a:p>
            <a:pPr lvl="1"/>
            <a:r>
              <a:rPr lang="ja-JP" altLang="en-US" dirty="0"/>
              <a:t>誰もが</a:t>
            </a:r>
            <a:r>
              <a:rPr lang="ja-JP" altLang="en-US" dirty="0">
                <a:highlight>
                  <a:srgbClr val="FFFF00"/>
                </a:highlight>
              </a:rPr>
              <a:t>共に学びあえる</a:t>
            </a:r>
            <a:r>
              <a:rPr lang="ja-JP" altLang="en-US" dirty="0"/>
              <a:t>活動にする</a:t>
            </a:r>
          </a:p>
          <a:p>
            <a:r>
              <a:rPr lang="ja-JP" altLang="en-US" dirty="0"/>
              <a:t>そこには！</a:t>
            </a:r>
            <a:endParaRPr lang="en-US" altLang="ja-JP" dirty="0"/>
          </a:p>
          <a:p>
            <a:r>
              <a:rPr lang="ja-JP" altLang="en-US" dirty="0"/>
              <a:t>誰もが毎日</a:t>
            </a:r>
            <a:r>
              <a:rPr lang="ja-JP" altLang="en-US" dirty="0">
                <a:solidFill>
                  <a:srgbClr val="FF6600"/>
                </a:solidFill>
              </a:rPr>
              <a:t>当たり前にやっていることを掲げ</a:t>
            </a:r>
          </a:p>
          <a:p>
            <a:r>
              <a:rPr lang="ja-JP" altLang="en-US" dirty="0"/>
              <a:t>地域防災を推進する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究極の防災活動</a:t>
            </a:r>
            <a:r>
              <a:rPr lang="ja-JP" altLang="en-US" dirty="0"/>
              <a:t>をやりましょう！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6647321-6560-43FB-AE3D-ED73E6857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7" y="2780928"/>
            <a:ext cx="2871559" cy="1872208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4018172D-0369-4E85-8DAF-E1689456EB20}"/>
              </a:ext>
            </a:extLst>
          </p:cNvPr>
          <p:cNvSpPr/>
          <p:nvPr/>
        </p:nvSpPr>
        <p:spPr bwMode="auto">
          <a:xfrm>
            <a:off x="534380" y="908368"/>
            <a:ext cx="8075240" cy="5472608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これが</a:t>
            </a: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災害に備える</a:t>
            </a:r>
          </a:p>
          <a:p>
            <a:pPr algn="ctr"/>
            <a:r>
              <a:rPr kumimoji="1" lang="ja-JP" altLang="en-US" sz="6600" dirty="0">
                <a:solidFill>
                  <a:srgbClr val="FFFF00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自助・共助の</a:t>
            </a:r>
          </a:p>
          <a:p>
            <a:pPr algn="ctr"/>
            <a:r>
              <a:rPr kumimoji="1" lang="ja-JP" altLang="en-US" sz="7200" dirty="0">
                <a:solidFill>
                  <a:srgbClr val="FFFF00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新しいカタチ</a:t>
            </a:r>
          </a:p>
        </p:txBody>
      </p:sp>
    </p:spTree>
    <p:extLst>
      <p:ext uri="{BB962C8B-B14F-4D97-AF65-F5344CB8AC3E}">
        <p14:creationId xmlns:p14="http://schemas.microsoft.com/office/powerpoint/2010/main" val="41342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4B8CD-9036-4588-9C86-458AA111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ナッジ理論の実践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270742-7CF0-4F44-944A-881D2D9A1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決して！あなたの防災活動を強制してはいけません</a:t>
            </a:r>
          </a:p>
          <a:p>
            <a:r>
              <a:rPr kumimoji="1" lang="ja-JP" altLang="en-US" dirty="0"/>
              <a:t>防災活動をする人同士が上下関係で位置付けられてもいけません</a:t>
            </a:r>
          </a:p>
          <a:p>
            <a:r>
              <a:rPr kumimoji="1" lang="ja-JP" altLang="en-US" dirty="0"/>
              <a:t>相手の立場に立って防災を学び、伝え合うこと</a:t>
            </a:r>
          </a:p>
          <a:p>
            <a:r>
              <a:rPr kumimoji="1" lang="ja-JP" altLang="en-US" dirty="0"/>
              <a:t>「</a:t>
            </a:r>
            <a:r>
              <a:rPr kumimoji="1" lang="ja-JP" altLang="en-US" dirty="0">
                <a:solidFill>
                  <a:srgbClr val="FF0000"/>
                </a:solidFill>
              </a:rPr>
              <a:t>お互い様の精神</a:t>
            </a:r>
            <a:r>
              <a:rPr kumimoji="1" lang="ja-JP" altLang="en-US" dirty="0"/>
              <a:t>」を忘れず「</a:t>
            </a:r>
            <a:r>
              <a: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共に歩む</a:t>
            </a:r>
            <a:r>
              <a:rPr kumimoji="1" lang="ja-JP" altLang="en-US" dirty="0"/>
              <a:t>」ことです</a:t>
            </a:r>
          </a:p>
          <a:p>
            <a:r>
              <a:rPr kumimoji="1" lang="ja-JP" altLang="en-US" dirty="0">
                <a:solidFill>
                  <a:srgbClr val="008000"/>
                </a:solidFill>
              </a:rPr>
              <a:t>人が集まる</a:t>
            </a:r>
            <a:r>
              <a:rPr kumimoji="1" lang="ja-JP" altLang="en-US" dirty="0"/>
              <a:t>チーム・</a:t>
            </a:r>
            <a:r>
              <a:rPr kumimoji="1" lang="ja-JP" altLang="en-US" dirty="0">
                <a:solidFill>
                  <a:srgbClr val="008000"/>
                </a:solidFill>
              </a:rPr>
              <a:t>人が集まりやすい</a:t>
            </a:r>
            <a:r>
              <a:rPr kumimoji="1" lang="ja-JP" altLang="en-US" dirty="0"/>
              <a:t>チームづくり</a:t>
            </a:r>
          </a:p>
          <a:p>
            <a:r>
              <a:rPr kumimoji="1" lang="ja-JP" altLang="en-US" dirty="0">
                <a:solidFill>
                  <a:srgbClr val="008000"/>
                </a:solidFill>
              </a:rPr>
              <a:t>住みやすい</a:t>
            </a:r>
            <a:r>
              <a:rPr kumimoji="1" lang="ja-JP" altLang="en-US" dirty="0"/>
              <a:t>まち・</a:t>
            </a:r>
            <a:r>
              <a:rPr kumimoji="1" lang="ja-JP" altLang="en-US" dirty="0">
                <a:solidFill>
                  <a:srgbClr val="008000"/>
                </a:solidFill>
              </a:rPr>
              <a:t>住み続けたい</a:t>
            </a:r>
            <a:r>
              <a:rPr kumimoji="1" lang="ja-JP" altLang="en-US" dirty="0"/>
              <a:t>まちづくり</a:t>
            </a:r>
          </a:p>
          <a:p>
            <a:r>
              <a:rPr kumimoji="1" lang="ja-JP" altLang="en-US" dirty="0"/>
              <a:t>それが継続できる防災活動になります</a:t>
            </a:r>
          </a:p>
          <a:p>
            <a:r>
              <a:rPr kumimoji="1" lang="ja-JP" altLang="en-US" dirty="0"/>
              <a:t>そうすれば！</a:t>
            </a:r>
            <a:endParaRPr kumimoji="1" lang="en-US" altLang="ja-JP" dirty="0"/>
          </a:p>
          <a:p>
            <a:r>
              <a:rPr kumimoji="1" lang="ja-JP" altLang="en-US" dirty="0"/>
              <a:t>あなたの周りに「</a:t>
            </a:r>
            <a:r>
              <a:rPr kumimoji="1" lang="ja-JP" altLang="en-US" dirty="0">
                <a:solidFill>
                  <a:srgbClr val="FF0000"/>
                </a:solidFill>
              </a:rPr>
              <a:t>楽しく防災活動をやろう</a:t>
            </a:r>
            <a:r>
              <a:rPr kumimoji="1" lang="ja-JP" altLang="en-US" dirty="0"/>
              <a:t>」の輪（和）ができていることでしょう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A8CB110-B6E7-4548-AAF1-B795ED1FCDBB}"/>
              </a:ext>
            </a:extLst>
          </p:cNvPr>
          <p:cNvSpPr/>
          <p:nvPr/>
        </p:nvSpPr>
        <p:spPr bwMode="auto">
          <a:xfrm>
            <a:off x="534380" y="908368"/>
            <a:ext cx="8075240" cy="5472608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あなたからはじめる</a:t>
            </a:r>
            <a:endParaRPr lang="ja-JP" altLang="en-US" sz="7200" dirty="0">
              <a:solidFill>
                <a:srgbClr val="FFFF00"/>
              </a:solidFill>
              <a:latin typeface="AR悠々ゴシック体E" panose="040B0909000000000000" pitchFamily="49" charset="-128"/>
              <a:ea typeface="AR悠々ゴシック体E" panose="040B0909000000000000" pitchFamily="49" charset="-128"/>
            </a:endParaRPr>
          </a:p>
          <a:p>
            <a:pPr algn="ctr"/>
            <a:r>
              <a:rPr kumimoji="1" lang="ja-JP" altLang="en-US" sz="4800" dirty="0">
                <a:solidFill>
                  <a:srgbClr val="FFFF00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挨拶の輪</a:t>
            </a:r>
            <a:r>
              <a:rPr kumimoji="1" lang="ja-JP" altLang="en-US" sz="4800" dirty="0">
                <a:solidFill>
                  <a:schemeClr val="bg1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が</a:t>
            </a: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街中に広がり</a:t>
            </a:r>
          </a:p>
          <a:p>
            <a:pPr algn="ctr"/>
            <a:r>
              <a:rPr kumimoji="1" lang="ja-JP" altLang="en-US" sz="4800" dirty="0">
                <a:solidFill>
                  <a:srgbClr val="FFFF00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笑顔あふれるまち</a:t>
            </a:r>
            <a:r>
              <a:rPr kumimoji="1" lang="ja-JP" altLang="en-US" sz="4800" dirty="0">
                <a:solidFill>
                  <a:schemeClr val="bg1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が</a:t>
            </a: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できあがります</a:t>
            </a:r>
          </a:p>
        </p:txBody>
      </p:sp>
    </p:spTree>
    <p:extLst>
      <p:ext uri="{BB962C8B-B14F-4D97-AF65-F5344CB8AC3E}">
        <p14:creationId xmlns:p14="http://schemas.microsoft.com/office/powerpoint/2010/main" val="40235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kumimoji="1"/>
        </a:defPPr>
      </a:lstStyle>
    </a:spDef>
    <a:txDef>
      <a:spPr>
        <a:noFill/>
      </a:spPr>
      <a:bodyPr wrap="none" rtlCol="0">
        <a:spAutoFit/>
      </a:bodyPr>
      <a:lstStyle>
        <a:defPPr algn="ctr">
          <a:defRPr kumimoji="1" sz="8800" dirty="0" smtClean="0">
            <a:solidFill>
              <a:srgbClr val="FFFF00"/>
            </a:solidFill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2E70F5C6CAB4540B4D7E9DA517B2105" ma:contentTypeVersion="11" ma:contentTypeDescription="新しいドキュメントを作成します。" ma:contentTypeScope="" ma:versionID="6d4748f0f998b7c91ac2ceea9c2e873c">
  <xsd:schema xmlns:xsd="http://www.w3.org/2001/XMLSchema" xmlns:xs="http://www.w3.org/2001/XMLSchema" xmlns:p="http://schemas.microsoft.com/office/2006/metadata/properties" xmlns:ns3="8e6e7fb6-8a6f-4e0a-b925-e749412b980a" xmlns:ns4="1cedf165-053a-47fa-be23-2b084bde0043" targetNamespace="http://schemas.microsoft.com/office/2006/metadata/properties" ma:root="true" ma:fieldsID="bf7a0ff41e5c8c1e199f683722244429" ns3:_="" ns4:_="">
    <xsd:import namespace="8e6e7fb6-8a6f-4e0a-b925-e749412b980a"/>
    <xsd:import namespace="1cedf165-053a-47fa-be23-2b084bde00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e7fb6-8a6f-4e0a-b925-e749412b98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df165-053a-47fa-be23-2b084bde00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921A25-BEED-4C6B-A3B0-2C1583BFD0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6e7fb6-8a6f-4e0a-b925-e749412b980a"/>
    <ds:schemaRef ds:uri="1cedf165-053a-47fa-be23-2b084bde0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231774-FCEF-434E-9EF5-4ECAD13D1C86}">
  <ds:schemaRefs>
    <ds:schemaRef ds:uri="8e6e7fb6-8a6f-4e0a-b925-e749412b980a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cedf165-053a-47fa-be23-2b084bde004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6F07057-EE52-482D-B198-3F04181393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73932</TotalTime>
  <Words>490</Words>
  <Application>Microsoft Office PowerPoint</Application>
  <PresentationFormat>画面に合わせる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Arial</vt:lpstr>
      <vt:lpstr>AR P悠々ゴシック体E</vt:lpstr>
      <vt:lpstr>ＤＦ特太ゴシック体</vt:lpstr>
      <vt:lpstr>AR悠々ゴシック体E</vt:lpstr>
      <vt:lpstr>標準デザイン</vt:lpstr>
      <vt:lpstr>PowerPoint プレゼンテーション</vt:lpstr>
      <vt:lpstr>ナッジ理論とは？</vt:lpstr>
      <vt:lpstr>ナッジ理論の利用</vt:lpstr>
      <vt:lpstr>コロナ禍で当たり前になった身近なナッジ理論の応用</vt:lpstr>
      <vt:lpstr>ナッジ理論の利用</vt:lpstr>
      <vt:lpstr>ナッジ理論の実践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OHNISHI</dc:creator>
  <cp:lastModifiedBy>大西賞典</cp:lastModifiedBy>
  <cp:revision>3730</cp:revision>
  <cp:lastPrinted>2021-09-13T10:03:44Z</cp:lastPrinted>
  <dcterms:created xsi:type="dcterms:W3CDTF">2009-10-14T10:26:19Z</dcterms:created>
  <dcterms:modified xsi:type="dcterms:W3CDTF">2022-02-14T02:37:00Z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0x01010092E70F5C6CAB4540B4D7E9DA517B2105</vt:lpwstr>
  </property>
</Properties>
</file>