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89"/>
  </p:notesMasterIdLst>
  <p:handoutMasterIdLst>
    <p:handoutMasterId r:id="rId90"/>
  </p:handoutMasterIdLst>
  <p:sldIdLst>
    <p:sldId id="3000" r:id="rId5"/>
    <p:sldId id="3589" r:id="rId6"/>
    <p:sldId id="2791" r:id="rId7"/>
    <p:sldId id="2852" r:id="rId8"/>
    <p:sldId id="3647" r:id="rId9"/>
    <p:sldId id="3253" r:id="rId10"/>
    <p:sldId id="3264" r:id="rId11"/>
    <p:sldId id="3265" r:id="rId12"/>
    <p:sldId id="1882" r:id="rId13"/>
    <p:sldId id="3717" r:id="rId14"/>
    <p:sldId id="3501" r:id="rId15"/>
    <p:sldId id="3528" r:id="rId16"/>
    <p:sldId id="3556" r:id="rId17"/>
    <p:sldId id="3069" r:id="rId18"/>
    <p:sldId id="3074" r:id="rId19"/>
    <p:sldId id="3072" r:id="rId20"/>
    <p:sldId id="3246" r:id="rId21"/>
    <p:sldId id="3530" r:id="rId22"/>
    <p:sldId id="3361" r:id="rId23"/>
    <p:sldId id="3706" r:id="rId24"/>
    <p:sldId id="3247" r:id="rId25"/>
    <p:sldId id="3248" r:id="rId26"/>
    <p:sldId id="3310" r:id="rId27"/>
    <p:sldId id="1825" r:id="rId28"/>
    <p:sldId id="3527" r:id="rId29"/>
    <p:sldId id="3278" r:id="rId30"/>
    <p:sldId id="3284" r:id="rId31"/>
    <p:sldId id="3283" r:id="rId32"/>
    <p:sldId id="3034" r:id="rId33"/>
    <p:sldId id="3642" r:id="rId34"/>
    <p:sldId id="2971" r:id="rId35"/>
    <p:sldId id="2972" r:id="rId36"/>
    <p:sldId id="2973" r:id="rId37"/>
    <p:sldId id="2975" r:id="rId38"/>
    <p:sldId id="2976" r:id="rId39"/>
    <p:sldId id="2984" r:id="rId40"/>
    <p:sldId id="3572" r:id="rId41"/>
    <p:sldId id="3635" r:id="rId42"/>
    <p:sldId id="3620" r:id="rId43"/>
    <p:sldId id="3626" r:id="rId44"/>
    <p:sldId id="3563" r:id="rId45"/>
    <p:sldId id="3584" r:id="rId46"/>
    <p:sldId id="3606" r:id="rId47"/>
    <p:sldId id="3565" r:id="rId48"/>
    <p:sldId id="3564" r:id="rId49"/>
    <p:sldId id="3407" r:id="rId50"/>
    <p:sldId id="3410" r:id="rId51"/>
    <p:sldId id="3409" r:id="rId52"/>
    <p:sldId id="285" r:id="rId53"/>
    <p:sldId id="3411" r:id="rId54"/>
    <p:sldId id="412" r:id="rId55"/>
    <p:sldId id="413" r:id="rId56"/>
    <p:sldId id="3427" r:id="rId57"/>
    <p:sldId id="3703" r:id="rId58"/>
    <p:sldId id="3704" r:id="rId59"/>
    <p:sldId id="3730" r:id="rId60"/>
    <p:sldId id="3739" r:id="rId61"/>
    <p:sldId id="3010" r:id="rId62"/>
    <p:sldId id="3711" r:id="rId63"/>
    <p:sldId id="3031" r:id="rId64"/>
    <p:sldId id="2996" r:id="rId65"/>
    <p:sldId id="3510" r:id="rId66"/>
    <p:sldId id="3015" r:id="rId67"/>
    <p:sldId id="2846" r:id="rId68"/>
    <p:sldId id="3552" r:id="rId69"/>
    <p:sldId id="3273" r:id="rId70"/>
    <p:sldId id="3459" r:id="rId71"/>
    <p:sldId id="3553" r:id="rId72"/>
    <p:sldId id="2801" r:id="rId73"/>
    <p:sldId id="3154" r:id="rId74"/>
    <p:sldId id="3189" r:id="rId75"/>
    <p:sldId id="3646" r:id="rId76"/>
    <p:sldId id="2979" r:id="rId77"/>
    <p:sldId id="3011" r:id="rId78"/>
    <p:sldId id="2802" r:id="rId79"/>
    <p:sldId id="1344" r:id="rId80"/>
    <p:sldId id="1345" r:id="rId81"/>
    <p:sldId id="1346" r:id="rId82"/>
    <p:sldId id="1347" r:id="rId83"/>
    <p:sldId id="2127" r:id="rId84"/>
    <p:sldId id="3461" r:id="rId85"/>
    <p:sldId id="3713" r:id="rId86"/>
    <p:sldId id="1575" r:id="rId87"/>
    <p:sldId id="2790" r:id="rId88"/>
  </p:sldIdLst>
  <p:sldSz cx="9144000" cy="6858000" type="screen4x3"/>
  <p:notesSz cx="10234613" cy="7099300"/>
  <p:embeddedFontLst>
    <p:embeddedFont>
      <p:font typeface="AR P悠々ゴシック体E" panose="040B0900000000000000" pitchFamily="50" charset="-128"/>
      <p:regular r:id="rId91"/>
    </p:embeddedFont>
    <p:embeddedFont>
      <p:font typeface="AR P悠々ｺﾞｼｯｸ体E04" panose="040B0900000000000000" pitchFamily="50" charset="-128"/>
      <p:regular r:id="rId92"/>
      <p:bold r:id="rId93"/>
    </p:embeddedFont>
    <p:embeddedFont>
      <p:font typeface="Arial Black" panose="020B0A04020102020204" pitchFamily="34" charset="0"/>
      <p:bold r:id="rId94"/>
    </p:embeddedFont>
    <p:embeddedFont>
      <p:font typeface="AR悠々ゴシック体E" panose="040B0909000000000000" pitchFamily="49" charset="-128"/>
      <p:regular r:id="rId95"/>
    </p:embeddedFont>
    <p:embeddedFont>
      <p:font typeface="AR悠々ｺﾞｼｯｸ体E04" panose="040B0909000000000000" pitchFamily="49" charset="-128"/>
      <p:regular r:id="rId96"/>
      <p:bold r:id="rId97"/>
    </p:embeddedFont>
    <p:embeddedFont>
      <p:font typeface="ＤＦＧまるもじ体W9" panose="040F0900010101010101" pitchFamily="50" charset="-128"/>
      <p:regular r:id="rId98"/>
    </p:embeddedFont>
    <p:embeddedFont>
      <p:font typeface="ＤＦＧ極太ゴシック体" panose="020B0C00010101010101" pitchFamily="50" charset="-128"/>
      <p:regular r:id="rId99"/>
    </p:embeddedFont>
    <p:embeddedFont>
      <p:font typeface="ＤＦＧ特太ゴシック体" panose="020B0A00010101010101" pitchFamily="50" charset="-128"/>
      <p:regular r:id="rId100"/>
    </p:embeddedFont>
    <p:embeddedFont>
      <p:font typeface="ＤＦＰ特太ゴシック体" panose="020B0A00010101010101" pitchFamily="50" charset="-128"/>
      <p:regular r:id="rId101"/>
    </p:embeddedFont>
    <p:embeddedFont>
      <p:font typeface="ＤＦ特太ゴシック体" panose="020B0509000000000000" pitchFamily="49" charset="-128"/>
      <p:regular r:id="rId102"/>
    </p:embeddedFont>
    <p:embeddedFont>
      <p:font typeface="HGP創英角ｺﾞｼｯｸUB" panose="020B0900000000000000" pitchFamily="50" charset="-128"/>
      <p:regular r:id="rId103"/>
    </p:embeddedFont>
    <p:embeddedFont>
      <p:font typeface="HG丸ｺﾞｼｯｸM-PRO" panose="020F0600000000000000" pitchFamily="50" charset="-128"/>
      <p:regular r:id="rId104"/>
    </p:embeddedFont>
    <p:embeddedFont>
      <p:font typeface="Segoe UI Historic" panose="020B0502040204020203" pitchFamily="34" charset="0"/>
      <p:regular r:id="rId105"/>
    </p:embeddedFont>
    <p:embeddedFont>
      <p:font typeface="さむらい" panose="02000609000000000000" pitchFamily="1" charset="-128"/>
      <p:regular r:id="rId106"/>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3300"/>
    <a:srgbClr val="A50021"/>
    <a:srgbClr val="FFFF66"/>
    <a:srgbClr val="FF66FF"/>
    <a:srgbClr val="FF6600"/>
    <a:srgbClr val="FFFF00"/>
    <a:srgbClr val="FF99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6353" autoAdjust="0"/>
  </p:normalViewPr>
  <p:slideViewPr>
    <p:cSldViewPr>
      <p:cViewPr varScale="1">
        <p:scale>
          <a:sx n="106" d="100"/>
          <a:sy n="106" d="100"/>
        </p:scale>
        <p:origin x="1170" y="78"/>
      </p:cViewPr>
      <p:guideLst>
        <p:guide orient="horz" pos="2160"/>
        <p:guide pos="2880"/>
      </p:guideLst>
    </p:cSldViewPr>
  </p:slideViewPr>
  <p:outlineViewPr>
    <p:cViewPr>
      <p:scale>
        <a:sx n="33" d="100"/>
        <a:sy n="33" d="100"/>
      </p:scale>
      <p:origin x="0" y="-20880"/>
    </p:cViewPr>
  </p:outlineViewPr>
  <p:notesTextViewPr>
    <p:cViewPr>
      <p:scale>
        <a:sx n="3" d="2"/>
        <a:sy n="3" d="2"/>
      </p:scale>
      <p:origin x="0" y="0"/>
    </p:cViewPr>
  </p:notesTextViewPr>
  <p:sorterViewPr>
    <p:cViewPr>
      <p:scale>
        <a:sx n="80" d="100"/>
        <a:sy n="80" d="100"/>
      </p:scale>
      <p:origin x="0" y="-8190"/>
    </p:cViewPr>
  </p:sorterViewPr>
  <p:notesViewPr>
    <p:cSldViewPr>
      <p:cViewPr varScale="1">
        <p:scale>
          <a:sx n="77" d="100"/>
          <a:sy n="77" d="100"/>
        </p:scale>
        <p:origin x="4002" y="108"/>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2.fntdata"/><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font" Target="fonts/font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3.fntdata"/><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435000" cy="354965"/>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797246" y="0"/>
            <a:ext cx="4435000" cy="354965"/>
          </a:xfrm>
          <a:prstGeom prst="rect">
            <a:avLst/>
          </a:prstGeom>
        </p:spPr>
        <p:txBody>
          <a:bodyPr vert="horz" lIns="94640" tIns="47320" rIns="94640" bIns="47320" rtlCol="0"/>
          <a:lstStyle>
            <a:lvl1pPr algn="r">
              <a:defRPr sz="1200"/>
            </a:lvl1pPr>
          </a:lstStyle>
          <a:p>
            <a:fld id="{27D5D984-4E1F-4AF1-AF3B-2ADF4BBD7B36}" type="datetimeFigureOut">
              <a:rPr kumimoji="1" lang="ja-JP" altLang="en-US" smtClean="0"/>
              <a:pPr/>
              <a:t>2025/1/27</a:t>
            </a:fld>
            <a:endParaRPr kumimoji="1" lang="ja-JP" altLang="en-US"/>
          </a:p>
        </p:txBody>
      </p:sp>
      <p:sp>
        <p:nvSpPr>
          <p:cNvPr id="4" name="フッター プレースホルダ 3"/>
          <p:cNvSpPr>
            <a:spLocks noGrp="1"/>
          </p:cNvSpPr>
          <p:nvPr>
            <p:ph type="ftr" sz="quarter" idx="2"/>
          </p:nvPr>
        </p:nvSpPr>
        <p:spPr>
          <a:xfrm>
            <a:off x="0" y="6743103"/>
            <a:ext cx="4435000" cy="354965"/>
          </a:xfrm>
          <a:prstGeom prst="rect">
            <a:avLst/>
          </a:prstGeom>
        </p:spPr>
        <p:txBody>
          <a:bodyPr vert="horz" lIns="94640" tIns="47320" rIns="94640" bIns="473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797246" y="6743103"/>
            <a:ext cx="4435000" cy="354965"/>
          </a:xfrm>
          <a:prstGeom prst="rect">
            <a:avLst/>
          </a:prstGeom>
        </p:spPr>
        <p:txBody>
          <a:bodyPr vert="horz" lIns="94640" tIns="47320" rIns="94640" bIns="47320" rtlCol="0" anchor="b"/>
          <a:lstStyle>
            <a:lvl1pPr algn="r">
              <a:defRPr sz="1200"/>
            </a:lvl1pPr>
          </a:lstStyle>
          <a:p>
            <a:fld id="{84ED9490-19E8-450A-B0A8-469918563C0F}" type="slidenum">
              <a:rPr kumimoji="1" lang="ja-JP" altLang="en-US" smtClean="0"/>
              <a:pPr/>
              <a:t>‹#›</a:t>
            </a:fld>
            <a:endParaRPr kumimoji="1" lang="ja-JP" altLang="en-US"/>
          </a:p>
        </p:txBody>
      </p:sp>
    </p:spTree>
    <p:extLst>
      <p:ext uri="{BB962C8B-B14F-4D97-AF65-F5344CB8AC3E}">
        <p14:creationId xmlns:p14="http://schemas.microsoft.com/office/powerpoint/2010/main" val="3546570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4435000" cy="354965"/>
          </a:xfrm>
          <a:prstGeom prst="rect">
            <a:avLst/>
          </a:prstGeom>
          <a:noFill/>
          <a:ln w="9525">
            <a:noFill/>
            <a:miter lim="800000"/>
            <a:headEnd/>
            <a:tailEnd/>
          </a:ln>
          <a:effectLst/>
        </p:spPr>
        <p:txBody>
          <a:bodyPr vert="horz" wrap="square" lIns="94640" tIns="47320" rIns="94640" bIns="47320" numCol="1" anchor="t" anchorCtr="0" compatLnSpc="1">
            <a:prstTxWarp prst="textNoShape">
              <a:avLst/>
            </a:prstTxWarp>
          </a:bodyPr>
          <a:lstStyle>
            <a:lvl1pPr>
              <a:defRPr sz="1200"/>
            </a:lvl1pPr>
          </a:lstStyle>
          <a:p>
            <a:endParaRPr lang="en-US" altLang="ja-JP"/>
          </a:p>
        </p:txBody>
      </p:sp>
      <p:sp>
        <p:nvSpPr>
          <p:cNvPr id="39939" name="Rectangle 3"/>
          <p:cNvSpPr>
            <a:spLocks noGrp="1" noChangeArrowheads="1"/>
          </p:cNvSpPr>
          <p:nvPr>
            <p:ph type="dt" idx="1"/>
          </p:nvPr>
        </p:nvSpPr>
        <p:spPr bwMode="auto">
          <a:xfrm>
            <a:off x="5797246" y="0"/>
            <a:ext cx="4435000" cy="354965"/>
          </a:xfrm>
          <a:prstGeom prst="rect">
            <a:avLst/>
          </a:prstGeom>
          <a:noFill/>
          <a:ln w="9525">
            <a:noFill/>
            <a:miter lim="800000"/>
            <a:headEnd/>
            <a:tailEnd/>
          </a:ln>
          <a:effectLst/>
        </p:spPr>
        <p:txBody>
          <a:bodyPr vert="horz" wrap="square" lIns="94640" tIns="47320" rIns="94640" bIns="47320" numCol="1" anchor="t" anchorCtr="0" compatLnSpc="1">
            <a:prstTxWarp prst="textNoShape">
              <a:avLst/>
            </a:prstTxWarp>
          </a:bodyPr>
          <a:lstStyle>
            <a:lvl1pPr algn="r">
              <a:defRPr sz="1200"/>
            </a:lvl1pPr>
          </a:lstStyle>
          <a:p>
            <a:endParaRPr lang="en-US" altLang="ja-JP"/>
          </a:p>
        </p:txBody>
      </p:sp>
      <p:sp>
        <p:nvSpPr>
          <p:cNvPr id="39940" name="Rectangle 4"/>
          <p:cNvSpPr>
            <a:spLocks noGrp="1" noRot="1" noChangeAspect="1" noChangeArrowheads="1" noTextEdit="1"/>
          </p:cNvSpPr>
          <p:nvPr>
            <p:ph type="sldImg" idx="2"/>
          </p:nvPr>
        </p:nvSpPr>
        <p:spPr bwMode="auto">
          <a:xfrm>
            <a:off x="3343275" y="533400"/>
            <a:ext cx="3548063" cy="266065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1023462" y="3372168"/>
            <a:ext cx="8187690" cy="3194685"/>
          </a:xfrm>
          <a:prstGeom prst="rect">
            <a:avLst/>
          </a:prstGeom>
          <a:noFill/>
          <a:ln w="9525">
            <a:noFill/>
            <a:miter lim="800000"/>
            <a:headEnd/>
            <a:tailEnd/>
          </a:ln>
          <a:effectLst/>
        </p:spPr>
        <p:txBody>
          <a:bodyPr vert="horz" wrap="square" lIns="94640" tIns="47320" rIns="94640" bIns="473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9942" name="Rectangle 6"/>
          <p:cNvSpPr>
            <a:spLocks noGrp="1" noChangeArrowheads="1"/>
          </p:cNvSpPr>
          <p:nvPr>
            <p:ph type="ftr" sz="quarter" idx="4"/>
          </p:nvPr>
        </p:nvSpPr>
        <p:spPr bwMode="auto">
          <a:xfrm>
            <a:off x="0" y="6743103"/>
            <a:ext cx="4435000" cy="354965"/>
          </a:xfrm>
          <a:prstGeom prst="rect">
            <a:avLst/>
          </a:prstGeom>
          <a:noFill/>
          <a:ln w="9525">
            <a:noFill/>
            <a:miter lim="800000"/>
            <a:headEnd/>
            <a:tailEnd/>
          </a:ln>
          <a:effectLst/>
        </p:spPr>
        <p:txBody>
          <a:bodyPr vert="horz" wrap="square" lIns="94640" tIns="47320" rIns="94640" bIns="47320" numCol="1" anchor="b" anchorCtr="0" compatLnSpc="1">
            <a:prstTxWarp prst="textNoShape">
              <a:avLst/>
            </a:prstTxWarp>
          </a:bodyPr>
          <a:lstStyle>
            <a:lvl1pPr>
              <a:defRPr sz="1200"/>
            </a:lvl1pPr>
          </a:lstStyle>
          <a:p>
            <a:endParaRPr lang="en-US" altLang="ja-JP"/>
          </a:p>
        </p:txBody>
      </p:sp>
      <p:sp>
        <p:nvSpPr>
          <p:cNvPr id="39943" name="Rectangle 7"/>
          <p:cNvSpPr>
            <a:spLocks noGrp="1" noChangeArrowheads="1"/>
          </p:cNvSpPr>
          <p:nvPr>
            <p:ph type="sldNum" sz="quarter" idx="5"/>
          </p:nvPr>
        </p:nvSpPr>
        <p:spPr bwMode="auto">
          <a:xfrm>
            <a:off x="5797246" y="6743103"/>
            <a:ext cx="4435000" cy="354965"/>
          </a:xfrm>
          <a:prstGeom prst="rect">
            <a:avLst/>
          </a:prstGeom>
          <a:noFill/>
          <a:ln w="9525">
            <a:noFill/>
            <a:miter lim="800000"/>
            <a:headEnd/>
            <a:tailEnd/>
          </a:ln>
          <a:effectLst/>
        </p:spPr>
        <p:txBody>
          <a:bodyPr vert="horz" wrap="square" lIns="94640" tIns="47320" rIns="94640" bIns="47320" numCol="1" anchor="b" anchorCtr="0" compatLnSpc="1">
            <a:prstTxWarp prst="textNoShape">
              <a:avLst/>
            </a:prstTxWarp>
          </a:bodyPr>
          <a:lstStyle>
            <a:lvl1pPr algn="r">
              <a:defRPr sz="1200"/>
            </a:lvl1pPr>
          </a:lstStyle>
          <a:p>
            <a:fld id="{E60A354A-BE0E-4775-91E9-5710D7B3BFA6}" type="slidenum">
              <a:rPr lang="en-US" altLang="ja-JP"/>
              <a:pPr/>
              <a:t>‹#›</a:t>
            </a:fld>
            <a:endParaRPr lang="en-US" altLang="ja-JP"/>
          </a:p>
        </p:txBody>
      </p:sp>
    </p:spTree>
    <p:extLst>
      <p:ext uri="{BB962C8B-B14F-4D97-AF65-F5344CB8AC3E}">
        <p14:creationId xmlns:p14="http://schemas.microsoft.com/office/powerpoint/2010/main" val="5450919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1</a:t>
            </a:fld>
            <a:endParaRPr lang="en-US" altLang="ja-JP"/>
          </a:p>
        </p:txBody>
      </p:sp>
    </p:spTree>
    <p:extLst>
      <p:ext uri="{BB962C8B-B14F-4D97-AF65-F5344CB8AC3E}">
        <p14:creationId xmlns:p14="http://schemas.microsoft.com/office/powerpoint/2010/main" val="277924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2</a:t>
            </a:fld>
            <a:endParaRPr lang="en-US" altLang="ja-JP"/>
          </a:p>
        </p:txBody>
      </p:sp>
    </p:spTree>
    <p:extLst>
      <p:ext uri="{BB962C8B-B14F-4D97-AF65-F5344CB8AC3E}">
        <p14:creationId xmlns:p14="http://schemas.microsoft.com/office/powerpoint/2010/main" val="383221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0A354A-BE0E-4775-91E9-5710D7B3BFA6}" type="slidenum">
              <a:rPr lang="en-US" altLang="ja-JP" smtClean="0"/>
              <a:pPr/>
              <a:t>29</a:t>
            </a:fld>
            <a:endParaRPr lang="en-US" altLang="ja-JP"/>
          </a:p>
        </p:txBody>
      </p:sp>
    </p:spTree>
    <p:extLst>
      <p:ext uri="{BB962C8B-B14F-4D97-AF65-F5344CB8AC3E}">
        <p14:creationId xmlns:p14="http://schemas.microsoft.com/office/powerpoint/2010/main" val="401809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E30F8-8C8A-3D81-22F4-DCC2B57E99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B28ED3-5185-1379-C4C4-4155AB05A3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C6A418-00B5-0D40-CC10-9EAF80FCBC9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6FC2017-4775-9FCA-C90B-CF6F343A4166}"/>
              </a:ext>
            </a:extLst>
          </p:cNvPr>
          <p:cNvSpPr>
            <a:spLocks noGrp="1"/>
          </p:cNvSpPr>
          <p:nvPr>
            <p:ph type="sldNum" sz="quarter" idx="5"/>
          </p:nvPr>
        </p:nvSpPr>
        <p:spPr/>
        <p:txBody>
          <a:bodyPr/>
          <a:lstStyle/>
          <a:p>
            <a:fld id="{E60A354A-BE0E-4775-91E9-5710D7B3BFA6}" type="slidenum">
              <a:rPr lang="en-US" altLang="ja-JP" smtClean="0"/>
              <a:pPr/>
              <a:t>30</a:t>
            </a:fld>
            <a:endParaRPr lang="en-US" altLang="ja-JP"/>
          </a:p>
        </p:txBody>
      </p:sp>
    </p:spTree>
    <p:extLst>
      <p:ext uri="{BB962C8B-B14F-4D97-AF65-F5344CB8AC3E}">
        <p14:creationId xmlns:p14="http://schemas.microsoft.com/office/powerpoint/2010/main" val="36341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0A354A-BE0E-4775-91E9-5710D7B3BFA6}" type="slidenum">
              <a:rPr lang="en-US" altLang="ja-JP" smtClean="0"/>
              <a:pPr/>
              <a:t>74</a:t>
            </a:fld>
            <a:endParaRPr lang="en-US" altLang="ja-JP"/>
          </a:p>
        </p:txBody>
      </p:sp>
    </p:spTree>
    <p:extLst>
      <p:ext uri="{BB962C8B-B14F-4D97-AF65-F5344CB8AC3E}">
        <p14:creationId xmlns:p14="http://schemas.microsoft.com/office/powerpoint/2010/main" val="225971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80</a:t>
            </a:fld>
            <a:endParaRPr lang="en-US" altLang="ja-JP"/>
          </a:p>
        </p:txBody>
      </p:sp>
    </p:spTree>
    <p:extLst>
      <p:ext uri="{BB962C8B-B14F-4D97-AF65-F5344CB8AC3E}">
        <p14:creationId xmlns:p14="http://schemas.microsoft.com/office/powerpoint/2010/main" val="160364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84</a:t>
            </a:fld>
            <a:endParaRPr lang="en-US" altLang="ja-JP"/>
          </a:p>
        </p:txBody>
      </p:sp>
    </p:spTree>
    <p:extLst>
      <p:ext uri="{BB962C8B-B14F-4D97-AF65-F5344CB8AC3E}">
        <p14:creationId xmlns:p14="http://schemas.microsoft.com/office/powerpoint/2010/main" val="203825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4624"/>
            <a:ext cx="6911975" cy="563563"/>
          </a:xfrm>
          <a:prstGeom prst="rect">
            <a:avLst/>
          </a:prstGeom>
        </p:spPr>
        <p:txBody>
          <a:bodyPr/>
          <a:lstStyle>
            <a:lvl1pPr algn="l">
              <a:defRPr sz="2800" baseline="0">
                <a:solidFill>
                  <a:schemeClr val="bg1"/>
                </a:solidFill>
              </a:defRPr>
            </a:lvl1pPr>
          </a:lstStyle>
          <a:p>
            <a:r>
              <a:rPr lang="ja-JP" altLang="en-US" dirty="0"/>
              <a:t>マスタ タイトルの書式設定</a:t>
            </a:r>
          </a:p>
        </p:txBody>
      </p:sp>
      <p:sp>
        <p:nvSpPr>
          <p:cNvPr id="3" name="テキスト プレースホルダ 2"/>
          <p:cNvSpPr>
            <a:spLocks noGrp="1"/>
          </p:cNvSpPr>
          <p:nvPr>
            <p:ph type="body" sz="half" idx="1"/>
          </p:nvPr>
        </p:nvSpPr>
        <p:spPr>
          <a:xfrm>
            <a:off x="457200" y="908720"/>
            <a:ext cx="8435280" cy="5415880"/>
          </a:xfrm>
          <a:prstGeom prst="rect">
            <a:avLst/>
          </a:prstGeom>
        </p:spPr>
        <p:txBody>
          <a:bodyPr/>
          <a:lstStyle>
            <a:lvl1pPr>
              <a:buClr>
                <a:schemeClr val="accent2"/>
              </a:buClr>
              <a:buFont typeface="Arial" pitchFamily="34" charset="0"/>
              <a:buChar char="•"/>
              <a:defRPr/>
            </a:lvl1pPr>
            <a:lvl2pPr>
              <a:buClr>
                <a:schemeClr val="accent2"/>
              </a:buClr>
              <a:buFont typeface="Arial" pitchFamily="34" charset="0"/>
              <a:buChar char="•"/>
              <a:defRPr/>
            </a:lvl2pPr>
            <a:lvl3pPr>
              <a:buClr>
                <a:schemeClr val="accent2"/>
              </a:buClr>
              <a:buFont typeface="Arial" pitchFamily="34" charset="0"/>
              <a:buChar char="•"/>
              <a:defRPr/>
            </a:lvl3pPr>
            <a:lvl4pPr>
              <a:buClr>
                <a:schemeClr val="accent2"/>
              </a:buClr>
              <a:buFont typeface="Arial" pitchFamily="34" charset="0"/>
              <a:buChar char="•"/>
              <a:defRPr/>
            </a:lvl4pPr>
            <a:lvl5pPr>
              <a:buClr>
                <a:schemeClr val="accent2"/>
              </a:buClr>
              <a:buFont typeface="Arial" pitchFamily="34" charset="0"/>
              <a:buChar char="•"/>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37494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8229600" cy="648072"/>
          </a:xfrm>
          <a:prstGeom prst="rect">
            <a:avLst/>
          </a:prstGeom>
          <a:effectLst/>
        </p:spPr>
        <p:txBody>
          <a:bodyPr/>
          <a:lstStyle>
            <a:lvl1pPr algn="l">
              <a:defRPr sz="3200" baseline="0">
                <a:solidFill>
                  <a:srgbClr val="FFFF00"/>
                </a:solidFill>
              </a:defRPr>
            </a:lvl1pPr>
          </a:lstStyle>
          <a:p>
            <a:r>
              <a:rPr lang="ja-JP" altLang="en-US" dirty="0"/>
              <a:t>マスタ タイトルの書式設定</a:t>
            </a:r>
          </a:p>
        </p:txBody>
      </p:sp>
      <p:sp>
        <p:nvSpPr>
          <p:cNvPr id="3" name="コンテンツ プレースホルダ 2"/>
          <p:cNvSpPr>
            <a:spLocks noGrp="1"/>
          </p:cNvSpPr>
          <p:nvPr>
            <p:ph idx="1"/>
          </p:nvPr>
        </p:nvSpPr>
        <p:spPr>
          <a:xfrm>
            <a:off x="457200" y="908720"/>
            <a:ext cx="8651304" cy="5544616"/>
          </a:xfrm>
          <a:prstGeom prst="rect">
            <a:avLst/>
          </a:prstGeom>
        </p:spPr>
        <p:txBody>
          <a:bodyPr/>
          <a:lstStyle>
            <a:lvl1pPr>
              <a:buClr>
                <a:schemeClr val="accent2"/>
              </a:buClr>
              <a:defRPr sz="2800"/>
            </a:lvl1pPr>
            <a:lvl2pPr>
              <a:buClr>
                <a:schemeClr val="accent2"/>
              </a:buClr>
              <a:buFont typeface="Arial" pitchFamily="34" charset="0"/>
              <a:buChar char="•"/>
              <a:defRPr sz="2400"/>
            </a:lvl2pPr>
            <a:lvl3pPr>
              <a:buClr>
                <a:schemeClr val="accent2"/>
              </a:buClr>
              <a:defRPr sz="2000"/>
            </a:lvl3pPr>
            <a:lvl4pPr>
              <a:buClr>
                <a:schemeClr val="accent2"/>
              </a:buClr>
              <a:buFont typeface="Arial" pitchFamily="34" charset="0"/>
              <a:buChar char="•"/>
              <a:defRPr sz="1800"/>
            </a:lvl4pPr>
            <a:lvl5pPr>
              <a:buClr>
                <a:schemeClr val="accent2"/>
              </a:buClr>
              <a:buFont typeface="Arial" pitchFamily="34" charset="0"/>
              <a:buChar char="•"/>
              <a:defRPr sz="1600"/>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0" y="0"/>
            <a:ext cx="9144000" cy="620713"/>
          </a:xfrm>
          <a:prstGeom prst="rect">
            <a:avLst/>
          </a:prstGeom>
          <a:solidFill>
            <a:srgbClr val="008000"/>
          </a:solidFill>
          <a:ln w="9525">
            <a:noFill/>
            <a:miter lim="800000"/>
            <a:headEnd/>
            <a:tailEnd/>
          </a:ln>
          <a:effectLst/>
        </p:spPr>
        <p:txBody>
          <a:bodyPr wrap="none" anchor="ctr"/>
          <a:lstStyle/>
          <a:p>
            <a:endParaRPr lang="ja-JP" altLang="en-US"/>
          </a:p>
        </p:txBody>
      </p:sp>
      <p:sp>
        <p:nvSpPr>
          <p:cNvPr id="1038" name="Rectangle 14"/>
          <p:cNvSpPr>
            <a:spLocks noChangeArrowheads="1"/>
          </p:cNvSpPr>
          <p:nvPr/>
        </p:nvSpPr>
        <p:spPr bwMode="auto">
          <a:xfrm>
            <a:off x="0" y="620713"/>
            <a:ext cx="9144000" cy="71437"/>
          </a:xfrm>
          <a:prstGeom prst="rect">
            <a:avLst/>
          </a:prstGeom>
          <a:solidFill>
            <a:srgbClr val="FF0000"/>
          </a:solidFill>
          <a:ln w="9525">
            <a:noFill/>
            <a:miter lim="800000"/>
            <a:headEnd/>
            <a:tailEnd/>
          </a:ln>
          <a:effectLst/>
        </p:spPr>
        <p:txBody>
          <a:bodyPr wrap="none" anchor="ctr"/>
          <a:lstStyle/>
          <a:p>
            <a:endParaRPr lang="ja-JP" altLang="en-US"/>
          </a:p>
        </p:txBody>
      </p:sp>
      <p:sp>
        <p:nvSpPr>
          <p:cNvPr id="1039" name="Rectangle 15"/>
          <p:cNvSpPr>
            <a:spLocks noChangeArrowheads="1"/>
          </p:cNvSpPr>
          <p:nvPr/>
        </p:nvSpPr>
        <p:spPr bwMode="auto">
          <a:xfrm>
            <a:off x="8523288" y="6616700"/>
            <a:ext cx="585787" cy="268288"/>
          </a:xfrm>
          <a:prstGeom prst="rect">
            <a:avLst/>
          </a:prstGeom>
          <a:noFill/>
          <a:ln w="9525">
            <a:noFill/>
            <a:miter lim="800000"/>
            <a:headEnd/>
            <a:tailEnd/>
          </a:ln>
          <a:effectLst/>
        </p:spPr>
        <p:txBody>
          <a:bodyPr/>
          <a:lstStyle/>
          <a:p>
            <a:pPr algn="r"/>
            <a:fld id="{F10E94C2-5BF4-44AF-B6DA-5A0045E97B1B}" type="slidenum">
              <a:rPr lang="en-US" altLang="ja-JP" sz="1000"/>
              <a:pPr algn="r"/>
              <a:t>‹#›</a:t>
            </a:fld>
            <a:endParaRPr lang="en-US" altLang="ja-JP" sz="1000"/>
          </a:p>
        </p:txBody>
      </p:sp>
      <p:sp>
        <p:nvSpPr>
          <p:cNvPr id="1044" name="Line 20"/>
          <p:cNvSpPr>
            <a:spLocks noChangeShapeType="1"/>
          </p:cNvSpPr>
          <p:nvPr/>
        </p:nvSpPr>
        <p:spPr bwMode="auto">
          <a:xfrm>
            <a:off x="0" y="6524625"/>
            <a:ext cx="9144000" cy="0"/>
          </a:xfrm>
          <a:prstGeom prst="line">
            <a:avLst/>
          </a:prstGeom>
          <a:noFill/>
          <a:ln w="19050">
            <a:solidFill>
              <a:srgbClr val="C0C0C0"/>
            </a:solidFill>
            <a:round/>
            <a:headEnd/>
            <a:tailEnd/>
          </a:ln>
          <a:effectLst/>
        </p:spPr>
        <p:txBody>
          <a:bodyPr/>
          <a:lstStyle/>
          <a:p>
            <a:endParaRPr lang="ja-JP" altLang="en-US"/>
          </a:p>
        </p:txBody>
      </p:sp>
      <p:sp>
        <p:nvSpPr>
          <p:cNvPr id="7" name="テキスト ボックス 6"/>
          <p:cNvSpPr txBox="1"/>
          <p:nvPr/>
        </p:nvSpPr>
        <p:spPr>
          <a:xfrm>
            <a:off x="3563888" y="6519446"/>
            <a:ext cx="1620957" cy="338554"/>
          </a:xfrm>
          <a:prstGeom prst="rect">
            <a:avLst/>
          </a:prstGeom>
          <a:noFill/>
        </p:spPr>
        <p:txBody>
          <a:bodyPr wrap="none" rtlCol="0">
            <a:spAutoFit/>
          </a:bodyPr>
          <a:lstStyle/>
          <a:p>
            <a:r>
              <a:rPr kumimoji="1" lang="ja-JP" altLang="en-US" sz="1600" dirty="0">
                <a:solidFill>
                  <a:srgbClr val="008000"/>
                </a:solidFill>
                <a:ea typeface="ＤＨＰ特太ゴシック体" pitchFamily="2" charset="-128"/>
              </a:rPr>
              <a:t>地域防災研究所</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gif"/><Relationship Id="rId7" Type="http://schemas.openxmlformats.org/officeDocument/2006/relationships/image" Target="../media/image25.gif"/><Relationship Id="rId12" Type="http://schemas.openxmlformats.org/officeDocument/2006/relationships/image" Target="../media/image30.jp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4.gif"/><Relationship Id="rId11" Type="http://schemas.openxmlformats.org/officeDocument/2006/relationships/image" Target="../media/image29.jpeg"/><Relationship Id="rId5" Type="http://schemas.openxmlformats.org/officeDocument/2006/relationships/image" Target="../media/image23.gif"/><Relationship Id="rId10" Type="http://schemas.openxmlformats.org/officeDocument/2006/relationships/image" Target="../media/image28.jpeg"/><Relationship Id="rId4" Type="http://schemas.openxmlformats.org/officeDocument/2006/relationships/image" Target="../media/image22.gif"/><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7.pn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notesSlide" Target="../notesSlides/notesSlide3.xml"/><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32.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07.gif"/><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31.jpg"/><Relationship Id="rId4" Type="http://schemas.openxmlformats.org/officeDocument/2006/relationships/image" Target="../media/image130.jpg"/></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jpeg"/><Relationship Id="rId9" Type="http://schemas.openxmlformats.org/officeDocument/2006/relationships/image" Target="../media/image151.png"/><Relationship Id="rId14" Type="http://schemas.openxmlformats.org/officeDocument/2006/relationships/image" Target="../media/image1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67.jpeg"/><Relationship Id="rId4" Type="http://schemas.openxmlformats.org/officeDocument/2006/relationships/image" Target="../media/image166.png"/></Relationships>
</file>

<file path=ppt/slides/_rels/slide61.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72.png"/><Relationship Id="rId4" Type="http://schemas.openxmlformats.org/officeDocument/2006/relationships/image" Target="../media/image171.png"/></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JP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88.png"/><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notesSlide" Target="../notesSlides/notesSlide5.xml"/><Relationship Id="rId7"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93.gi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95.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96.jpg"/><Relationship Id="rId7" Type="http://schemas.openxmlformats.org/officeDocument/2006/relationships/image" Target="../media/image20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9.jpg"/><Relationship Id="rId5" Type="http://schemas.openxmlformats.org/officeDocument/2006/relationships/image" Target="../media/image198.jpeg"/><Relationship Id="rId4" Type="http://schemas.openxmlformats.org/officeDocument/2006/relationships/image" Target="../media/image19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jpg"/><Relationship Id="rId7" Type="http://schemas.openxmlformats.org/officeDocument/2006/relationships/image" Target="../media/image206.gif"/><Relationship Id="rId2" Type="http://schemas.openxmlformats.org/officeDocument/2006/relationships/image" Target="../media/image201.jpg"/><Relationship Id="rId1" Type="http://schemas.openxmlformats.org/officeDocument/2006/relationships/slideLayout" Target="../slideLayouts/slideLayout2.xml"/><Relationship Id="rId6" Type="http://schemas.openxmlformats.org/officeDocument/2006/relationships/image" Target="../media/image205.gif"/><Relationship Id="rId5" Type="http://schemas.openxmlformats.org/officeDocument/2006/relationships/image" Target="../media/image204.gif"/><Relationship Id="rId4" Type="http://schemas.openxmlformats.org/officeDocument/2006/relationships/image" Target="../media/image203.jp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endParaRPr lang="en-US" altLang="ja-JP" sz="4000" dirty="0">
              <a:solidFill>
                <a:srgbClr val="FFFF00"/>
              </a:solidFill>
              <a:latin typeface="Arial Black" panose="020B0A04020102020204" pitchFamily="34" charset="0"/>
            </a:endParaRPr>
          </a:p>
        </p:txBody>
      </p:sp>
      <p:sp>
        <p:nvSpPr>
          <p:cNvPr id="2" name="テキスト ボックス 1">
            <a:extLst>
              <a:ext uri="{FF2B5EF4-FFF2-40B4-BE49-F238E27FC236}">
                <a16:creationId xmlns:a16="http://schemas.microsoft.com/office/drawing/2014/main" id="{B80C2A1A-5C74-46BD-8D1C-B21799BDEC08}"/>
              </a:ext>
            </a:extLst>
          </p:cNvPr>
          <p:cNvSpPr txBox="1"/>
          <p:nvPr/>
        </p:nvSpPr>
        <p:spPr>
          <a:xfrm>
            <a:off x="2188175" y="5735243"/>
            <a:ext cx="4714752" cy="1015663"/>
          </a:xfrm>
          <a:prstGeom prst="rect">
            <a:avLst/>
          </a:prstGeom>
          <a:noFill/>
        </p:spPr>
        <p:txBody>
          <a:bodyPr wrap="none" rtlCol="0">
            <a:spAutoFit/>
          </a:bodyPr>
          <a:lstStyle/>
          <a:p>
            <a:pPr algn="ctr"/>
            <a:r>
              <a:rPr kumimoji="1" lang="en-US" altLang="ja-JP" sz="6000" b="1" dirty="0" err="1">
                <a:solidFill>
                  <a:srgbClr val="FFFF00"/>
                </a:solidFill>
              </a:rPr>
              <a:t>bo-sai.tokyo</a:t>
            </a:r>
            <a:endParaRPr kumimoji="1" lang="ja-JP" altLang="en-US" sz="6000" dirty="0">
              <a:solidFill>
                <a:srgbClr val="FFFF00"/>
              </a:solidFill>
            </a:endParaRPr>
          </a:p>
        </p:txBody>
      </p:sp>
      <p:pic>
        <p:nvPicPr>
          <p:cNvPr id="5" name="図 4" descr="四角形&#10;&#10;自動的に生成された説明">
            <a:extLst>
              <a:ext uri="{FF2B5EF4-FFF2-40B4-BE49-F238E27FC236}">
                <a16:creationId xmlns:a16="http://schemas.microsoft.com/office/drawing/2014/main" id="{B88688AA-3CEC-4741-80B1-C97A4DA86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74" y="4797152"/>
            <a:ext cx="6915150" cy="1714500"/>
          </a:xfrm>
          <a:prstGeom prst="rect">
            <a:avLst/>
          </a:prstGeom>
        </p:spPr>
      </p:pic>
      <p:sp>
        <p:nvSpPr>
          <p:cNvPr id="8" name="テキスト ボックス 7">
            <a:extLst>
              <a:ext uri="{FF2B5EF4-FFF2-40B4-BE49-F238E27FC236}">
                <a16:creationId xmlns:a16="http://schemas.microsoft.com/office/drawing/2014/main" id="{BBD22208-FD4C-49AB-926F-D54FA41390C2}"/>
              </a:ext>
            </a:extLst>
          </p:cNvPr>
          <p:cNvSpPr txBox="1"/>
          <p:nvPr/>
        </p:nvSpPr>
        <p:spPr>
          <a:xfrm>
            <a:off x="1041226" y="4797152"/>
            <a:ext cx="5593198" cy="830997"/>
          </a:xfrm>
          <a:prstGeom prst="rect">
            <a:avLst/>
          </a:prstGeom>
          <a:noFill/>
        </p:spPr>
        <p:txBody>
          <a:bodyPr wrap="square" rtlCol="0">
            <a:spAutoFit/>
          </a:bodyPr>
          <a:lstStyle/>
          <a:p>
            <a:pPr algn="ctr"/>
            <a:r>
              <a:rPr kumimoji="1" lang="ja-JP" altLang="en-US" sz="4800" b="1" dirty="0"/>
              <a:t>地域防災研究所</a:t>
            </a:r>
            <a:endParaRPr kumimoji="1" lang="ja-JP" altLang="en-US" sz="4800" dirty="0">
              <a:solidFill>
                <a:srgbClr val="FFFF00"/>
              </a:solidFill>
            </a:endParaRPr>
          </a:p>
        </p:txBody>
      </p:sp>
      <p:pic>
        <p:nvPicPr>
          <p:cNvPr id="7" name="図 6" descr="QR コード&#10;&#10;自動的に生成された説明">
            <a:extLst>
              <a:ext uri="{FF2B5EF4-FFF2-40B4-BE49-F238E27FC236}">
                <a16:creationId xmlns:a16="http://schemas.microsoft.com/office/drawing/2014/main" id="{37AA2AC9-6101-4B8E-B612-B8E7883F1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55" y="280444"/>
            <a:ext cx="4362176" cy="4362176"/>
          </a:xfrm>
          <a:prstGeom prst="rect">
            <a:avLst/>
          </a:prstGeom>
        </p:spPr>
      </p:pic>
      <p:grpSp>
        <p:nvGrpSpPr>
          <p:cNvPr id="9" name="グループ化 8">
            <a:extLst>
              <a:ext uri="{FF2B5EF4-FFF2-40B4-BE49-F238E27FC236}">
                <a16:creationId xmlns:a16="http://schemas.microsoft.com/office/drawing/2014/main" id="{1CF75F25-DE32-4815-B390-2369983FD990}"/>
              </a:ext>
            </a:extLst>
          </p:cNvPr>
          <p:cNvGrpSpPr/>
          <p:nvPr/>
        </p:nvGrpSpPr>
        <p:grpSpPr>
          <a:xfrm>
            <a:off x="4665223" y="751917"/>
            <a:ext cx="4387103" cy="3888432"/>
            <a:chOff x="4559637" y="1085314"/>
            <a:chExt cx="4387103" cy="3543970"/>
          </a:xfrm>
        </p:grpSpPr>
        <p:sp>
          <p:nvSpPr>
            <p:cNvPr id="10" name="フローチャート: 順次アクセス記憶 9">
              <a:extLst>
                <a:ext uri="{FF2B5EF4-FFF2-40B4-BE49-F238E27FC236}">
                  <a16:creationId xmlns:a16="http://schemas.microsoft.com/office/drawing/2014/main" id="{A7BCEFDB-97E0-4313-A7F3-3D00BD107414}"/>
                </a:ext>
              </a:extLst>
            </p:cNvPr>
            <p:cNvSpPr/>
            <p:nvPr/>
          </p:nvSpPr>
          <p:spPr bwMode="auto">
            <a:xfrm flipH="1">
              <a:off x="4950804" y="1085314"/>
              <a:ext cx="3995936" cy="3461144"/>
            </a:xfrm>
            <a:prstGeom prst="flowChartMagneticTape">
              <a:avLst/>
            </a:prstGeom>
            <a:solidFill>
              <a:srgbClr val="FFFF00"/>
            </a:solidFill>
            <a:ln w="9525">
              <a:noFill/>
              <a:miter lim="800000"/>
              <a:headEnd/>
              <a:tailEnd/>
            </a:ln>
            <a:effectLst/>
          </p:spPr>
          <p:txBody>
            <a:bodyPr wrap="none" rtlCol="0" anchor="ctr"/>
            <a:lstStyle/>
            <a:p>
              <a:pPr algn="ctr"/>
              <a:r>
                <a:rPr kumimoji="1" lang="ja-JP" altLang="en-US" sz="2400" dirty="0"/>
                <a:t>本日の講演</a:t>
              </a:r>
            </a:p>
            <a:p>
              <a:pPr algn="ctr"/>
              <a:r>
                <a:rPr kumimoji="1" lang="ja-JP" altLang="en-US" sz="2400" dirty="0"/>
                <a:t>パワーポイントデータ原本は</a:t>
              </a:r>
            </a:p>
            <a:p>
              <a:pPr algn="ctr"/>
              <a:r>
                <a:rPr kumimoji="1" lang="ja-JP" altLang="en-US" sz="2400" dirty="0"/>
                <a:t>左記のＱＲコード読み取り</a:t>
              </a:r>
              <a:endParaRPr kumimoji="1" lang="en-US" altLang="ja-JP" sz="2400" dirty="0"/>
            </a:p>
            <a:p>
              <a:pPr algn="ctr"/>
              <a:r>
                <a:rPr kumimoji="1" lang="ja-JP" altLang="en-US" sz="2400" dirty="0"/>
                <a:t>または検索「</a:t>
              </a:r>
              <a:r>
                <a:rPr kumimoji="1" lang="en-US" altLang="ja-JP" sz="2400" b="1" dirty="0" err="1"/>
                <a:t>bo-sai.tokyo</a:t>
              </a:r>
              <a:r>
                <a:rPr kumimoji="1" lang="ja-JP" altLang="en-US" sz="2400" dirty="0"/>
                <a:t>」で</a:t>
              </a:r>
            </a:p>
            <a:p>
              <a:pPr algn="ctr"/>
              <a:r>
                <a:rPr kumimoji="1" lang="ja-JP" altLang="en-US" sz="2400" dirty="0"/>
                <a:t>ダウンロード可能です。</a:t>
              </a:r>
              <a:endParaRPr lang="en-US" altLang="ja-JP" sz="2400" dirty="0"/>
            </a:p>
            <a:p>
              <a:pPr algn="ctr"/>
              <a:r>
                <a:rPr kumimoji="1" lang="ja-JP" altLang="en-US" sz="2400" dirty="0"/>
                <a:t>ご自由にご利用を！</a:t>
              </a:r>
            </a:p>
          </p:txBody>
        </p:sp>
        <p:sp>
          <p:nvSpPr>
            <p:cNvPr id="11" name="二等辺三角形 10">
              <a:extLst>
                <a:ext uri="{FF2B5EF4-FFF2-40B4-BE49-F238E27FC236}">
                  <a16:creationId xmlns:a16="http://schemas.microsoft.com/office/drawing/2014/main" id="{DD77C821-6FDA-4F64-B011-959E4DC52FC1}"/>
                </a:ext>
              </a:extLst>
            </p:cNvPr>
            <p:cNvSpPr/>
            <p:nvPr/>
          </p:nvSpPr>
          <p:spPr bwMode="auto">
            <a:xfrm rot="16200000">
              <a:off x="4449588" y="4024014"/>
              <a:ext cx="715319" cy="495221"/>
            </a:xfrm>
            <a:prstGeom prst="triangle">
              <a:avLst>
                <a:gd name="adj" fmla="val 50000"/>
              </a:avLst>
            </a:prstGeom>
            <a:solidFill>
              <a:srgbClr val="FFFF00"/>
            </a:solidFill>
            <a:ln w="9525">
              <a:noFill/>
              <a:miter lim="800000"/>
              <a:headEnd/>
              <a:tailEnd/>
            </a:ln>
            <a:effectLst/>
          </p:spPr>
          <p:txBody>
            <a:bodyPr wrap="none" rtlCol="0" anchor="ctr"/>
            <a:lstStyle/>
            <a:p>
              <a:pPr algn="ctr"/>
              <a:endParaRPr kumimoji="1" lang="ja-JP" altLang="en-US" dirty="0"/>
            </a:p>
          </p:txBody>
        </p:sp>
      </p:grpSp>
    </p:spTree>
    <p:extLst>
      <p:ext uri="{BB962C8B-B14F-4D97-AF65-F5344CB8AC3E}">
        <p14:creationId xmlns:p14="http://schemas.microsoft.com/office/powerpoint/2010/main" val="399961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46AEE-35C0-4A74-09FD-3778DF2199C6}"/>
            </a:ext>
          </a:extLst>
        </p:cNvPr>
        <p:cNvGrpSpPr/>
        <p:nvPr/>
      </p:nvGrpSpPr>
      <p:grpSpPr>
        <a:xfrm>
          <a:off x="0" y="0"/>
          <a:ext cx="0" cy="0"/>
          <a:chOff x="0" y="0"/>
          <a:chExt cx="0" cy="0"/>
        </a:xfrm>
      </p:grpSpPr>
      <p:sp>
        <p:nvSpPr>
          <p:cNvPr id="472067" name="Rectangle 3">
            <a:extLst>
              <a:ext uri="{FF2B5EF4-FFF2-40B4-BE49-F238E27FC236}">
                <a16:creationId xmlns:a16="http://schemas.microsoft.com/office/drawing/2014/main" id="{7CBB3B8D-5C1A-1FDA-1096-8330748D525D}"/>
              </a:ext>
            </a:extLst>
          </p:cNvPr>
          <p:cNvSpPr>
            <a:spLocks noGrp="1" noChangeArrowheads="1"/>
          </p:cNvSpPr>
          <p:nvPr>
            <p:ph type="body" sz="half" idx="1"/>
          </p:nvPr>
        </p:nvSpPr>
        <p:spPr>
          <a:xfrm>
            <a:off x="169490" y="764704"/>
            <a:ext cx="8794998" cy="5616624"/>
          </a:xfrm>
        </p:spPr>
        <p:txBody>
          <a:bodyPr/>
          <a:lstStyle/>
          <a:p>
            <a:pPr eaLnBrk="1" hangingPunct="1">
              <a:buClr>
                <a:schemeClr val="accent2"/>
              </a:buClr>
            </a:pPr>
            <a:r>
              <a:rPr lang="ja-JP" altLang="en-US" sz="2800" dirty="0">
                <a:ea typeface="ＭＳ Ｐゴシック" pitchFamily="50" charset="-128"/>
              </a:rPr>
              <a:t>特に</a:t>
            </a:r>
            <a:r>
              <a:rPr lang="en-US" altLang="ja-JP" sz="2800" dirty="0">
                <a:ea typeface="ＭＳ Ｐゴシック" pitchFamily="50" charset="-128"/>
              </a:rPr>
              <a:t>『</a:t>
            </a:r>
            <a:r>
              <a:rPr lang="ja-JP" altLang="en-US" sz="2800" dirty="0">
                <a:solidFill>
                  <a:srgbClr val="FF0000"/>
                </a:solidFill>
                <a:highlight>
                  <a:srgbClr val="FFFF00"/>
                </a:highlight>
                <a:ea typeface="ＭＳ Ｐゴシック" pitchFamily="50" charset="-128"/>
              </a:rPr>
              <a:t>災害が発生した！</a:t>
            </a:r>
            <a:r>
              <a:rPr lang="en-US" altLang="ja-JP" sz="2800" dirty="0">
                <a:ea typeface="ＭＳ Ｐゴシック" pitchFamily="50" charset="-128"/>
              </a:rPr>
              <a:t>』</a:t>
            </a:r>
            <a:r>
              <a:rPr lang="ja-JP" altLang="en-US" sz="2800" dirty="0">
                <a:ea typeface="ＭＳ Ｐゴシック" pitchFamily="50" charset="-128"/>
              </a:rPr>
              <a:t>という中では</a:t>
            </a:r>
          </a:p>
          <a:p>
            <a:pPr eaLnBrk="1" hangingPunct="1">
              <a:buClr>
                <a:schemeClr val="accent2"/>
              </a:buClr>
            </a:pPr>
            <a:r>
              <a:rPr lang="ja-JP" altLang="en-US" sz="2800" dirty="0">
                <a:ea typeface="ＭＳ Ｐゴシック" pitchFamily="50" charset="-128"/>
              </a:rPr>
              <a:t>短時間で！</a:t>
            </a:r>
          </a:p>
          <a:p>
            <a:pPr eaLnBrk="1" hangingPunct="1">
              <a:buClr>
                <a:schemeClr val="accent2"/>
              </a:buClr>
            </a:pPr>
            <a:r>
              <a:rPr lang="ja-JP" altLang="en-US" sz="2800" dirty="0">
                <a:ea typeface="ＭＳ Ｐゴシック" pitchFamily="50" charset="-128"/>
              </a:rPr>
              <a:t>人の心を引きつけ掌握し！</a:t>
            </a:r>
          </a:p>
          <a:p>
            <a:pPr eaLnBrk="1" hangingPunct="1">
              <a:buClr>
                <a:schemeClr val="accent2"/>
              </a:buClr>
            </a:pPr>
            <a:r>
              <a:rPr lang="ja-JP" altLang="en-US" sz="2800" dirty="0">
                <a:ea typeface="ＭＳ Ｐゴシック" pitchFamily="50" charset="-128"/>
              </a:rPr>
              <a:t>防災を的確に伝える必要性がある</a:t>
            </a:r>
          </a:p>
          <a:p>
            <a:pPr eaLnBrk="1" hangingPunct="1">
              <a:buClr>
                <a:schemeClr val="accent2"/>
              </a:buClr>
            </a:pPr>
            <a:r>
              <a:rPr lang="ja-JP" altLang="en-US" sz="2800" dirty="0">
                <a:ea typeface="ＭＳ Ｐゴシック" pitchFamily="50" charset="-128"/>
              </a:rPr>
              <a:t>その為に防災活動には</a:t>
            </a:r>
          </a:p>
          <a:p>
            <a:pPr eaLnBrk="1" hangingPunct="1">
              <a:buClr>
                <a:schemeClr val="accent2"/>
              </a:buClr>
            </a:pPr>
            <a:r>
              <a:rPr lang="ja-JP" altLang="en-US" sz="2800" dirty="0">
                <a:ea typeface="ＭＳ Ｐゴシック" pitchFamily="50" charset="-128"/>
              </a:rPr>
              <a:t>普段の日常の間から</a:t>
            </a:r>
          </a:p>
          <a:p>
            <a:pPr eaLnBrk="1" hangingPunct="1">
              <a:buClr>
                <a:schemeClr val="accent2"/>
              </a:buClr>
            </a:pPr>
            <a:r>
              <a:rPr lang="ja-JP" altLang="en-US" sz="2800" dirty="0">
                <a:solidFill>
                  <a:srgbClr val="FF0000"/>
                </a:solidFill>
                <a:ea typeface="ＭＳ Ｐゴシック" pitchFamily="50" charset="-128"/>
              </a:rPr>
              <a:t>ワクワクする「</a:t>
            </a:r>
            <a:r>
              <a:rPr lang="ja-JP" altLang="en-US" sz="2800" dirty="0">
                <a:solidFill>
                  <a:srgbClr val="FF0000"/>
                </a:solidFill>
                <a:highlight>
                  <a:srgbClr val="FFFF00"/>
                </a:highlight>
                <a:ea typeface="ＭＳ Ｐゴシック" pitchFamily="50" charset="-128"/>
              </a:rPr>
              <a:t>おまけ（インセンティブ） </a:t>
            </a:r>
            <a:r>
              <a:rPr lang="ja-JP" altLang="en-US" sz="2800" dirty="0">
                <a:solidFill>
                  <a:srgbClr val="FF0000"/>
                </a:solidFill>
                <a:ea typeface="ＭＳ Ｐゴシック" pitchFamily="50" charset="-128"/>
              </a:rPr>
              <a:t>」</a:t>
            </a:r>
            <a:r>
              <a:rPr lang="ja-JP" altLang="en-US" sz="2800" dirty="0">
                <a:ea typeface="ＭＳ Ｐゴシック" pitchFamily="50" charset="-128"/>
              </a:rPr>
              <a:t>の必要性がある</a:t>
            </a:r>
          </a:p>
          <a:p>
            <a:pPr eaLnBrk="1" hangingPunct="1">
              <a:buClr>
                <a:schemeClr val="accent2"/>
              </a:buClr>
            </a:pPr>
            <a:r>
              <a:rPr lang="ja-JP" altLang="en-US" sz="2800" dirty="0">
                <a:ea typeface="ＭＳ Ｐゴシック" pitchFamily="50" charset="-128"/>
              </a:rPr>
              <a:t>上手く「</a:t>
            </a:r>
            <a:r>
              <a:rPr lang="ja-JP" altLang="en-US" sz="2800" dirty="0">
                <a:solidFill>
                  <a:srgbClr val="FF0000"/>
                </a:solidFill>
                <a:highlight>
                  <a:srgbClr val="FFFF00"/>
                </a:highlight>
                <a:ea typeface="ＭＳ Ｐゴシック" pitchFamily="50" charset="-128"/>
              </a:rPr>
              <a:t>おまけ（インセンティブ） </a:t>
            </a:r>
            <a:r>
              <a:rPr lang="ja-JP" altLang="en-US" sz="2800" dirty="0">
                <a:ea typeface="ＭＳ Ｐゴシック" pitchFamily="50" charset="-128"/>
              </a:rPr>
              <a:t>」を使いながら</a:t>
            </a:r>
          </a:p>
          <a:p>
            <a:pPr eaLnBrk="1" hangingPunct="1">
              <a:buClr>
                <a:schemeClr val="accent2"/>
              </a:buClr>
            </a:pPr>
            <a:r>
              <a:rPr lang="ja-JP" altLang="en-US" sz="2800" dirty="0">
                <a:solidFill>
                  <a:srgbClr val="FF0000"/>
                </a:solidFill>
                <a:ea typeface="ＭＳ Ｐゴシック" pitchFamily="50" charset="-128"/>
              </a:rPr>
              <a:t>「伝え方」</a:t>
            </a:r>
            <a:r>
              <a:rPr lang="ja-JP" altLang="en-US" sz="2800" dirty="0">
                <a:ea typeface="ＭＳ Ｐゴシック" pitchFamily="50" charset="-128"/>
              </a:rPr>
              <a:t>の手法（スキル・テクニック）を手に入れること</a:t>
            </a:r>
          </a:p>
          <a:p>
            <a:pPr eaLnBrk="1" hangingPunct="1">
              <a:buClr>
                <a:schemeClr val="accent2"/>
              </a:buClr>
            </a:pPr>
            <a:r>
              <a:rPr lang="ja-JP" altLang="en-US" sz="2800" dirty="0">
                <a:solidFill>
                  <a:srgbClr val="FF0000"/>
                </a:solidFill>
                <a:ea typeface="ＭＳ Ｐゴシック" pitchFamily="50" charset="-128"/>
              </a:rPr>
              <a:t>「</a:t>
            </a:r>
            <a:r>
              <a:rPr lang="ja-JP" altLang="en-US" sz="2800" dirty="0">
                <a:solidFill>
                  <a:srgbClr val="FF0000"/>
                </a:solidFill>
                <a:highlight>
                  <a:srgbClr val="FFFF00"/>
                </a:highlight>
                <a:ea typeface="ＭＳ Ｐゴシック" pitchFamily="50" charset="-128"/>
              </a:rPr>
              <a:t>したたかに伝える</a:t>
            </a:r>
            <a:r>
              <a:rPr lang="ja-JP" altLang="en-US" sz="2800" dirty="0">
                <a:solidFill>
                  <a:srgbClr val="FF0000"/>
                </a:solidFill>
                <a:ea typeface="ＭＳ Ｐゴシック" pitchFamily="50" charset="-128"/>
              </a:rPr>
              <a:t>」</a:t>
            </a:r>
            <a:r>
              <a:rPr lang="ja-JP" altLang="en-US" sz="2800" dirty="0">
                <a:ea typeface="ＭＳ Ｐゴシック" pitchFamily="50" charset="-128"/>
              </a:rPr>
              <a:t>隠された計画が必要ということ</a:t>
            </a:r>
          </a:p>
          <a:p>
            <a:pPr eaLnBrk="1" hangingPunct="1">
              <a:buClr>
                <a:schemeClr val="accent2"/>
              </a:buClr>
            </a:pPr>
            <a:endParaRPr lang="ja-JP" altLang="en-US" sz="2400" dirty="0">
              <a:ea typeface="ＭＳ Ｐゴシック" pitchFamily="50" charset="-128"/>
            </a:endParaRPr>
          </a:p>
        </p:txBody>
      </p:sp>
      <p:sp>
        <p:nvSpPr>
          <p:cNvPr id="472066" name="Rectangle 2">
            <a:extLst>
              <a:ext uri="{FF2B5EF4-FFF2-40B4-BE49-F238E27FC236}">
                <a16:creationId xmlns:a16="http://schemas.microsoft.com/office/drawing/2014/main" id="{E3E1E21D-5D2D-0B7B-12A6-F7EE8F8C4B6C}"/>
              </a:ext>
            </a:extLst>
          </p:cNvPr>
          <p:cNvSpPr>
            <a:spLocks noGrp="1" noChangeArrowheads="1"/>
          </p:cNvSpPr>
          <p:nvPr>
            <p:ph type="title"/>
          </p:nvPr>
        </p:nvSpPr>
        <p:spPr>
          <a:xfrm>
            <a:off x="108297" y="44624"/>
            <a:ext cx="3815631" cy="563563"/>
          </a:xfrm>
          <a:effectLst/>
        </p:spPr>
        <p:txBody>
          <a:bodyPr/>
          <a:lstStyle/>
          <a:p>
            <a:pPr algn="l" eaLnBrk="1" hangingPunct="1">
              <a:defRPr/>
            </a:pPr>
            <a:r>
              <a:rPr lang="ja-JP" altLang="en-US" sz="2800" dirty="0">
                <a:solidFill>
                  <a:schemeClr val="bg1"/>
                </a:solidFill>
                <a:ea typeface="ＭＳ Ｐゴシック" pitchFamily="50" charset="-128"/>
              </a:rPr>
              <a:t>防災の伝え方　その２</a:t>
            </a:r>
          </a:p>
        </p:txBody>
      </p:sp>
      <p:pic>
        <p:nvPicPr>
          <p:cNvPr id="2" name="図 1" descr="カバヤ.gif">
            <a:extLst>
              <a:ext uri="{FF2B5EF4-FFF2-40B4-BE49-F238E27FC236}">
                <a16:creationId xmlns:a16="http://schemas.microsoft.com/office/drawing/2014/main" id="{6E134889-44E4-A904-87E7-D9F3E12D9B74}"/>
              </a:ext>
            </a:extLst>
          </p:cNvPr>
          <p:cNvPicPr>
            <a:picLocks noChangeAspect="1"/>
          </p:cNvPicPr>
          <p:nvPr/>
        </p:nvPicPr>
        <p:blipFill>
          <a:blip r:embed="rId3" cstate="print"/>
          <a:stretch>
            <a:fillRect/>
          </a:stretch>
        </p:blipFill>
        <p:spPr>
          <a:xfrm>
            <a:off x="5341925" y="3429000"/>
            <a:ext cx="1030275" cy="1688976"/>
          </a:xfrm>
          <a:prstGeom prst="rect">
            <a:avLst/>
          </a:prstGeom>
        </p:spPr>
      </p:pic>
      <p:pic>
        <p:nvPicPr>
          <p:cNvPr id="9" name="図 8" descr="グリコ０２.gif">
            <a:extLst>
              <a:ext uri="{FF2B5EF4-FFF2-40B4-BE49-F238E27FC236}">
                <a16:creationId xmlns:a16="http://schemas.microsoft.com/office/drawing/2014/main" id="{1422F4D4-39B5-EAA1-D3DE-A7A5348DD886}"/>
              </a:ext>
            </a:extLst>
          </p:cNvPr>
          <p:cNvPicPr>
            <a:picLocks noChangeAspect="1"/>
          </p:cNvPicPr>
          <p:nvPr/>
        </p:nvPicPr>
        <p:blipFill>
          <a:blip r:embed="rId4" cstate="print"/>
          <a:stretch>
            <a:fillRect/>
          </a:stretch>
        </p:blipFill>
        <p:spPr>
          <a:xfrm>
            <a:off x="6300192" y="3861048"/>
            <a:ext cx="895350" cy="2238375"/>
          </a:xfrm>
          <a:prstGeom prst="rect">
            <a:avLst/>
          </a:prstGeom>
        </p:spPr>
      </p:pic>
      <p:pic>
        <p:nvPicPr>
          <p:cNvPr id="10" name="図 9" descr="チョコボール.gif">
            <a:extLst>
              <a:ext uri="{FF2B5EF4-FFF2-40B4-BE49-F238E27FC236}">
                <a16:creationId xmlns:a16="http://schemas.microsoft.com/office/drawing/2014/main" id="{58545E49-9232-71EC-5633-DC20362FFA4A}"/>
              </a:ext>
            </a:extLst>
          </p:cNvPr>
          <p:cNvPicPr>
            <a:picLocks noChangeAspect="1"/>
          </p:cNvPicPr>
          <p:nvPr/>
        </p:nvPicPr>
        <p:blipFill>
          <a:blip r:embed="rId5" cstate="print"/>
          <a:stretch>
            <a:fillRect/>
          </a:stretch>
        </p:blipFill>
        <p:spPr>
          <a:xfrm>
            <a:off x="8039100" y="3573016"/>
            <a:ext cx="1104900" cy="1905000"/>
          </a:xfrm>
          <a:prstGeom prst="rect">
            <a:avLst/>
          </a:prstGeom>
        </p:spPr>
      </p:pic>
      <p:pic>
        <p:nvPicPr>
          <p:cNvPr id="12" name="図 11" descr="チョコエッグ.gif">
            <a:extLst>
              <a:ext uri="{FF2B5EF4-FFF2-40B4-BE49-F238E27FC236}">
                <a16:creationId xmlns:a16="http://schemas.microsoft.com/office/drawing/2014/main" id="{C6266E82-D507-5079-86E9-6E2029F258F4}"/>
              </a:ext>
            </a:extLst>
          </p:cNvPr>
          <p:cNvPicPr>
            <a:picLocks noChangeAspect="1"/>
          </p:cNvPicPr>
          <p:nvPr/>
        </p:nvPicPr>
        <p:blipFill>
          <a:blip r:embed="rId6" cstate="print"/>
          <a:stretch>
            <a:fillRect/>
          </a:stretch>
        </p:blipFill>
        <p:spPr>
          <a:xfrm>
            <a:off x="7092280" y="4509120"/>
            <a:ext cx="1181100" cy="1905000"/>
          </a:xfrm>
          <a:prstGeom prst="rect">
            <a:avLst/>
          </a:prstGeom>
        </p:spPr>
      </p:pic>
      <p:pic>
        <p:nvPicPr>
          <p:cNvPr id="13" name="図 12" descr="マクドナルド.gif">
            <a:extLst>
              <a:ext uri="{FF2B5EF4-FFF2-40B4-BE49-F238E27FC236}">
                <a16:creationId xmlns:a16="http://schemas.microsoft.com/office/drawing/2014/main" id="{769F7D7C-3F65-34A3-5ED8-E905678EE18D}"/>
              </a:ext>
            </a:extLst>
          </p:cNvPr>
          <p:cNvPicPr>
            <a:picLocks noChangeAspect="1"/>
          </p:cNvPicPr>
          <p:nvPr/>
        </p:nvPicPr>
        <p:blipFill>
          <a:blip r:embed="rId7" cstate="print"/>
          <a:stretch>
            <a:fillRect/>
          </a:stretch>
        </p:blipFill>
        <p:spPr>
          <a:xfrm>
            <a:off x="6673155" y="1124744"/>
            <a:ext cx="2219325" cy="2247900"/>
          </a:xfrm>
          <a:prstGeom prst="rect">
            <a:avLst/>
          </a:prstGeom>
        </p:spPr>
      </p:pic>
      <p:sp>
        <p:nvSpPr>
          <p:cNvPr id="14" name="雲形吹き出し 1">
            <a:extLst>
              <a:ext uri="{FF2B5EF4-FFF2-40B4-BE49-F238E27FC236}">
                <a16:creationId xmlns:a16="http://schemas.microsoft.com/office/drawing/2014/main" id="{48477023-3DD1-A545-1D23-2DCB77405BA8}"/>
              </a:ext>
            </a:extLst>
          </p:cNvPr>
          <p:cNvSpPr/>
          <p:nvPr/>
        </p:nvSpPr>
        <p:spPr bwMode="auto">
          <a:xfrm>
            <a:off x="5015712" y="394030"/>
            <a:ext cx="4019991" cy="2991395"/>
          </a:xfrm>
          <a:prstGeom prst="cloudCallout">
            <a:avLst>
              <a:gd name="adj1" fmla="val -74030"/>
              <a:gd name="adj2" fmla="val 46979"/>
            </a:avLst>
          </a:prstGeom>
          <a:solidFill>
            <a:srgbClr val="FFFF00"/>
          </a:solidFill>
          <a:ln w="9525">
            <a:noFill/>
            <a:miter lim="800000"/>
            <a:headEnd/>
            <a:tailEnd/>
          </a:ln>
          <a:effectLst/>
        </p:spPr>
        <p:txBody>
          <a:bodyPr wrap="none" rtlCol="0" anchor="ctr"/>
          <a:lstStyle/>
          <a:p>
            <a:pPr algn="ctr"/>
            <a:r>
              <a:rPr lang="ja-JP" altLang="en-US" sz="4000" dirty="0">
                <a:solidFill>
                  <a:srgbClr val="FF0000"/>
                </a:solidFill>
                <a:latin typeface="AR P悠々ゴシック体E" pitchFamily="50" charset="-128"/>
                <a:ea typeface="AR P悠々ゴシック体E" pitchFamily="50" charset="-128"/>
              </a:rPr>
              <a:t>「おまけ」</a:t>
            </a:r>
            <a:endParaRPr lang="en-US" altLang="ja-JP" sz="4000" dirty="0">
              <a:solidFill>
                <a:srgbClr val="FF0000"/>
              </a:solidFill>
              <a:latin typeface="AR P悠々ゴシック体E" pitchFamily="50" charset="-128"/>
              <a:ea typeface="AR P悠々ゴシック体E" pitchFamily="50" charset="-128"/>
            </a:endParaRPr>
          </a:p>
          <a:p>
            <a:pPr algn="ctr"/>
            <a:r>
              <a:rPr lang="ja-JP" altLang="en-US" sz="4000" dirty="0">
                <a:solidFill>
                  <a:srgbClr val="FF0000"/>
                </a:solidFill>
                <a:latin typeface="AR P悠々ゴシック体E" pitchFamily="50" charset="-128"/>
                <a:ea typeface="AR P悠々ゴシック体E" pitchFamily="50" charset="-128"/>
              </a:rPr>
              <a:t>　　　と言えば？</a:t>
            </a:r>
            <a:endParaRPr kumimoji="1" lang="ja-JP" altLang="en-US" sz="4000" dirty="0">
              <a:solidFill>
                <a:srgbClr val="FF0000"/>
              </a:solidFill>
              <a:latin typeface="AR P悠々ゴシック体E" pitchFamily="50" charset="-128"/>
              <a:ea typeface="AR P悠々ゴシック体E" pitchFamily="50" charset="-128"/>
            </a:endParaRPr>
          </a:p>
        </p:txBody>
      </p:sp>
      <p:sp>
        <p:nvSpPr>
          <p:cNvPr id="15" name="爆発 2 2">
            <a:extLst>
              <a:ext uri="{FF2B5EF4-FFF2-40B4-BE49-F238E27FC236}">
                <a16:creationId xmlns:a16="http://schemas.microsoft.com/office/drawing/2014/main" id="{2B9F1819-1524-E875-920A-966E986B3D9E}"/>
              </a:ext>
            </a:extLst>
          </p:cNvPr>
          <p:cNvSpPr/>
          <p:nvPr/>
        </p:nvSpPr>
        <p:spPr bwMode="auto">
          <a:xfrm>
            <a:off x="108298" y="44624"/>
            <a:ext cx="8866212" cy="6442465"/>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5617 w 21600"/>
              <a:gd name="connsiteY10" fmla="*/ 15267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5617 w 21600"/>
              <a:gd name="connsiteY10" fmla="*/ 15267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6071 w 21600"/>
              <a:gd name="connsiteY10" fmla="*/ 15749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180 w 21600"/>
              <a:gd name="connsiteY12" fmla="*/ 15935 h 21600"/>
              <a:gd name="connsiteX13" fmla="*/ 12066 w 21600"/>
              <a:gd name="connsiteY13" fmla="*/ 2159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665 w 21600"/>
              <a:gd name="connsiteY15" fmla="*/ 21400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1061 w 21600"/>
              <a:gd name="connsiteY7" fmla="*/ 10856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665 w 21600"/>
              <a:gd name="connsiteY15" fmla="*/ 21400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1061 w 21600"/>
              <a:gd name="connsiteY7" fmla="*/ 10856 h 21600"/>
              <a:gd name="connsiteX8" fmla="*/ 16380 w 21600"/>
              <a:gd name="connsiteY8" fmla="*/ 12310 h 21600"/>
              <a:gd name="connsiteX9" fmla="*/ 20342 w 21600"/>
              <a:gd name="connsiteY9" fmla="*/ 16211 h 21600"/>
              <a:gd name="connsiteX10" fmla="*/ 15617 w 21600"/>
              <a:gd name="connsiteY10" fmla="*/ 15894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665 w 21600"/>
              <a:gd name="connsiteY15" fmla="*/ 21400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0" h="21600">
                <a:moveTo>
                  <a:pt x="11462" y="4342"/>
                </a:moveTo>
                <a:lnTo>
                  <a:pt x="14790" y="0"/>
                </a:lnTo>
                <a:cubicBezTo>
                  <a:pt x="14702" y="1926"/>
                  <a:pt x="14613" y="3851"/>
                  <a:pt x="14525" y="5777"/>
                </a:cubicBezTo>
                <a:lnTo>
                  <a:pt x="18007" y="3172"/>
                </a:lnTo>
                <a:lnTo>
                  <a:pt x="16380" y="6532"/>
                </a:lnTo>
                <a:lnTo>
                  <a:pt x="21600" y="6645"/>
                </a:lnTo>
                <a:lnTo>
                  <a:pt x="16985" y="9402"/>
                </a:lnTo>
                <a:lnTo>
                  <a:pt x="21061" y="10856"/>
                </a:lnTo>
                <a:lnTo>
                  <a:pt x="16380" y="12310"/>
                </a:lnTo>
                <a:lnTo>
                  <a:pt x="20342" y="16211"/>
                </a:lnTo>
                <a:lnTo>
                  <a:pt x="15617" y="15894"/>
                </a:lnTo>
                <a:cubicBezTo>
                  <a:pt x="15718" y="16901"/>
                  <a:pt x="16446" y="18968"/>
                  <a:pt x="16547" y="19975"/>
                </a:cubicBezTo>
                <a:lnTo>
                  <a:pt x="12564" y="16996"/>
                </a:lnTo>
                <a:lnTo>
                  <a:pt x="12066" y="21592"/>
                </a:lnTo>
                <a:lnTo>
                  <a:pt x="9942" y="18190"/>
                </a:lnTo>
                <a:lnTo>
                  <a:pt x="8665" y="21400"/>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lnTo>
                  <a:pt x="4502" y="3625"/>
                </a:lnTo>
                <a:lnTo>
                  <a:pt x="8236" y="5514"/>
                </a:lnTo>
                <a:lnTo>
                  <a:pt x="9722" y="1887"/>
                </a:lnTo>
                <a:lnTo>
                  <a:pt x="11462" y="4342"/>
                </a:lnTo>
                <a:close/>
              </a:path>
            </a:pathLst>
          </a:custGeom>
          <a:solidFill>
            <a:srgbClr val="FF0000"/>
          </a:solidFill>
          <a:ln w="9525">
            <a:noFill/>
            <a:miter lim="800000"/>
            <a:headEnd/>
            <a:tailEnd/>
          </a:ln>
          <a:effectLst/>
        </p:spPr>
        <p:txBody>
          <a:bodyPr wrap="none" rtlCol="0" anchor="ctr"/>
          <a:lstStyle/>
          <a:p>
            <a:pPr algn="ct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世界的な大企業でも</a:t>
            </a:r>
          </a:p>
          <a:p>
            <a:pPr algn="ct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a:t>
            </a:r>
            <a:r>
              <a:rPr kumimoji="1" lang="ja-JP" altLang="en-US" sz="3600" dirty="0">
                <a:ln w="3175">
                  <a:noFill/>
                </a:ln>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おまけの重要性</a:t>
            </a: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」を</a:t>
            </a:r>
          </a:p>
          <a:p>
            <a:pPr algn="ct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手法として用いるなら</a:t>
            </a:r>
          </a:p>
          <a:p>
            <a:pPr algn="ct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我々、一般市民が</a:t>
            </a:r>
          </a:p>
          <a:p>
            <a:pPr algn="ctr"/>
            <a:r>
              <a:rPr kumimoji="1" lang="ja-JP" altLang="en-US" sz="3600" dirty="0">
                <a:ln w="3175">
                  <a:noFill/>
                </a:ln>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防災活動</a:t>
            </a: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に</a:t>
            </a:r>
          </a:p>
          <a:p>
            <a:pPr algn="ctr"/>
            <a:r>
              <a:rPr kumimoji="1" lang="ja-JP" altLang="en-US" sz="3600" dirty="0">
                <a:ln w="3175">
                  <a:noFill/>
                </a:ln>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利用しない手はない！</a:t>
            </a:r>
          </a:p>
        </p:txBody>
      </p:sp>
      <p:sp>
        <p:nvSpPr>
          <p:cNvPr id="16" name="爆発 2 2">
            <a:extLst>
              <a:ext uri="{FF2B5EF4-FFF2-40B4-BE49-F238E27FC236}">
                <a16:creationId xmlns:a16="http://schemas.microsoft.com/office/drawing/2014/main" id="{B6287C7A-3869-2C1F-7BB9-C9A50306F3E4}"/>
              </a:ext>
            </a:extLst>
          </p:cNvPr>
          <p:cNvSpPr/>
          <p:nvPr/>
        </p:nvSpPr>
        <p:spPr bwMode="auto">
          <a:xfrm>
            <a:off x="192284" y="164191"/>
            <a:ext cx="8577866" cy="620332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5617 w 21600"/>
              <a:gd name="connsiteY10" fmla="*/ 15267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5617 w 21600"/>
              <a:gd name="connsiteY10" fmla="*/ 15267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6071 w 21600"/>
              <a:gd name="connsiteY10" fmla="*/ 15749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5919 w 21600"/>
              <a:gd name="connsiteY11" fmla="*/ 18576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180 w 21600"/>
              <a:gd name="connsiteY12" fmla="*/ 15935 h 21600"/>
              <a:gd name="connsiteX13" fmla="*/ 12066 w 21600"/>
              <a:gd name="connsiteY13" fmla="*/ 2159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665 w 21600"/>
              <a:gd name="connsiteY15" fmla="*/ 21400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1061 w 21600"/>
              <a:gd name="connsiteY7" fmla="*/ 10856 h 21600"/>
              <a:gd name="connsiteX8" fmla="*/ 16380 w 21600"/>
              <a:gd name="connsiteY8" fmla="*/ 12310 h 21600"/>
              <a:gd name="connsiteX9" fmla="*/ 20342 w 21600"/>
              <a:gd name="connsiteY9" fmla="*/ 16211 h 21600"/>
              <a:gd name="connsiteX10" fmla="*/ 16071 w 21600"/>
              <a:gd name="connsiteY10" fmla="*/ 15749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665 w 21600"/>
              <a:gd name="connsiteY15" fmla="*/ 21400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1061 w 21600"/>
              <a:gd name="connsiteY7" fmla="*/ 10856 h 21600"/>
              <a:gd name="connsiteX8" fmla="*/ 16380 w 21600"/>
              <a:gd name="connsiteY8" fmla="*/ 12310 h 21600"/>
              <a:gd name="connsiteX9" fmla="*/ 20342 w 21600"/>
              <a:gd name="connsiteY9" fmla="*/ 16211 h 21600"/>
              <a:gd name="connsiteX10" fmla="*/ 15617 w 21600"/>
              <a:gd name="connsiteY10" fmla="*/ 15894 h 21600"/>
              <a:gd name="connsiteX11" fmla="*/ 16547 w 21600"/>
              <a:gd name="connsiteY11" fmla="*/ 19975 h 21600"/>
              <a:gd name="connsiteX12" fmla="*/ 12564 w 21600"/>
              <a:gd name="connsiteY12" fmla="*/ 16996 h 21600"/>
              <a:gd name="connsiteX13" fmla="*/ 12066 w 21600"/>
              <a:gd name="connsiteY13" fmla="*/ 21592 h 21600"/>
              <a:gd name="connsiteX14" fmla="*/ 9942 w 21600"/>
              <a:gd name="connsiteY14" fmla="*/ 18190 h 21600"/>
              <a:gd name="connsiteX15" fmla="*/ 8665 w 21600"/>
              <a:gd name="connsiteY15" fmla="*/ 21400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236 w 21600"/>
              <a:gd name="connsiteY26" fmla="*/ 5514 h 21600"/>
              <a:gd name="connsiteX27" fmla="*/ 9722 w 21600"/>
              <a:gd name="connsiteY27" fmla="*/ 1887 h 21600"/>
              <a:gd name="connsiteX28" fmla="*/ 11462 w 21600"/>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0" h="21600">
                <a:moveTo>
                  <a:pt x="11462" y="4342"/>
                </a:moveTo>
                <a:lnTo>
                  <a:pt x="14790" y="0"/>
                </a:lnTo>
                <a:cubicBezTo>
                  <a:pt x="14702" y="1926"/>
                  <a:pt x="14613" y="3851"/>
                  <a:pt x="14525" y="5777"/>
                </a:cubicBezTo>
                <a:lnTo>
                  <a:pt x="18007" y="3172"/>
                </a:lnTo>
                <a:lnTo>
                  <a:pt x="16380" y="6532"/>
                </a:lnTo>
                <a:lnTo>
                  <a:pt x="21600" y="6645"/>
                </a:lnTo>
                <a:lnTo>
                  <a:pt x="16985" y="9402"/>
                </a:lnTo>
                <a:lnTo>
                  <a:pt x="21061" y="10856"/>
                </a:lnTo>
                <a:lnTo>
                  <a:pt x="16380" y="12310"/>
                </a:lnTo>
                <a:lnTo>
                  <a:pt x="20342" y="16211"/>
                </a:lnTo>
                <a:lnTo>
                  <a:pt x="15617" y="15894"/>
                </a:lnTo>
                <a:cubicBezTo>
                  <a:pt x="15718" y="16901"/>
                  <a:pt x="16446" y="18968"/>
                  <a:pt x="16547" y="19975"/>
                </a:cubicBezTo>
                <a:lnTo>
                  <a:pt x="12564" y="16996"/>
                </a:lnTo>
                <a:lnTo>
                  <a:pt x="12066" y="21592"/>
                </a:lnTo>
                <a:lnTo>
                  <a:pt x="9942" y="18190"/>
                </a:lnTo>
                <a:lnTo>
                  <a:pt x="8665" y="21400"/>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lnTo>
                  <a:pt x="4502" y="3625"/>
                </a:lnTo>
                <a:lnTo>
                  <a:pt x="8236" y="5514"/>
                </a:lnTo>
                <a:lnTo>
                  <a:pt x="9722" y="1887"/>
                </a:lnTo>
                <a:lnTo>
                  <a:pt x="11462" y="4342"/>
                </a:lnTo>
                <a:close/>
              </a:path>
            </a:pathLst>
          </a:custGeom>
          <a:solidFill>
            <a:srgbClr val="FF0000"/>
          </a:solidFill>
          <a:ln w="9525">
            <a:noFill/>
            <a:miter lim="800000"/>
            <a:headEnd/>
            <a:tailEnd/>
          </a:ln>
          <a:effectLst/>
        </p:spPr>
        <p:txBody>
          <a:bodyPr wrap="none" rtlCol="0" anchor="ctr"/>
          <a:lstStyle/>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特に</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災害が発生すると</a:t>
            </a:r>
          </a:p>
          <a:p>
            <a:pPr algn="ctr"/>
            <a:r>
              <a:rPr kumimoji="1" lang="ja-JP" altLang="en-US" sz="40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短時間で多くの人の</a:t>
            </a:r>
          </a:p>
          <a:p>
            <a:pPr algn="ctr"/>
            <a:r>
              <a:rPr kumimoji="1" lang="ja-JP" altLang="en-US" sz="40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気持ちや能力を</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短時間で手に入れる</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必要がある！</a:t>
            </a:r>
          </a:p>
        </p:txBody>
      </p:sp>
      <p:sp>
        <p:nvSpPr>
          <p:cNvPr id="17" name="楕円 16">
            <a:extLst>
              <a:ext uri="{FF2B5EF4-FFF2-40B4-BE49-F238E27FC236}">
                <a16:creationId xmlns:a16="http://schemas.microsoft.com/office/drawing/2014/main" id="{20868731-4F63-C44F-1DE9-CAC0B4DA7681}"/>
              </a:ext>
            </a:extLst>
          </p:cNvPr>
          <p:cNvSpPr/>
          <p:nvPr/>
        </p:nvSpPr>
        <p:spPr bwMode="auto">
          <a:xfrm>
            <a:off x="108297" y="503368"/>
            <a:ext cx="8950199" cy="59384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みんなで</a:t>
            </a:r>
          </a:p>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楽しく活動</a:t>
            </a:r>
            <a:endParaRPr kumimoji="0" lang="ja-JP" altLang="en-US" sz="48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やりながら</a:t>
            </a:r>
          </a:p>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防災</a:t>
            </a: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という</a:t>
            </a:r>
            <a:endParaRPr kumimoji="0" lang="en-US" altLang="ja-JP" sz="48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命を守り合える</a:t>
            </a:r>
          </a:p>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オマケ</a:t>
            </a: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がついてくる！</a:t>
            </a:r>
          </a:p>
        </p:txBody>
      </p:sp>
      <p:pic>
        <p:nvPicPr>
          <p:cNvPr id="20" name="図 19">
            <a:extLst>
              <a:ext uri="{FF2B5EF4-FFF2-40B4-BE49-F238E27FC236}">
                <a16:creationId xmlns:a16="http://schemas.microsoft.com/office/drawing/2014/main" id="{54E75DEC-7E31-5106-661B-137DFCDC09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534" y="2894417"/>
            <a:ext cx="2516019" cy="1962495"/>
          </a:xfrm>
          <a:prstGeom prst="rect">
            <a:avLst/>
          </a:prstGeom>
        </p:spPr>
      </p:pic>
      <p:pic>
        <p:nvPicPr>
          <p:cNvPr id="28" name="図 27" descr="白いバックグラウンドの前に座っている人形たち&#10;&#10;低い精度で自動的に生成された説明">
            <a:extLst>
              <a:ext uri="{FF2B5EF4-FFF2-40B4-BE49-F238E27FC236}">
                <a16:creationId xmlns:a16="http://schemas.microsoft.com/office/drawing/2014/main" id="{8263FEF2-DBB9-51BD-E006-B8B55EE5AD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7727" y="549237"/>
            <a:ext cx="2766761" cy="2766761"/>
          </a:xfrm>
          <a:prstGeom prst="rect">
            <a:avLst/>
          </a:prstGeom>
        </p:spPr>
      </p:pic>
      <p:pic>
        <p:nvPicPr>
          <p:cNvPr id="30" name="図 29" descr="テーブルを囲んで食事をしている人達&#10;&#10;中程度の精度で自動的に生成された説明">
            <a:extLst>
              <a:ext uri="{FF2B5EF4-FFF2-40B4-BE49-F238E27FC236}">
                <a16:creationId xmlns:a16="http://schemas.microsoft.com/office/drawing/2014/main" id="{2A0CAB3D-3B51-EFC5-1232-B8C626BBA3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5183" y="2894417"/>
            <a:ext cx="5483910" cy="3655940"/>
          </a:xfrm>
          <a:prstGeom prst="rect">
            <a:avLst/>
          </a:prstGeom>
          <a:ln>
            <a:noFill/>
          </a:ln>
          <a:effectLst>
            <a:softEdge rad="112500"/>
          </a:effectLst>
        </p:spPr>
      </p:pic>
      <p:pic>
        <p:nvPicPr>
          <p:cNvPr id="32" name="図 31" descr="屋外, 建物, 人, 男 が含まれている画像&#10;&#10;自動的に生成された説明">
            <a:extLst>
              <a:ext uri="{FF2B5EF4-FFF2-40B4-BE49-F238E27FC236}">
                <a16:creationId xmlns:a16="http://schemas.microsoft.com/office/drawing/2014/main" id="{37756EB6-97A0-31C2-639F-F80307ED1F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78" y="317428"/>
            <a:ext cx="3790536" cy="2690577"/>
          </a:xfrm>
          <a:prstGeom prst="rect">
            <a:avLst/>
          </a:prstGeom>
          <a:ln>
            <a:noFill/>
          </a:ln>
          <a:effectLst>
            <a:softEdge rad="112500"/>
          </a:effectLst>
        </p:spPr>
      </p:pic>
      <p:pic>
        <p:nvPicPr>
          <p:cNvPr id="4" name="図 3">
            <a:extLst>
              <a:ext uri="{FF2B5EF4-FFF2-40B4-BE49-F238E27FC236}">
                <a16:creationId xmlns:a16="http://schemas.microsoft.com/office/drawing/2014/main" id="{9F400EBC-0259-8AC1-617F-3F091D3F88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501" y="681684"/>
            <a:ext cx="3356153" cy="4291331"/>
          </a:xfrm>
          <a:prstGeom prst="rect">
            <a:avLst/>
          </a:prstGeom>
        </p:spPr>
      </p:pic>
      <p:pic>
        <p:nvPicPr>
          <p:cNvPr id="7" name="図 6" descr="抽象, 挿絵, 食品 が含まれている画像&#10;&#10;自動的に生成された説明">
            <a:extLst>
              <a:ext uri="{FF2B5EF4-FFF2-40B4-BE49-F238E27FC236}">
                <a16:creationId xmlns:a16="http://schemas.microsoft.com/office/drawing/2014/main" id="{44C406A3-9903-AA19-B5B7-AAE857D05B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7397" y="3894116"/>
            <a:ext cx="5292080" cy="2170580"/>
          </a:xfrm>
          <a:prstGeom prst="rect">
            <a:avLst/>
          </a:prstGeom>
        </p:spPr>
      </p:pic>
      <p:pic>
        <p:nvPicPr>
          <p:cNvPr id="5" name="図 4" descr="レゴ, おもちゃ, カップ, 小さい が含まれている画像&#10;&#10;自動的に生成された説明">
            <a:extLst>
              <a:ext uri="{FF2B5EF4-FFF2-40B4-BE49-F238E27FC236}">
                <a16:creationId xmlns:a16="http://schemas.microsoft.com/office/drawing/2014/main" id="{1B3F8866-BA90-5B88-78A2-422C5822B6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78843" y="130288"/>
            <a:ext cx="2895206" cy="2334259"/>
          </a:xfrm>
          <a:prstGeom prst="rect">
            <a:avLst/>
          </a:prstGeom>
        </p:spPr>
      </p:pic>
      <p:sp>
        <p:nvSpPr>
          <p:cNvPr id="8" name="四角形: 角を丸くする 7">
            <a:extLst>
              <a:ext uri="{FF2B5EF4-FFF2-40B4-BE49-F238E27FC236}">
                <a16:creationId xmlns:a16="http://schemas.microsoft.com/office/drawing/2014/main" id="{4EBAF14A-CF06-07A2-7DCE-CE27BBBEBEC4}"/>
              </a:ext>
            </a:extLst>
          </p:cNvPr>
          <p:cNvSpPr/>
          <p:nvPr/>
        </p:nvSpPr>
        <p:spPr bwMode="auto">
          <a:xfrm>
            <a:off x="3660666" y="699295"/>
            <a:ext cx="5347346" cy="3204783"/>
          </a:xfrm>
          <a:prstGeom prst="round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ハッピーセットの</a:t>
            </a:r>
            <a:r>
              <a:rPr kumimoji="0" lang="ja-JP" altLang="en-US" sz="2800" dirty="0">
                <a:solidFill>
                  <a:srgbClr val="FFFF00"/>
                </a:solidFill>
                <a:latin typeface="AR P悠々ゴシック体E" panose="040B0900000000000000" pitchFamily="50" charset="-128"/>
                <a:ea typeface="AR P悠々ゴシック体E" panose="040B0900000000000000" pitchFamily="50" charset="-128"/>
              </a:rPr>
              <a:t>本やおもちゃ</a:t>
            </a: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で</a:t>
            </a:r>
          </a:p>
          <a:p>
            <a:pPr algn="ct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子供たちが夢中になり</a:t>
            </a:r>
          </a:p>
          <a:p>
            <a:pPr algn="ctr"/>
            <a:r>
              <a:rPr kumimoji="0" lang="ja-JP" altLang="en-US" sz="2800" dirty="0">
                <a:solidFill>
                  <a:srgbClr val="FFFF00"/>
                </a:solidFill>
                <a:latin typeface="AR P悠々ゴシック体E" panose="040B0900000000000000" pitchFamily="50" charset="-128"/>
                <a:ea typeface="AR P悠々ゴシック体E" panose="040B0900000000000000" pitchFamily="50" charset="-128"/>
              </a:rPr>
              <a:t>遊びながら幅広い領域</a:t>
            </a: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への</a:t>
            </a:r>
          </a:p>
          <a:p>
            <a:pPr algn="ctr"/>
            <a:r>
              <a:rPr kumimoji="0" lang="ja-JP" altLang="en-US" sz="2800" dirty="0">
                <a:solidFill>
                  <a:srgbClr val="FFFF00"/>
                </a:solidFill>
                <a:latin typeface="AR P悠々ゴシック体E" panose="040B0900000000000000" pitchFamily="50" charset="-128"/>
                <a:ea typeface="AR P悠々ゴシック体E" panose="040B0900000000000000" pitchFamily="50" charset="-128"/>
              </a:rPr>
              <a:t>興味を深め考える楽しさ</a:t>
            </a: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広げてほしいと</a:t>
            </a:r>
          </a:p>
          <a:p>
            <a:pPr algn="ctr"/>
            <a:r>
              <a:rPr kumimoji="0" lang="en-US" altLang="ja-JP" sz="2800" dirty="0">
                <a:solidFill>
                  <a:schemeClr val="bg1"/>
                </a:solidFill>
                <a:latin typeface="AR P悠々ゴシック体E" panose="040B0900000000000000" pitchFamily="50" charset="-128"/>
                <a:ea typeface="AR P悠々ゴシック体E" panose="040B0900000000000000" pitchFamily="50" charset="-128"/>
              </a:rPr>
              <a:t>7</a:t>
            </a: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つの</a:t>
            </a:r>
            <a:r>
              <a:rPr kumimoji="0" lang="ja-JP" altLang="en-US" sz="2800" dirty="0">
                <a:solidFill>
                  <a:srgbClr val="FFFF00"/>
                </a:solidFill>
                <a:latin typeface="AR P悠々ゴシック体E" panose="040B0900000000000000" pitchFamily="50" charset="-128"/>
                <a:ea typeface="AR P悠々ゴシック体E" panose="040B0900000000000000" pitchFamily="50" charset="-128"/>
              </a:rPr>
              <a:t>テーマ</a:t>
            </a:r>
            <a:r>
              <a:rPr kumimoji="0" lang="ja-JP" altLang="en-US" sz="2800" dirty="0">
                <a:solidFill>
                  <a:schemeClr val="bg1"/>
                </a:solidFill>
                <a:latin typeface="AR P悠々ゴシック体E" panose="040B0900000000000000" pitchFamily="50" charset="-128"/>
                <a:ea typeface="AR P悠々ゴシック体E" panose="040B0900000000000000" pitchFamily="50" charset="-128"/>
              </a:rPr>
              <a:t>に沿って開発！</a:t>
            </a:r>
          </a:p>
        </p:txBody>
      </p:sp>
      <p:sp>
        <p:nvSpPr>
          <p:cNvPr id="6" name="爆発: 14 pt 5">
            <a:extLst>
              <a:ext uri="{FF2B5EF4-FFF2-40B4-BE49-F238E27FC236}">
                <a16:creationId xmlns:a16="http://schemas.microsoft.com/office/drawing/2014/main" id="{75759F8D-9A36-71D4-13DF-EE8F85900EA9}"/>
              </a:ext>
            </a:extLst>
          </p:cNvPr>
          <p:cNvSpPr/>
          <p:nvPr/>
        </p:nvSpPr>
        <p:spPr bwMode="auto">
          <a:xfrm>
            <a:off x="54908" y="76258"/>
            <a:ext cx="9023632" cy="6474099"/>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ならば！</a:t>
            </a:r>
            <a:endParaRPr kumimoji="0" lang="en-US" altLang="ja-JP" sz="36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0" lang="ja-JP" altLang="en-US" sz="3600" dirty="0">
                <a:solidFill>
                  <a:srgbClr val="FFFF00"/>
                </a:solidFill>
                <a:latin typeface="AR P悠々ゴシック体E" panose="040B0900000000000000" pitchFamily="50" charset="-128"/>
                <a:ea typeface="AR P悠々ゴシック体E" panose="040B0900000000000000" pitchFamily="50" charset="-128"/>
              </a:rPr>
              <a:t>自主防災組織</a:t>
            </a: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でも</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それぞれの</a:t>
            </a:r>
          </a:p>
          <a:p>
            <a:pPr algn="ctr"/>
            <a:r>
              <a:rPr kumimoji="0" lang="ja-JP" altLang="en-US" sz="3600" dirty="0">
                <a:solidFill>
                  <a:srgbClr val="FFFF00"/>
                </a:solidFill>
                <a:latin typeface="AR P悠々ゴシック体E" panose="040B0900000000000000" pitchFamily="50" charset="-128"/>
                <a:ea typeface="AR P悠々ゴシック体E" panose="040B0900000000000000" pitchFamily="50" charset="-128"/>
              </a:rPr>
              <a:t>テーマを</a:t>
            </a:r>
            <a:endParaRPr kumimoji="0" lang="en-US" altLang="ja-JP" sz="36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0" lang="ja-JP" altLang="en-US" sz="3600" dirty="0">
                <a:solidFill>
                  <a:srgbClr val="FFFF00"/>
                </a:solidFill>
                <a:latin typeface="AR P悠々ゴシック体E" panose="040B0900000000000000" pitchFamily="50" charset="-128"/>
                <a:ea typeface="AR P悠々ゴシック体E" panose="040B0900000000000000" pitchFamily="50" charset="-128"/>
              </a:rPr>
              <a:t>掲げよう！</a:t>
            </a:r>
          </a:p>
        </p:txBody>
      </p:sp>
    </p:spTree>
    <p:custDataLst>
      <p:tags r:id="rId1"/>
    </p:custDataLst>
    <p:extLst>
      <p:ext uri="{BB962C8B-B14F-4D97-AF65-F5344CB8AC3E}">
        <p14:creationId xmlns:p14="http://schemas.microsoft.com/office/powerpoint/2010/main" val="14771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animEffect transition="in" filter="fade">
                                      <p:cBhvr>
                                        <p:cTn id="7" dur="500"/>
                                        <p:tgtEl>
                                          <p:spTgt spid="47206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2067">
                                            <p:txEl>
                                              <p:pRg st="1" end="1"/>
                                            </p:txEl>
                                          </p:spTgt>
                                        </p:tgtEl>
                                        <p:attrNameLst>
                                          <p:attrName>style.visibility</p:attrName>
                                        </p:attrNameLst>
                                      </p:cBhvr>
                                      <p:to>
                                        <p:strVal val="visible"/>
                                      </p:to>
                                    </p:set>
                                    <p:animEffect transition="in" filter="fade">
                                      <p:cBhvr>
                                        <p:cTn id="15" dur="500"/>
                                        <p:tgtEl>
                                          <p:spTgt spid="4720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2067">
                                            <p:txEl>
                                              <p:pRg st="2" end="2"/>
                                            </p:txEl>
                                          </p:spTgt>
                                        </p:tgtEl>
                                        <p:attrNameLst>
                                          <p:attrName>style.visibility</p:attrName>
                                        </p:attrNameLst>
                                      </p:cBhvr>
                                      <p:to>
                                        <p:strVal val="visible"/>
                                      </p:to>
                                    </p:set>
                                    <p:animEffect transition="in" filter="fade">
                                      <p:cBhvr>
                                        <p:cTn id="20" dur="500"/>
                                        <p:tgtEl>
                                          <p:spTgt spid="4720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2067">
                                            <p:txEl>
                                              <p:pRg st="3" end="3"/>
                                            </p:txEl>
                                          </p:spTgt>
                                        </p:tgtEl>
                                        <p:attrNameLst>
                                          <p:attrName>style.visibility</p:attrName>
                                        </p:attrNameLst>
                                      </p:cBhvr>
                                      <p:to>
                                        <p:strVal val="visible"/>
                                      </p:to>
                                    </p:set>
                                    <p:animEffect transition="in" filter="fade">
                                      <p:cBhvr>
                                        <p:cTn id="25" dur="500"/>
                                        <p:tgtEl>
                                          <p:spTgt spid="4720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72067">
                                            <p:txEl>
                                              <p:pRg st="4" end="4"/>
                                            </p:txEl>
                                          </p:spTgt>
                                        </p:tgtEl>
                                        <p:attrNameLst>
                                          <p:attrName>style.visibility</p:attrName>
                                        </p:attrNameLst>
                                      </p:cBhvr>
                                      <p:to>
                                        <p:strVal val="visible"/>
                                      </p:to>
                                    </p:set>
                                    <p:animEffect transition="in" filter="fade">
                                      <p:cBhvr>
                                        <p:cTn id="30" dur="500"/>
                                        <p:tgtEl>
                                          <p:spTgt spid="47206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2067">
                                            <p:txEl>
                                              <p:pRg st="5" end="5"/>
                                            </p:txEl>
                                          </p:spTgt>
                                        </p:tgtEl>
                                        <p:attrNameLst>
                                          <p:attrName>style.visibility</p:attrName>
                                        </p:attrNameLst>
                                      </p:cBhvr>
                                      <p:to>
                                        <p:strVal val="visible"/>
                                      </p:to>
                                    </p:set>
                                    <p:animEffect transition="in" filter="fade">
                                      <p:cBhvr>
                                        <p:cTn id="35" dur="500"/>
                                        <p:tgtEl>
                                          <p:spTgt spid="47206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72067">
                                            <p:txEl>
                                              <p:pRg st="6" end="6"/>
                                            </p:txEl>
                                          </p:spTgt>
                                        </p:tgtEl>
                                        <p:attrNameLst>
                                          <p:attrName>style.visibility</p:attrName>
                                        </p:attrNameLst>
                                      </p:cBhvr>
                                      <p:to>
                                        <p:strVal val="visible"/>
                                      </p:to>
                                    </p:set>
                                    <p:animEffect transition="in" filter="fade">
                                      <p:cBhvr>
                                        <p:cTn id="40" dur="500"/>
                                        <p:tgtEl>
                                          <p:spTgt spid="47206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72067">
                                            <p:txEl>
                                              <p:pRg st="7" end="7"/>
                                            </p:txEl>
                                          </p:spTgt>
                                        </p:tgtEl>
                                        <p:attrNameLst>
                                          <p:attrName>style.visibility</p:attrName>
                                        </p:attrNameLst>
                                      </p:cBhvr>
                                      <p:to>
                                        <p:strVal val="visible"/>
                                      </p:to>
                                    </p:set>
                                    <p:animEffect transition="in" filter="fade">
                                      <p:cBhvr>
                                        <p:cTn id="45" dur="500"/>
                                        <p:tgtEl>
                                          <p:spTgt spid="47206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2067">
                                            <p:txEl>
                                              <p:pRg st="8" end="8"/>
                                            </p:txEl>
                                          </p:spTgt>
                                        </p:tgtEl>
                                        <p:attrNameLst>
                                          <p:attrName>style.visibility</p:attrName>
                                        </p:attrNameLst>
                                      </p:cBhvr>
                                      <p:to>
                                        <p:strVal val="visible"/>
                                      </p:to>
                                    </p:set>
                                    <p:animEffect transition="in" filter="fade">
                                      <p:cBhvr>
                                        <p:cTn id="50" dur="500"/>
                                        <p:tgtEl>
                                          <p:spTgt spid="472067">
                                            <p:txEl>
                                              <p:pRg st="8" end="8"/>
                                            </p:txEl>
                                          </p:spTgt>
                                        </p:tgtEl>
                                      </p:cBhvr>
                                    </p:animEffect>
                                  </p:childTnLst>
                                </p:cTn>
                              </p:par>
                              <p:par>
                                <p:cTn id="51" presetID="1" presetClass="exit" presetSubtype="0" fill="hold" nodeType="withEffect">
                                  <p:stCondLst>
                                    <p:cond delay="0"/>
                                  </p:stCondLst>
                                  <p:childTnLst>
                                    <p:set>
                                      <p:cBhvr>
                                        <p:cTn id="52" dur="1" fill="hold">
                                          <p:stCondLst>
                                            <p:cond delay="0"/>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2067">
                                            <p:txEl>
                                              <p:pRg st="9" end="9"/>
                                            </p:txEl>
                                          </p:spTgt>
                                        </p:tgtEl>
                                        <p:attrNameLst>
                                          <p:attrName>style.visibility</p:attrName>
                                        </p:attrNameLst>
                                      </p:cBhvr>
                                      <p:to>
                                        <p:strVal val="visible"/>
                                      </p:to>
                                    </p:set>
                                    <p:animEffect transition="in" filter="fade">
                                      <p:cBhvr>
                                        <p:cTn id="57" dur="500"/>
                                        <p:tgtEl>
                                          <p:spTgt spid="47206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p:cTn id="74" dur="500" fill="hold"/>
                                        <p:tgtEl>
                                          <p:spTgt spid="2"/>
                                        </p:tgtEl>
                                        <p:attrNameLst>
                                          <p:attrName>ppt_w</p:attrName>
                                        </p:attrNameLst>
                                      </p:cBhvr>
                                      <p:tavLst>
                                        <p:tav tm="0">
                                          <p:val>
                                            <p:fltVal val="0"/>
                                          </p:val>
                                        </p:tav>
                                        <p:tav tm="100000">
                                          <p:val>
                                            <p:strVal val="#ppt_w"/>
                                          </p:val>
                                        </p:tav>
                                      </p:tavLst>
                                    </p:anim>
                                    <p:anim calcmode="lin" valueType="num">
                                      <p:cBhvr>
                                        <p:cTn id="75" dur="500" fill="hold"/>
                                        <p:tgtEl>
                                          <p:spTgt spid="2"/>
                                        </p:tgtEl>
                                        <p:attrNameLst>
                                          <p:attrName>ppt_h</p:attrName>
                                        </p:attrNameLst>
                                      </p:cBhvr>
                                      <p:tavLst>
                                        <p:tav tm="0">
                                          <p:val>
                                            <p:fltVal val="0"/>
                                          </p:val>
                                        </p:tav>
                                        <p:tav tm="100000">
                                          <p:val>
                                            <p:strVal val="#ppt_h"/>
                                          </p:val>
                                        </p:tav>
                                      </p:tavLst>
                                    </p:anim>
                                    <p:animEffect transition="in" filter="fade">
                                      <p:cBhvr>
                                        <p:cTn id="76" dur="5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animEffect transition="in" filter="fade">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fltVal val="0"/>
                                          </p:val>
                                        </p:tav>
                                        <p:tav tm="100000">
                                          <p:val>
                                            <p:strVal val="#ppt_w"/>
                                          </p:val>
                                        </p:tav>
                                      </p:tavLst>
                                    </p:anim>
                                    <p:anim calcmode="lin" valueType="num">
                                      <p:cBhvr>
                                        <p:cTn id="89" dur="500" fill="hold"/>
                                        <p:tgtEl>
                                          <p:spTgt spid="10"/>
                                        </p:tgtEl>
                                        <p:attrNameLst>
                                          <p:attrName>ppt_h</p:attrName>
                                        </p:attrNameLst>
                                      </p:cBhvr>
                                      <p:tavLst>
                                        <p:tav tm="0">
                                          <p:val>
                                            <p:fltVal val="0"/>
                                          </p:val>
                                        </p:tav>
                                        <p:tav tm="100000">
                                          <p:val>
                                            <p:strVal val="#ppt_h"/>
                                          </p:val>
                                        </p:tav>
                                      </p:tavLst>
                                    </p:anim>
                                    <p:animEffect transition="in" filter="fade">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0"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fltVal val="0"/>
                                          </p:val>
                                        </p:tav>
                                        <p:tav tm="100000">
                                          <p:val>
                                            <p:strVal val="#ppt_w"/>
                                          </p:val>
                                        </p:tav>
                                      </p:tavLst>
                                    </p:anim>
                                    <p:anim calcmode="lin" valueType="num">
                                      <p:cBhvr>
                                        <p:cTn id="96" dur="500" fill="hold"/>
                                        <p:tgtEl>
                                          <p:spTgt spid="12"/>
                                        </p:tgtEl>
                                        <p:attrNameLst>
                                          <p:attrName>ppt_h</p:attrName>
                                        </p:attrNameLst>
                                      </p:cBhvr>
                                      <p:tavLst>
                                        <p:tav tm="0">
                                          <p:val>
                                            <p:fltVal val="0"/>
                                          </p:val>
                                        </p:tav>
                                        <p:tav tm="100000">
                                          <p:val>
                                            <p:strVal val="#ppt_h"/>
                                          </p:val>
                                        </p:tav>
                                      </p:tavLst>
                                    </p:anim>
                                    <p:animEffect transition="in" filter="fade">
                                      <p:cBhvr>
                                        <p:cTn id="97" dur="5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9"/>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0"/>
                                        </p:tgtEl>
                                        <p:attrNameLst>
                                          <p:attrName>style.visibility</p:attrName>
                                        </p:attrNameLst>
                                      </p:cBhvr>
                                      <p:to>
                                        <p:strVal val="hidden"/>
                                      </p:to>
                                    </p:set>
                                  </p:childTnLst>
                                </p:cTn>
                              </p:par>
                            </p:childTnLst>
                          </p:cTn>
                        </p:par>
                        <p:par>
                          <p:cTn id="117" fill="hold">
                            <p:stCondLst>
                              <p:cond delay="0"/>
                            </p:stCondLst>
                            <p:childTnLst>
                              <p:par>
                                <p:cTn id="118" presetID="53" presetClass="entr" presetSubtype="16" fill="hold" grpId="0" nodeType="afterEffect">
                                  <p:stCondLst>
                                    <p:cond delay="0"/>
                                  </p:stCondLst>
                                  <p:childTnLst>
                                    <p:set>
                                      <p:cBhvr>
                                        <p:cTn id="119" dur="1" fill="hold">
                                          <p:stCondLst>
                                            <p:cond delay="0"/>
                                          </p:stCondLst>
                                        </p:cTn>
                                        <p:tgtEl>
                                          <p:spTgt spid="15"/>
                                        </p:tgtEl>
                                        <p:attrNameLst>
                                          <p:attrName>style.visibility</p:attrName>
                                        </p:attrNameLst>
                                      </p:cBhvr>
                                      <p:to>
                                        <p:strVal val="visible"/>
                                      </p:to>
                                    </p:set>
                                    <p:anim calcmode="lin" valueType="num">
                                      <p:cBhvr>
                                        <p:cTn id="120" dur="500" fill="hold"/>
                                        <p:tgtEl>
                                          <p:spTgt spid="15"/>
                                        </p:tgtEl>
                                        <p:attrNameLst>
                                          <p:attrName>ppt_w</p:attrName>
                                        </p:attrNameLst>
                                      </p:cBhvr>
                                      <p:tavLst>
                                        <p:tav tm="0">
                                          <p:val>
                                            <p:fltVal val="0"/>
                                          </p:val>
                                        </p:tav>
                                        <p:tav tm="100000">
                                          <p:val>
                                            <p:strVal val="#ppt_w"/>
                                          </p:val>
                                        </p:tav>
                                      </p:tavLst>
                                    </p:anim>
                                    <p:anim calcmode="lin" valueType="num">
                                      <p:cBhvr>
                                        <p:cTn id="121" dur="500" fill="hold"/>
                                        <p:tgtEl>
                                          <p:spTgt spid="15"/>
                                        </p:tgtEl>
                                        <p:attrNameLst>
                                          <p:attrName>ppt_h</p:attrName>
                                        </p:attrNameLst>
                                      </p:cBhvr>
                                      <p:tavLst>
                                        <p:tav tm="0">
                                          <p:val>
                                            <p:fltVal val="0"/>
                                          </p:val>
                                        </p:tav>
                                        <p:tav tm="100000">
                                          <p:val>
                                            <p:strVal val="#ppt_h"/>
                                          </p:val>
                                        </p:tav>
                                      </p:tavLst>
                                    </p:anim>
                                    <p:animEffect transition="in" filter="fade">
                                      <p:cBhvr>
                                        <p:cTn id="122" dur="500"/>
                                        <p:tgtEl>
                                          <p:spTgt spid="15"/>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par>
                                <p:cTn id="127" presetID="53" presetClass="entr" presetSubtype="16" fill="hold" grpId="0" nodeType="withEffect">
                                  <p:stCondLst>
                                    <p:cond delay="0"/>
                                  </p:stCondLst>
                                  <p:childTnLst>
                                    <p:set>
                                      <p:cBhvr>
                                        <p:cTn id="128" dur="1" fill="hold">
                                          <p:stCondLst>
                                            <p:cond delay="0"/>
                                          </p:stCondLst>
                                        </p:cTn>
                                        <p:tgtEl>
                                          <p:spTgt spid="16"/>
                                        </p:tgtEl>
                                        <p:attrNameLst>
                                          <p:attrName>style.visibility</p:attrName>
                                        </p:attrNameLst>
                                      </p:cBhvr>
                                      <p:to>
                                        <p:strVal val="visible"/>
                                      </p:to>
                                    </p:set>
                                    <p:anim calcmode="lin" valueType="num">
                                      <p:cBhvr>
                                        <p:cTn id="129" dur="500" fill="hold"/>
                                        <p:tgtEl>
                                          <p:spTgt spid="16"/>
                                        </p:tgtEl>
                                        <p:attrNameLst>
                                          <p:attrName>ppt_w</p:attrName>
                                        </p:attrNameLst>
                                      </p:cBhvr>
                                      <p:tavLst>
                                        <p:tav tm="0">
                                          <p:val>
                                            <p:fltVal val="0"/>
                                          </p:val>
                                        </p:tav>
                                        <p:tav tm="100000">
                                          <p:val>
                                            <p:strVal val="#ppt_w"/>
                                          </p:val>
                                        </p:tav>
                                      </p:tavLst>
                                    </p:anim>
                                    <p:anim calcmode="lin" valueType="num">
                                      <p:cBhvr>
                                        <p:cTn id="130" dur="500" fill="hold"/>
                                        <p:tgtEl>
                                          <p:spTgt spid="16"/>
                                        </p:tgtEl>
                                        <p:attrNameLst>
                                          <p:attrName>ppt_h</p:attrName>
                                        </p:attrNameLst>
                                      </p:cBhvr>
                                      <p:tavLst>
                                        <p:tav tm="0">
                                          <p:val>
                                            <p:fltVal val="0"/>
                                          </p:val>
                                        </p:tav>
                                        <p:tav tm="100000">
                                          <p:val>
                                            <p:strVal val="#ppt_h"/>
                                          </p:val>
                                        </p:tav>
                                      </p:tavLst>
                                    </p:anim>
                                    <p:animEffect transition="in" filter="fade">
                                      <p:cBhvr>
                                        <p:cTn id="131" dur="500"/>
                                        <p:tgtEl>
                                          <p:spTgt spid="1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1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17"/>
                                        </p:tgtEl>
                                        <p:attrNameLst>
                                          <p:attrName>style.visibility</p:attrName>
                                        </p:attrNameLst>
                                      </p:cBhvr>
                                      <p:to>
                                        <p:strVal val="visible"/>
                                      </p:to>
                                    </p:set>
                                    <p:anim calcmode="lin" valueType="num">
                                      <p:cBhvr>
                                        <p:cTn id="140" dur="500" fill="hold"/>
                                        <p:tgtEl>
                                          <p:spTgt spid="17"/>
                                        </p:tgtEl>
                                        <p:attrNameLst>
                                          <p:attrName>ppt_w</p:attrName>
                                        </p:attrNameLst>
                                      </p:cBhvr>
                                      <p:tavLst>
                                        <p:tav tm="0">
                                          <p:val>
                                            <p:fltVal val="0"/>
                                          </p:val>
                                        </p:tav>
                                        <p:tav tm="100000">
                                          <p:val>
                                            <p:strVal val="#ppt_w"/>
                                          </p:val>
                                        </p:tav>
                                      </p:tavLst>
                                    </p:anim>
                                    <p:anim calcmode="lin" valueType="num">
                                      <p:cBhvr>
                                        <p:cTn id="141" dur="500" fill="hold"/>
                                        <p:tgtEl>
                                          <p:spTgt spid="17"/>
                                        </p:tgtEl>
                                        <p:attrNameLst>
                                          <p:attrName>ppt_h</p:attrName>
                                        </p:attrNameLst>
                                      </p:cBhvr>
                                      <p:tavLst>
                                        <p:tav tm="0">
                                          <p:val>
                                            <p:fltVal val="0"/>
                                          </p:val>
                                        </p:tav>
                                        <p:tav tm="100000">
                                          <p:val>
                                            <p:strVal val="#ppt_h"/>
                                          </p:val>
                                        </p:tav>
                                      </p:tavLst>
                                    </p:anim>
                                    <p:animEffect transition="in" filter="fade">
                                      <p:cBhvr>
                                        <p:cTn id="142" dur="500"/>
                                        <p:tgtEl>
                                          <p:spTgt spid="17"/>
                                        </p:tgtEl>
                                      </p:cBhvr>
                                    </p:animEffect>
                                  </p:childTnLst>
                                </p:cTn>
                              </p:par>
                            </p:childTnLst>
                          </p:cTn>
                        </p:par>
                        <p:par>
                          <p:cTn id="143" fill="hold">
                            <p:stCondLst>
                              <p:cond delay="500"/>
                            </p:stCondLst>
                            <p:childTnLst>
                              <p:par>
                                <p:cTn id="144" presetID="14" presetClass="entr" presetSubtype="10" fill="hold" nodeType="afterEffect">
                                  <p:stCondLst>
                                    <p:cond delay="0"/>
                                  </p:stCondLst>
                                  <p:childTnLst>
                                    <p:set>
                                      <p:cBhvr>
                                        <p:cTn id="145" dur="1" fill="hold">
                                          <p:stCondLst>
                                            <p:cond delay="0"/>
                                          </p:stCondLst>
                                        </p:cTn>
                                        <p:tgtEl>
                                          <p:spTgt spid="20"/>
                                        </p:tgtEl>
                                        <p:attrNameLst>
                                          <p:attrName>style.visibility</p:attrName>
                                        </p:attrNameLst>
                                      </p:cBhvr>
                                      <p:to>
                                        <p:strVal val="visible"/>
                                      </p:to>
                                    </p:set>
                                    <p:animEffect transition="in" filter="randombar(horizontal)">
                                      <p:cBhvr>
                                        <p:cTn id="146" dur="500"/>
                                        <p:tgtEl>
                                          <p:spTgt spid="20"/>
                                        </p:tgtEl>
                                      </p:cBhvr>
                                    </p:animEffect>
                                  </p:childTnLst>
                                </p:cTn>
                              </p:par>
                            </p:childTnLst>
                          </p:cTn>
                        </p:par>
                        <p:par>
                          <p:cTn id="147" fill="hold">
                            <p:stCondLst>
                              <p:cond delay="1000"/>
                            </p:stCondLst>
                            <p:childTnLst>
                              <p:par>
                                <p:cTn id="148" presetID="14" presetClass="entr" presetSubtype="10" fill="hold" nodeType="after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randombar(horizontal)">
                                      <p:cBhvr>
                                        <p:cTn id="150" dur="500"/>
                                        <p:tgtEl>
                                          <p:spTgt spid="28"/>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nodeType="clickEffect">
                                  <p:stCondLst>
                                    <p:cond delay="0"/>
                                  </p:stCondLst>
                                  <p:childTnLst>
                                    <p:set>
                                      <p:cBhvr>
                                        <p:cTn id="154" dur="1" fill="hold">
                                          <p:stCondLst>
                                            <p:cond delay="0"/>
                                          </p:stCondLst>
                                        </p:cTn>
                                        <p:tgtEl>
                                          <p:spTgt spid="32"/>
                                        </p:tgtEl>
                                        <p:attrNameLst>
                                          <p:attrName>style.visibility</p:attrName>
                                        </p:attrNameLst>
                                      </p:cBhvr>
                                      <p:to>
                                        <p:strVal val="visible"/>
                                      </p:to>
                                    </p:set>
                                    <p:anim calcmode="lin" valueType="num">
                                      <p:cBhvr>
                                        <p:cTn id="155" dur="500" fill="hold"/>
                                        <p:tgtEl>
                                          <p:spTgt spid="32"/>
                                        </p:tgtEl>
                                        <p:attrNameLst>
                                          <p:attrName>ppt_w</p:attrName>
                                        </p:attrNameLst>
                                      </p:cBhvr>
                                      <p:tavLst>
                                        <p:tav tm="0">
                                          <p:val>
                                            <p:fltVal val="0"/>
                                          </p:val>
                                        </p:tav>
                                        <p:tav tm="100000">
                                          <p:val>
                                            <p:strVal val="#ppt_w"/>
                                          </p:val>
                                        </p:tav>
                                      </p:tavLst>
                                    </p:anim>
                                    <p:anim calcmode="lin" valueType="num">
                                      <p:cBhvr>
                                        <p:cTn id="156" dur="500" fill="hold"/>
                                        <p:tgtEl>
                                          <p:spTgt spid="32"/>
                                        </p:tgtEl>
                                        <p:attrNameLst>
                                          <p:attrName>ppt_h</p:attrName>
                                        </p:attrNameLst>
                                      </p:cBhvr>
                                      <p:tavLst>
                                        <p:tav tm="0">
                                          <p:val>
                                            <p:fltVal val="0"/>
                                          </p:val>
                                        </p:tav>
                                        <p:tav tm="100000">
                                          <p:val>
                                            <p:strVal val="#ppt_h"/>
                                          </p:val>
                                        </p:tav>
                                      </p:tavLst>
                                    </p:anim>
                                    <p:animEffect transition="in" filter="fade">
                                      <p:cBhvr>
                                        <p:cTn id="157" dur="500"/>
                                        <p:tgtEl>
                                          <p:spTgt spid="32"/>
                                        </p:tgtEl>
                                      </p:cBhvr>
                                    </p:animEffect>
                                  </p:childTnLst>
                                </p:cTn>
                              </p:par>
                            </p:childTnLst>
                          </p:cTn>
                        </p:par>
                        <p:par>
                          <p:cTn id="158" fill="hold">
                            <p:stCondLst>
                              <p:cond delay="500"/>
                            </p:stCondLst>
                            <p:childTnLst>
                              <p:par>
                                <p:cTn id="159" presetID="53" presetClass="entr" presetSubtype="16" fill="hold" nodeType="afterEffect">
                                  <p:stCondLst>
                                    <p:cond delay="0"/>
                                  </p:stCondLst>
                                  <p:childTnLst>
                                    <p:set>
                                      <p:cBhvr>
                                        <p:cTn id="160" dur="1" fill="hold">
                                          <p:stCondLst>
                                            <p:cond delay="0"/>
                                          </p:stCondLst>
                                        </p:cTn>
                                        <p:tgtEl>
                                          <p:spTgt spid="30"/>
                                        </p:tgtEl>
                                        <p:attrNameLst>
                                          <p:attrName>style.visibility</p:attrName>
                                        </p:attrNameLst>
                                      </p:cBhvr>
                                      <p:to>
                                        <p:strVal val="visible"/>
                                      </p:to>
                                    </p:set>
                                    <p:anim calcmode="lin" valueType="num">
                                      <p:cBhvr>
                                        <p:cTn id="161" dur="500" fill="hold"/>
                                        <p:tgtEl>
                                          <p:spTgt spid="30"/>
                                        </p:tgtEl>
                                        <p:attrNameLst>
                                          <p:attrName>ppt_w</p:attrName>
                                        </p:attrNameLst>
                                      </p:cBhvr>
                                      <p:tavLst>
                                        <p:tav tm="0">
                                          <p:val>
                                            <p:fltVal val="0"/>
                                          </p:val>
                                        </p:tav>
                                        <p:tav tm="100000">
                                          <p:val>
                                            <p:strVal val="#ppt_w"/>
                                          </p:val>
                                        </p:tav>
                                      </p:tavLst>
                                    </p:anim>
                                    <p:anim calcmode="lin" valueType="num">
                                      <p:cBhvr>
                                        <p:cTn id="162" dur="500" fill="hold"/>
                                        <p:tgtEl>
                                          <p:spTgt spid="30"/>
                                        </p:tgtEl>
                                        <p:attrNameLst>
                                          <p:attrName>ppt_h</p:attrName>
                                        </p:attrNameLst>
                                      </p:cBhvr>
                                      <p:tavLst>
                                        <p:tav tm="0">
                                          <p:val>
                                            <p:fltVal val="0"/>
                                          </p:val>
                                        </p:tav>
                                        <p:tav tm="100000">
                                          <p:val>
                                            <p:strVal val="#ppt_h"/>
                                          </p:val>
                                        </p:tav>
                                      </p:tavLst>
                                    </p:anim>
                                    <p:animEffect transition="in" filter="fade">
                                      <p:cBhvr>
                                        <p:cTn id="163" dur="500"/>
                                        <p:tgtEl>
                                          <p:spTgt spid="30"/>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8"/>
                                        </p:tgtEl>
                                        <p:attrNameLst>
                                          <p:attrName>style.visibility</p:attrName>
                                        </p:attrNameLst>
                                      </p:cBhvr>
                                      <p:to>
                                        <p:strVal val="visible"/>
                                      </p:to>
                                    </p:set>
                                    <p:anim calcmode="lin" valueType="num">
                                      <p:cBhvr>
                                        <p:cTn id="168" dur="500" fill="hold"/>
                                        <p:tgtEl>
                                          <p:spTgt spid="8"/>
                                        </p:tgtEl>
                                        <p:attrNameLst>
                                          <p:attrName>ppt_w</p:attrName>
                                        </p:attrNameLst>
                                      </p:cBhvr>
                                      <p:tavLst>
                                        <p:tav tm="0">
                                          <p:val>
                                            <p:fltVal val="0"/>
                                          </p:val>
                                        </p:tav>
                                        <p:tav tm="100000">
                                          <p:val>
                                            <p:strVal val="#ppt_w"/>
                                          </p:val>
                                        </p:tav>
                                      </p:tavLst>
                                    </p:anim>
                                    <p:anim calcmode="lin" valueType="num">
                                      <p:cBhvr>
                                        <p:cTn id="169" dur="500" fill="hold"/>
                                        <p:tgtEl>
                                          <p:spTgt spid="8"/>
                                        </p:tgtEl>
                                        <p:attrNameLst>
                                          <p:attrName>ppt_h</p:attrName>
                                        </p:attrNameLst>
                                      </p:cBhvr>
                                      <p:tavLst>
                                        <p:tav tm="0">
                                          <p:val>
                                            <p:fltVal val="0"/>
                                          </p:val>
                                        </p:tav>
                                        <p:tav tm="100000">
                                          <p:val>
                                            <p:strVal val="#ppt_h"/>
                                          </p:val>
                                        </p:tav>
                                      </p:tavLst>
                                    </p:anim>
                                    <p:animEffect transition="in" filter="fade">
                                      <p:cBhvr>
                                        <p:cTn id="170" dur="500"/>
                                        <p:tgtEl>
                                          <p:spTgt spid="8"/>
                                        </p:tgtEl>
                                      </p:cBhvr>
                                    </p:animEffect>
                                  </p:childTnLst>
                                </p:cTn>
                              </p:par>
                              <p:par>
                                <p:cTn id="171" presetID="53" presetClass="entr" presetSubtype="16" fill="hold" nodeType="withEffect">
                                  <p:stCondLst>
                                    <p:cond delay="0"/>
                                  </p:stCondLst>
                                  <p:childTnLst>
                                    <p:set>
                                      <p:cBhvr>
                                        <p:cTn id="172" dur="1" fill="hold">
                                          <p:stCondLst>
                                            <p:cond delay="0"/>
                                          </p:stCondLst>
                                        </p:cTn>
                                        <p:tgtEl>
                                          <p:spTgt spid="7"/>
                                        </p:tgtEl>
                                        <p:attrNameLst>
                                          <p:attrName>style.visibility</p:attrName>
                                        </p:attrNameLst>
                                      </p:cBhvr>
                                      <p:to>
                                        <p:strVal val="visible"/>
                                      </p:to>
                                    </p:set>
                                    <p:anim calcmode="lin" valueType="num">
                                      <p:cBhvr>
                                        <p:cTn id="173" dur="500" fill="hold"/>
                                        <p:tgtEl>
                                          <p:spTgt spid="7"/>
                                        </p:tgtEl>
                                        <p:attrNameLst>
                                          <p:attrName>ppt_w</p:attrName>
                                        </p:attrNameLst>
                                      </p:cBhvr>
                                      <p:tavLst>
                                        <p:tav tm="0">
                                          <p:val>
                                            <p:fltVal val="0"/>
                                          </p:val>
                                        </p:tav>
                                        <p:tav tm="100000">
                                          <p:val>
                                            <p:strVal val="#ppt_w"/>
                                          </p:val>
                                        </p:tav>
                                      </p:tavLst>
                                    </p:anim>
                                    <p:anim calcmode="lin" valueType="num">
                                      <p:cBhvr>
                                        <p:cTn id="174" dur="500" fill="hold"/>
                                        <p:tgtEl>
                                          <p:spTgt spid="7"/>
                                        </p:tgtEl>
                                        <p:attrNameLst>
                                          <p:attrName>ppt_h</p:attrName>
                                        </p:attrNameLst>
                                      </p:cBhvr>
                                      <p:tavLst>
                                        <p:tav tm="0">
                                          <p:val>
                                            <p:fltVal val="0"/>
                                          </p:val>
                                        </p:tav>
                                        <p:tav tm="100000">
                                          <p:val>
                                            <p:strVal val="#ppt_h"/>
                                          </p:val>
                                        </p:tav>
                                      </p:tavLst>
                                    </p:anim>
                                    <p:animEffect transition="in" filter="fade">
                                      <p:cBhvr>
                                        <p:cTn id="175" dur="500"/>
                                        <p:tgtEl>
                                          <p:spTgt spid="7"/>
                                        </p:tgtEl>
                                      </p:cBhvr>
                                    </p:animEffect>
                                  </p:childTnLst>
                                </p:cTn>
                              </p:par>
                              <p:par>
                                <p:cTn id="176" presetID="53" presetClass="entr" presetSubtype="16" fill="hold" nodeType="withEffect">
                                  <p:stCondLst>
                                    <p:cond delay="0"/>
                                  </p:stCondLst>
                                  <p:childTnLst>
                                    <p:set>
                                      <p:cBhvr>
                                        <p:cTn id="177" dur="1" fill="hold">
                                          <p:stCondLst>
                                            <p:cond delay="0"/>
                                          </p:stCondLst>
                                        </p:cTn>
                                        <p:tgtEl>
                                          <p:spTgt spid="4"/>
                                        </p:tgtEl>
                                        <p:attrNameLst>
                                          <p:attrName>style.visibility</p:attrName>
                                        </p:attrNameLst>
                                      </p:cBhvr>
                                      <p:to>
                                        <p:strVal val="visible"/>
                                      </p:to>
                                    </p:set>
                                    <p:anim calcmode="lin" valueType="num">
                                      <p:cBhvr>
                                        <p:cTn id="178" dur="500" fill="hold"/>
                                        <p:tgtEl>
                                          <p:spTgt spid="4"/>
                                        </p:tgtEl>
                                        <p:attrNameLst>
                                          <p:attrName>ppt_w</p:attrName>
                                        </p:attrNameLst>
                                      </p:cBhvr>
                                      <p:tavLst>
                                        <p:tav tm="0">
                                          <p:val>
                                            <p:fltVal val="0"/>
                                          </p:val>
                                        </p:tav>
                                        <p:tav tm="100000">
                                          <p:val>
                                            <p:strVal val="#ppt_w"/>
                                          </p:val>
                                        </p:tav>
                                      </p:tavLst>
                                    </p:anim>
                                    <p:anim calcmode="lin" valueType="num">
                                      <p:cBhvr>
                                        <p:cTn id="179" dur="500" fill="hold"/>
                                        <p:tgtEl>
                                          <p:spTgt spid="4"/>
                                        </p:tgtEl>
                                        <p:attrNameLst>
                                          <p:attrName>ppt_h</p:attrName>
                                        </p:attrNameLst>
                                      </p:cBhvr>
                                      <p:tavLst>
                                        <p:tav tm="0">
                                          <p:val>
                                            <p:fltVal val="0"/>
                                          </p:val>
                                        </p:tav>
                                        <p:tav tm="100000">
                                          <p:val>
                                            <p:strVal val="#ppt_h"/>
                                          </p:val>
                                        </p:tav>
                                      </p:tavLst>
                                    </p:anim>
                                    <p:animEffect transition="in" filter="fade">
                                      <p:cBhvr>
                                        <p:cTn id="180" dur="500"/>
                                        <p:tgtEl>
                                          <p:spTgt spid="4"/>
                                        </p:tgtEl>
                                      </p:cBhvr>
                                    </p:animEffec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6"/>
                                        </p:tgtEl>
                                        <p:attrNameLst>
                                          <p:attrName>style.visibility</p:attrName>
                                        </p:attrNameLst>
                                      </p:cBhvr>
                                      <p:to>
                                        <p:strVal val="visible"/>
                                      </p:to>
                                    </p:set>
                                    <p:anim calcmode="lin" valueType="num">
                                      <p:cBhvr>
                                        <p:cTn id="185" dur="500" fill="hold"/>
                                        <p:tgtEl>
                                          <p:spTgt spid="6"/>
                                        </p:tgtEl>
                                        <p:attrNameLst>
                                          <p:attrName>ppt_w</p:attrName>
                                        </p:attrNameLst>
                                      </p:cBhvr>
                                      <p:tavLst>
                                        <p:tav tm="0">
                                          <p:val>
                                            <p:fltVal val="0"/>
                                          </p:val>
                                        </p:tav>
                                        <p:tav tm="100000">
                                          <p:val>
                                            <p:strVal val="#ppt_w"/>
                                          </p:val>
                                        </p:tav>
                                      </p:tavLst>
                                    </p:anim>
                                    <p:anim calcmode="lin" valueType="num">
                                      <p:cBhvr>
                                        <p:cTn id="186" dur="500" fill="hold"/>
                                        <p:tgtEl>
                                          <p:spTgt spid="6"/>
                                        </p:tgtEl>
                                        <p:attrNameLst>
                                          <p:attrName>ppt_h</p:attrName>
                                        </p:attrNameLst>
                                      </p:cBhvr>
                                      <p:tavLst>
                                        <p:tav tm="0">
                                          <p:val>
                                            <p:fltVal val="0"/>
                                          </p:val>
                                        </p:tav>
                                        <p:tav tm="100000">
                                          <p:val>
                                            <p:strVal val="#ppt_h"/>
                                          </p:val>
                                        </p:tav>
                                      </p:tavLst>
                                    </p:anim>
                                    <p:animEffect transition="in" filter="fade">
                                      <p:cBhvr>
                                        <p:cTn id="1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8"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B20898-474A-02C1-D1B0-51EC78D8658B}"/>
              </a:ext>
            </a:extLst>
          </p:cNvPr>
          <p:cNvSpPr>
            <a:spLocks noGrp="1"/>
          </p:cNvSpPr>
          <p:nvPr>
            <p:ph type="title"/>
          </p:nvPr>
        </p:nvSpPr>
        <p:spPr/>
        <p:txBody>
          <a:bodyPr/>
          <a:lstStyle/>
          <a:p>
            <a:r>
              <a:rPr kumimoji="1" lang="ja-JP" altLang="en-US" dirty="0"/>
              <a:t>本日お伝えしたいこと</a:t>
            </a:r>
          </a:p>
        </p:txBody>
      </p:sp>
      <p:sp>
        <p:nvSpPr>
          <p:cNvPr id="3" name="コンテンツ プレースホルダー 2">
            <a:extLst>
              <a:ext uri="{FF2B5EF4-FFF2-40B4-BE49-F238E27FC236}">
                <a16:creationId xmlns:a16="http://schemas.microsoft.com/office/drawing/2014/main" id="{F829DB43-6726-1521-A275-7F83346DD227}"/>
              </a:ext>
            </a:extLst>
          </p:cNvPr>
          <p:cNvSpPr>
            <a:spLocks noGrp="1"/>
          </p:cNvSpPr>
          <p:nvPr>
            <p:ph idx="1"/>
          </p:nvPr>
        </p:nvSpPr>
        <p:spPr>
          <a:xfrm>
            <a:off x="457200" y="764704"/>
            <a:ext cx="8651304" cy="1584176"/>
          </a:xfrm>
        </p:spPr>
        <p:txBody>
          <a:bodyPr/>
          <a:lstStyle/>
          <a:p>
            <a:r>
              <a:rPr kumimoji="1" lang="ja-JP" altLang="en-US" dirty="0"/>
              <a:t>本日お伝えしたいことで最も重要なこと</a:t>
            </a:r>
          </a:p>
          <a:p>
            <a:r>
              <a:rPr kumimoji="1" lang="ja-JP" altLang="en-US" dirty="0"/>
              <a:t>防災活動をおこなう上での３つのキーワード</a:t>
            </a:r>
          </a:p>
          <a:p>
            <a:r>
              <a:rPr kumimoji="1" lang="ja-JP" altLang="en-US" dirty="0"/>
              <a:t>忘れぬうちにお伝えします！</a:t>
            </a:r>
          </a:p>
        </p:txBody>
      </p:sp>
      <p:sp>
        <p:nvSpPr>
          <p:cNvPr id="5" name="四角形: 角を丸くする 4">
            <a:extLst>
              <a:ext uri="{FF2B5EF4-FFF2-40B4-BE49-F238E27FC236}">
                <a16:creationId xmlns:a16="http://schemas.microsoft.com/office/drawing/2014/main" id="{B01CB9B5-11A6-6B67-B2DE-D0D784B85ADB}"/>
              </a:ext>
            </a:extLst>
          </p:cNvPr>
          <p:cNvSpPr/>
          <p:nvPr/>
        </p:nvSpPr>
        <p:spPr bwMode="auto">
          <a:xfrm>
            <a:off x="287524" y="2276872"/>
            <a:ext cx="8568952" cy="1872208"/>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1" lang="ja-JP" altLang="en-US" sz="8800" dirty="0">
                <a:solidFill>
                  <a:srgbClr val="FFFF00"/>
                </a:solidFill>
                <a:latin typeface="AR P悠々ｺﾞｼｯｸ体E04" panose="040B0900000000000000" pitchFamily="50" charset="-128"/>
                <a:ea typeface="AR P悠々ｺﾞｼｯｸ体E04" panose="040B0900000000000000" pitchFamily="50" charset="-128"/>
              </a:rPr>
              <a:t>覚悟・責任・決断</a:t>
            </a:r>
          </a:p>
        </p:txBody>
      </p:sp>
      <p:sp>
        <p:nvSpPr>
          <p:cNvPr id="6" name="コンテンツ プレースホルダー 2">
            <a:extLst>
              <a:ext uri="{FF2B5EF4-FFF2-40B4-BE49-F238E27FC236}">
                <a16:creationId xmlns:a16="http://schemas.microsoft.com/office/drawing/2014/main" id="{754EF712-9A29-9BB0-7220-58FD50763571}"/>
              </a:ext>
            </a:extLst>
          </p:cNvPr>
          <p:cNvSpPr txBox="1">
            <a:spLocks/>
          </p:cNvSpPr>
          <p:nvPr/>
        </p:nvSpPr>
        <p:spPr>
          <a:xfrm>
            <a:off x="611560" y="4221088"/>
            <a:ext cx="8651304" cy="2232248"/>
          </a:xfrm>
          <a:prstGeom prst="rect">
            <a:avLst/>
          </a:prstGeom>
        </p:spPr>
        <p:txBody>
          <a:bodyPr/>
          <a:lstStyle>
            <a:lvl1pPr marL="342900" indent="-342900" algn="l" rtl="0" fontAlgn="base">
              <a:spcBef>
                <a:spcPct val="20000"/>
              </a:spcBef>
              <a:spcAft>
                <a:spcPct val="0"/>
              </a:spcAft>
              <a:buClr>
                <a:schemeClr val="accent2"/>
              </a:buClr>
              <a:buChar char="•"/>
              <a:defRPr kumimoji="1" sz="28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Arial" pitchFamily="34" charset="0"/>
              <a:buChar char="•"/>
              <a:defRPr kumimoji="1" sz="2400">
                <a:solidFill>
                  <a:schemeClr val="tx1"/>
                </a:solidFill>
                <a:latin typeface="+mn-lt"/>
                <a:ea typeface="+mn-ea"/>
              </a:defRPr>
            </a:lvl2pPr>
            <a:lvl3pPr marL="1143000" indent="-228600" algn="l" rtl="0" fontAlgn="base">
              <a:spcBef>
                <a:spcPct val="20000"/>
              </a:spcBef>
              <a:spcAft>
                <a:spcPct val="0"/>
              </a:spcAft>
              <a:buClr>
                <a:schemeClr val="accent2"/>
              </a:buClr>
              <a:buChar char="•"/>
              <a:defRPr kumimoji="1" sz="2000">
                <a:solidFill>
                  <a:schemeClr val="tx1"/>
                </a:solidFill>
                <a:latin typeface="+mn-lt"/>
                <a:ea typeface="+mn-ea"/>
              </a:defRPr>
            </a:lvl3pPr>
            <a:lvl4pPr marL="1600200" indent="-228600" algn="l" rtl="0" fontAlgn="base">
              <a:spcBef>
                <a:spcPct val="20000"/>
              </a:spcBef>
              <a:spcAft>
                <a:spcPct val="0"/>
              </a:spcAft>
              <a:buClr>
                <a:schemeClr val="accent2"/>
              </a:buClr>
              <a:buFont typeface="Arial" pitchFamily="34" charset="0"/>
              <a:buChar char="•"/>
              <a:defRPr kumimoji="1" sz="1800">
                <a:solidFill>
                  <a:schemeClr val="tx1"/>
                </a:solidFill>
                <a:latin typeface="+mn-lt"/>
                <a:ea typeface="+mn-ea"/>
              </a:defRPr>
            </a:lvl4pPr>
            <a:lvl5pPr marL="2057400" indent="-228600" algn="l" rtl="0" fontAlgn="base">
              <a:spcBef>
                <a:spcPct val="20000"/>
              </a:spcBef>
              <a:spcAft>
                <a:spcPct val="0"/>
              </a:spcAft>
              <a:buClr>
                <a:schemeClr val="accent2"/>
              </a:buClr>
              <a:buFont typeface="Arial" pitchFamily="34" charset="0"/>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kern="0" dirty="0">
                <a:solidFill>
                  <a:srgbClr val="FF0000"/>
                </a:solidFill>
              </a:rPr>
              <a:t>自分が覚悟を持ち</a:t>
            </a:r>
          </a:p>
          <a:p>
            <a:r>
              <a:rPr lang="ja-JP" altLang="en-US" kern="0" dirty="0">
                <a:solidFill>
                  <a:srgbClr val="FF0000"/>
                </a:solidFill>
              </a:rPr>
              <a:t>自分の責任で</a:t>
            </a:r>
          </a:p>
          <a:p>
            <a:r>
              <a:rPr lang="ja-JP" altLang="en-US" kern="0" dirty="0">
                <a:solidFill>
                  <a:srgbClr val="FF0000"/>
                </a:solidFill>
              </a:rPr>
              <a:t>自分で決断する</a:t>
            </a:r>
          </a:p>
          <a:p>
            <a:r>
              <a:rPr lang="en-US" altLang="ja-JP" kern="0" dirty="0"/>
              <a:t>『</a:t>
            </a:r>
            <a:r>
              <a:rPr lang="ja-JP" altLang="en-US" kern="0" dirty="0">
                <a:highlight>
                  <a:srgbClr val="FFFF00"/>
                </a:highlight>
              </a:rPr>
              <a:t>自分事</a:t>
            </a:r>
            <a:r>
              <a:rPr lang="en-US" altLang="ja-JP" kern="0" dirty="0"/>
              <a:t>』</a:t>
            </a:r>
            <a:r>
              <a:rPr lang="ja-JP" altLang="en-US" kern="0" dirty="0"/>
              <a:t>とする意識を持つことからスタート！</a:t>
            </a:r>
          </a:p>
        </p:txBody>
      </p:sp>
      <p:sp>
        <p:nvSpPr>
          <p:cNvPr id="7" name="楕円 6">
            <a:extLst>
              <a:ext uri="{FF2B5EF4-FFF2-40B4-BE49-F238E27FC236}">
                <a16:creationId xmlns:a16="http://schemas.microsoft.com/office/drawing/2014/main" id="{E31183CA-87A7-1B59-2D44-3D1DD68BE1C9}"/>
              </a:ext>
            </a:extLst>
          </p:cNvPr>
          <p:cNvSpPr/>
          <p:nvPr/>
        </p:nvSpPr>
        <p:spPr bwMode="auto">
          <a:xfrm>
            <a:off x="287524" y="1064363"/>
            <a:ext cx="8568952" cy="511256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自分の命は</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自分で責任を</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持つこと</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持たせること</a:t>
            </a:r>
          </a:p>
        </p:txBody>
      </p:sp>
      <p:sp>
        <p:nvSpPr>
          <p:cNvPr id="4" name="楕円 3">
            <a:extLst>
              <a:ext uri="{FF2B5EF4-FFF2-40B4-BE49-F238E27FC236}">
                <a16:creationId xmlns:a16="http://schemas.microsoft.com/office/drawing/2014/main" id="{7DFA4116-1C47-2C63-2676-A626164ABA59}"/>
              </a:ext>
            </a:extLst>
          </p:cNvPr>
          <p:cNvSpPr/>
          <p:nvPr/>
        </p:nvSpPr>
        <p:spPr bwMode="auto">
          <a:xfrm>
            <a:off x="274694" y="1005558"/>
            <a:ext cx="8784976" cy="543850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もしものときに</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慌てぬように</a:t>
            </a:r>
          </a:p>
          <a:p>
            <a:pPr algn="ctr"/>
            <a:r>
              <a:rPr kumimoji="0" lang="ja-JP" altLang="en-US" sz="7200" dirty="0">
                <a:solidFill>
                  <a:srgbClr val="FFFF00"/>
                </a:solidFill>
                <a:latin typeface="AR P悠々ゴシック体E" panose="040B0900000000000000" pitchFamily="50" charset="-128"/>
                <a:ea typeface="AR P悠々ゴシック体E" panose="040B0900000000000000" pitchFamily="50" charset="-128"/>
              </a:rPr>
              <a:t>まず一歩目</a:t>
            </a: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0" lang="ja-JP" altLang="en-US" sz="6000" dirty="0">
                <a:ln w="28575">
                  <a:solidFill>
                    <a:srgbClr val="FFFF00"/>
                  </a:solidFill>
                </a:ln>
                <a:solidFill>
                  <a:srgbClr val="FF0000"/>
                </a:solidFill>
                <a:latin typeface="AR P悠々ゴシック体E" panose="040B0900000000000000" pitchFamily="50" charset="-128"/>
                <a:ea typeface="AR P悠々ゴシック体E" panose="040B0900000000000000" pitchFamily="50" charset="-128"/>
              </a:rPr>
              <a:t>決めておくこと</a:t>
            </a: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が</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重要</a:t>
            </a:r>
          </a:p>
        </p:txBody>
      </p:sp>
      <p:pic>
        <p:nvPicPr>
          <p:cNvPr id="10" name="図 9" descr="クマのぬいぐるみと人の絵&#10;&#10;自動的に生成された説明">
            <a:extLst>
              <a:ext uri="{FF2B5EF4-FFF2-40B4-BE49-F238E27FC236}">
                <a16:creationId xmlns:a16="http://schemas.microsoft.com/office/drawing/2014/main" id="{68DCC6C3-88BF-107F-A1A1-E264BE9D4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5344" y="296652"/>
            <a:ext cx="1714326" cy="1555952"/>
          </a:xfrm>
          <a:prstGeom prst="rect">
            <a:avLst/>
          </a:prstGeom>
        </p:spPr>
      </p:pic>
      <p:pic>
        <p:nvPicPr>
          <p:cNvPr id="11" name="図 10">
            <a:extLst>
              <a:ext uri="{FF2B5EF4-FFF2-40B4-BE49-F238E27FC236}">
                <a16:creationId xmlns:a16="http://schemas.microsoft.com/office/drawing/2014/main" id="{D8F32379-332E-C6E3-EEDC-8AAB77A6FA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49420" y="262552"/>
            <a:ext cx="1714325" cy="1555952"/>
          </a:xfrm>
          <a:prstGeom prst="rect">
            <a:avLst/>
          </a:prstGeom>
        </p:spPr>
      </p:pic>
    </p:spTree>
    <p:custDataLst>
      <p:tags r:id="rId1"/>
    </p:custDataLst>
    <p:extLst>
      <p:ext uri="{BB962C8B-B14F-4D97-AF65-F5344CB8AC3E}">
        <p14:creationId xmlns:p14="http://schemas.microsoft.com/office/powerpoint/2010/main" val="6462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1" presetClass="exit" presetSubtype="0" fill="hold" grpId="1" nodeType="withEffect">
                                  <p:stCondLst>
                                    <p:cond delay="0"/>
                                  </p:stCondLst>
                                  <p:childTnLst>
                                    <p:set>
                                      <p:cBhvr>
                                        <p:cTn id="61" dur="1" fill="hold">
                                          <p:stCondLst>
                                            <p:cond delay="0"/>
                                          </p:stCondLst>
                                        </p:cTn>
                                        <p:tgtEl>
                                          <p:spTgt spid="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500" fill="hold"/>
                                        <p:tgtEl>
                                          <p:spTgt spid="4"/>
                                        </p:tgtEl>
                                        <p:attrNameLst>
                                          <p:attrName>ppt_w</p:attrName>
                                        </p:attrNameLst>
                                      </p:cBhvr>
                                      <p:tavLst>
                                        <p:tav tm="0">
                                          <p:val>
                                            <p:fltVal val="0"/>
                                          </p:val>
                                        </p:tav>
                                        <p:tav tm="100000">
                                          <p:val>
                                            <p:strVal val="#ppt_w"/>
                                          </p:val>
                                        </p:tav>
                                      </p:tavLst>
                                    </p:anim>
                                    <p:anim calcmode="lin" valueType="num">
                                      <p:cBhvr>
                                        <p:cTn id="67" dur="500" fill="hold"/>
                                        <p:tgtEl>
                                          <p:spTgt spid="4"/>
                                        </p:tgtEl>
                                        <p:attrNameLst>
                                          <p:attrName>ppt_h</p:attrName>
                                        </p:attrNameLst>
                                      </p:cBhvr>
                                      <p:tavLst>
                                        <p:tav tm="0">
                                          <p:val>
                                            <p:fltVal val="0"/>
                                          </p:val>
                                        </p:tav>
                                        <p:tav tm="100000">
                                          <p:val>
                                            <p:strVal val="#ppt_h"/>
                                          </p:val>
                                        </p:tav>
                                      </p:tavLst>
                                    </p:anim>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786622" y="1556792"/>
            <a:ext cx="5570756" cy="4216539"/>
          </a:xfrm>
          <a:prstGeom prst="rect">
            <a:avLst/>
          </a:prstGeom>
          <a:noFill/>
        </p:spPr>
        <p:txBody>
          <a:bodyPr wrap="none" rtlCol="0">
            <a:spAutoFit/>
          </a:bodyPr>
          <a:lstStyle/>
          <a:p>
            <a:pPr algn="ctr"/>
            <a:r>
              <a:rPr kumimoji="1" lang="ja-JP" altLang="en-US" sz="6000" dirty="0">
                <a:solidFill>
                  <a:schemeClr val="bg1"/>
                </a:solidFill>
                <a:latin typeface="ＤＦ特太ゴシック体" pitchFamily="49" charset="-128"/>
                <a:ea typeface="ＤＦ特太ゴシック体" pitchFamily="49" charset="-128"/>
              </a:rPr>
              <a:t>皆さん！</a:t>
            </a:r>
          </a:p>
          <a:p>
            <a:pPr algn="ctr"/>
            <a:r>
              <a:rPr kumimoji="1" lang="ja-JP" altLang="en-US" sz="6000" dirty="0">
                <a:solidFill>
                  <a:schemeClr val="bg1"/>
                </a:solidFill>
                <a:latin typeface="ＤＦ特太ゴシック体" pitchFamily="49" charset="-128"/>
                <a:ea typeface="ＤＦ特太ゴシック体" pitchFamily="49" charset="-128"/>
              </a:rPr>
              <a:t>非常によく聞く</a:t>
            </a:r>
          </a:p>
          <a:p>
            <a:pPr algn="ctr"/>
            <a:r>
              <a:rPr lang="ja-JP" altLang="en-US" sz="6000" dirty="0">
                <a:solidFill>
                  <a:schemeClr val="bg1"/>
                </a:solidFill>
                <a:latin typeface="ＤＦ特太ゴシック体" pitchFamily="49" charset="-128"/>
                <a:ea typeface="ＤＦ特太ゴシック体" pitchFamily="49" charset="-128"/>
              </a:rPr>
              <a:t>耳にする</a:t>
            </a:r>
          </a:p>
          <a:p>
            <a:pPr algn="ctr"/>
            <a:r>
              <a:rPr kumimoji="1" lang="ja-JP" altLang="en-US" sz="8800" dirty="0">
                <a:solidFill>
                  <a:schemeClr val="bg1"/>
                </a:solidFill>
                <a:latin typeface="ＤＦ特太ゴシック体" pitchFamily="49" charset="-128"/>
                <a:ea typeface="ＤＦ特太ゴシック体" pitchFamily="49" charset="-128"/>
              </a:rPr>
              <a:t>お話</a:t>
            </a:r>
          </a:p>
        </p:txBody>
      </p:sp>
    </p:spTree>
    <p:extLst>
      <p:ext uri="{BB962C8B-B14F-4D97-AF65-F5344CB8AC3E}">
        <p14:creationId xmlns:p14="http://schemas.microsoft.com/office/powerpoint/2010/main" val="11844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529868" y="1196752"/>
            <a:ext cx="8084264" cy="4154984"/>
          </a:xfrm>
          <a:prstGeom prst="rect">
            <a:avLst/>
          </a:prstGeom>
          <a:noFill/>
        </p:spPr>
        <p:txBody>
          <a:bodyPr wrap="none" rtlCol="0">
            <a:spAutoFit/>
          </a:bodyPr>
          <a:lstStyle/>
          <a:p>
            <a:pPr algn="ctr"/>
            <a:r>
              <a:rPr lang="ja-JP" altLang="en-US" sz="8800" dirty="0">
                <a:solidFill>
                  <a:srgbClr val="FFFF00"/>
                </a:solidFill>
                <a:latin typeface="ＤＦ特太ゴシック体" pitchFamily="49" charset="-128"/>
                <a:ea typeface="ＤＦ特太ゴシック体" pitchFamily="49" charset="-128"/>
              </a:rPr>
              <a:t>防災に</a:t>
            </a:r>
          </a:p>
          <a:p>
            <a:pPr algn="ctr"/>
            <a:r>
              <a:rPr lang="ja-JP" altLang="en-US" sz="8800" dirty="0">
                <a:solidFill>
                  <a:srgbClr val="FFFF00"/>
                </a:solidFill>
                <a:latin typeface="ＤＦ特太ゴシック体" pitchFamily="49" charset="-128"/>
                <a:ea typeface="ＤＦ特太ゴシック体" pitchFamily="49" charset="-128"/>
              </a:rPr>
              <a:t>コミュニティが</a:t>
            </a:r>
          </a:p>
          <a:p>
            <a:pPr algn="ctr"/>
            <a:r>
              <a:rPr lang="ja-JP" altLang="en-US" sz="8800" dirty="0">
                <a:solidFill>
                  <a:srgbClr val="FFFF00"/>
                </a:solidFill>
                <a:latin typeface="ＤＦ特太ゴシック体" pitchFamily="49" charset="-128"/>
                <a:ea typeface="ＤＦ特太ゴシック体" pitchFamily="49" charset="-128"/>
              </a:rPr>
              <a:t>不可欠だ</a:t>
            </a:r>
            <a:endParaRPr kumimoji="1" lang="ja-JP" altLang="en-US" sz="88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5197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D48DB1-D452-4DD9-A06A-48B7AD620F7F}"/>
              </a:ext>
            </a:extLst>
          </p:cNvPr>
          <p:cNvSpPr>
            <a:spLocks noGrp="1"/>
          </p:cNvSpPr>
          <p:nvPr>
            <p:ph type="title"/>
          </p:nvPr>
        </p:nvSpPr>
        <p:spPr/>
        <p:txBody>
          <a:bodyPr/>
          <a:lstStyle/>
          <a:p>
            <a:r>
              <a:rPr kumimoji="1" lang="ja-JP" altLang="en-US" dirty="0"/>
              <a:t>地域防災とコミュニティ</a:t>
            </a:r>
          </a:p>
        </p:txBody>
      </p:sp>
      <p:sp>
        <p:nvSpPr>
          <p:cNvPr id="3" name="コンテンツ プレースホルダー 2">
            <a:extLst>
              <a:ext uri="{FF2B5EF4-FFF2-40B4-BE49-F238E27FC236}">
                <a16:creationId xmlns:a16="http://schemas.microsoft.com/office/drawing/2014/main" id="{C1EFB54D-4E1C-4329-9EDC-69A6DA212673}"/>
              </a:ext>
            </a:extLst>
          </p:cNvPr>
          <p:cNvSpPr>
            <a:spLocks noGrp="1"/>
          </p:cNvSpPr>
          <p:nvPr>
            <p:ph idx="1"/>
          </p:nvPr>
        </p:nvSpPr>
        <p:spPr>
          <a:xfrm>
            <a:off x="323528" y="908720"/>
            <a:ext cx="8795320" cy="5472608"/>
          </a:xfrm>
        </p:spPr>
        <p:txBody>
          <a:bodyPr/>
          <a:lstStyle/>
          <a:p>
            <a:r>
              <a:rPr kumimoji="1" lang="ja-JP" altLang="en-US" sz="2800" dirty="0"/>
              <a:t>「</a:t>
            </a:r>
            <a:r>
              <a:rPr kumimoji="1" lang="ja-JP" altLang="en-US" sz="2800" dirty="0">
                <a:solidFill>
                  <a:srgbClr val="FF0000"/>
                </a:solidFill>
                <a:highlight>
                  <a:srgbClr val="FFFF00"/>
                </a:highlight>
              </a:rPr>
              <a:t>防災にコミュニティが不可欠</a:t>
            </a:r>
            <a:r>
              <a:rPr kumimoji="1" lang="ja-JP" altLang="en-US" sz="2800" dirty="0"/>
              <a:t>」であることは</a:t>
            </a:r>
          </a:p>
          <a:p>
            <a:r>
              <a:rPr kumimoji="1" lang="ja-JP" altLang="en-US" sz="2800" dirty="0"/>
              <a:t>日頃から耳に</a:t>
            </a:r>
            <a:r>
              <a:rPr kumimoji="1" lang="ja-JP" altLang="en-US" sz="2800" dirty="0">
                <a:solidFill>
                  <a:srgbClr val="FF0000"/>
                </a:solidFill>
              </a:rPr>
              <a:t>タコ</a:t>
            </a:r>
            <a:r>
              <a:rPr kumimoji="1" lang="ja-JP" altLang="en-US" sz="2800" dirty="0"/>
              <a:t>ができるほど聞かされているのでは？</a:t>
            </a:r>
          </a:p>
          <a:p>
            <a:r>
              <a:rPr kumimoji="1" lang="ja-JP" altLang="en-US" sz="2800" dirty="0"/>
              <a:t>では！</a:t>
            </a:r>
            <a:endParaRPr kumimoji="1" lang="en-US" altLang="ja-JP" sz="2800" dirty="0"/>
          </a:p>
          <a:p>
            <a:r>
              <a:rPr kumimoji="1" lang="ja-JP" altLang="en-US" sz="2800" dirty="0"/>
              <a:t>なぜ「</a:t>
            </a:r>
            <a:r>
              <a:rPr kumimoji="1" lang="ja-JP" altLang="en-US" sz="2800" u="sng" dirty="0">
                <a:solidFill>
                  <a:srgbClr val="FF0000"/>
                </a:solidFill>
              </a:rPr>
              <a:t>防災にコミュニティが不可欠</a:t>
            </a:r>
            <a:r>
              <a:rPr kumimoji="1" lang="ja-JP" altLang="en-US" sz="2800" dirty="0"/>
              <a:t>」なのでしょう？</a:t>
            </a:r>
            <a:endParaRPr lang="ja-JP" altLang="en-US" sz="2800" dirty="0"/>
          </a:p>
          <a:p>
            <a:r>
              <a:rPr kumimoji="1" lang="ja-JP" altLang="en-US" sz="2800" dirty="0"/>
              <a:t>この問いに</a:t>
            </a:r>
            <a:r>
              <a:rPr kumimoji="1" lang="ja-JP" altLang="en-US" sz="2800" u="sng" dirty="0"/>
              <a:t>答えをスムーズに述べられる方は少ない</a:t>
            </a:r>
          </a:p>
          <a:p>
            <a:r>
              <a:rPr kumimoji="1" lang="ja-JP" altLang="en-US" sz="2800" dirty="0"/>
              <a:t>ましてや「</a:t>
            </a:r>
            <a:r>
              <a:rPr kumimoji="1" lang="ja-JP" altLang="en-US" sz="2800" dirty="0">
                <a:solidFill>
                  <a:srgbClr val="FF0000"/>
                </a:solidFill>
              </a:rPr>
              <a:t>ひと言で答える</a:t>
            </a:r>
            <a:r>
              <a:rPr kumimoji="1" lang="ja-JP" altLang="en-US" sz="2800" dirty="0"/>
              <a:t>」となると</a:t>
            </a:r>
          </a:p>
          <a:p>
            <a:r>
              <a:rPr kumimoji="1" lang="ja-JP" altLang="en-US" sz="2800" dirty="0"/>
              <a:t>ほぼ、いらっしゃらないのが現状です！</a:t>
            </a:r>
            <a:endParaRPr lang="en-US" altLang="ja-JP" sz="2800" dirty="0"/>
          </a:p>
          <a:p>
            <a:r>
              <a:rPr kumimoji="1" lang="ja-JP" altLang="en-US" sz="2800" dirty="0"/>
              <a:t>にもかかわらず</a:t>
            </a:r>
          </a:p>
          <a:p>
            <a:r>
              <a:rPr kumimoji="1" lang="ja-JP" altLang="en-US" sz="2800" dirty="0"/>
              <a:t>「</a:t>
            </a:r>
            <a:r>
              <a:rPr kumimoji="1" lang="ja-JP" altLang="en-US" sz="2800" dirty="0">
                <a:solidFill>
                  <a:srgbClr val="FF0000"/>
                </a:solidFill>
              </a:rPr>
              <a:t>防災にコミュニティが不可欠</a:t>
            </a:r>
            <a:r>
              <a:rPr kumimoji="1" lang="ja-JP" altLang="en-US" sz="2800" dirty="0"/>
              <a:t>」だと説いている人が多いように感じます</a:t>
            </a:r>
          </a:p>
          <a:p>
            <a:endParaRPr kumimoji="1" lang="en-US" altLang="ja-JP" sz="3000" dirty="0"/>
          </a:p>
        </p:txBody>
      </p:sp>
      <p:pic>
        <p:nvPicPr>
          <p:cNvPr id="5" name="図 4" descr="人形, おもちゃ, 部屋 が含まれている画像&#10;&#10;自動的に生成された説明">
            <a:extLst>
              <a:ext uri="{FF2B5EF4-FFF2-40B4-BE49-F238E27FC236}">
                <a16:creationId xmlns:a16="http://schemas.microsoft.com/office/drawing/2014/main" id="{5FA0E1CB-90FB-4177-A0A7-73FD691669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94385"/>
            <a:ext cx="1663460" cy="1297498"/>
          </a:xfrm>
          <a:prstGeom prst="rect">
            <a:avLst/>
          </a:prstGeom>
        </p:spPr>
      </p:pic>
      <p:pic>
        <p:nvPicPr>
          <p:cNvPr id="7" name="図 6" descr="ビデオゲームのキャラクター&#10;&#10;低い精度で自動的に生成された説明">
            <a:extLst>
              <a:ext uri="{FF2B5EF4-FFF2-40B4-BE49-F238E27FC236}">
                <a16:creationId xmlns:a16="http://schemas.microsoft.com/office/drawing/2014/main" id="{2F51C138-497D-45B0-92C6-5E463AA0B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40" y="5373216"/>
            <a:ext cx="2019733" cy="1593345"/>
          </a:xfrm>
          <a:prstGeom prst="rect">
            <a:avLst/>
          </a:prstGeom>
        </p:spPr>
      </p:pic>
      <p:pic>
        <p:nvPicPr>
          <p:cNvPr id="9" name="図 8" descr="白いバックグラウンドの前に座っている人形たち&#10;&#10;低い精度で自動的に生成された説明">
            <a:extLst>
              <a:ext uri="{FF2B5EF4-FFF2-40B4-BE49-F238E27FC236}">
                <a16:creationId xmlns:a16="http://schemas.microsoft.com/office/drawing/2014/main" id="{8B168753-D423-4046-8C8D-8BE94AB40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723" y="3126562"/>
            <a:ext cx="1993125" cy="1993125"/>
          </a:xfrm>
          <a:prstGeom prst="rect">
            <a:avLst/>
          </a:prstGeom>
        </p:spPr>
      </p:pic>
      <p:pic>
        <p:nvPicPr>
          <p:cNvPr id="6" name="図 5">
            <a:extLst>
              <a:ext uri="{FF2B5EF4-FFF2-40B4-BE49-F238E27FC236}">
                <a16:creationId xmlns:a16="http://schemas.microsoft.com/office/drawing/2014/main" id="{CC215505-8086-FAA6-EA9A-F847BB52D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9562" y="1868319"/>
            <a:ext cx="2089499" cy="2265040"/>
          </a:xfrm>
          <a:prstGeom prst="rect">
            <a:avLst/>
          </a:prstGeom>
        </p:spPr>
      </p:pic>
    </p:spTree>
    <p:custDataLst>
      <p:tags r:id="rId1"/>
    </p:custDataLst>
    <p:extLst>
      <p:ext uri="{BB962C8B-B14F-4D97-AF65-F5344CB8AC3E}">
        <p14:creationId xmlns:p14="http://schemas.microsoft.com/office/powerpoint/2010/main" val="24374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randombar(horizontal)">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D48DB1-D452-4DD9-A06A-48B7AD620F7F}"/>
              </a:ext>
            </a:extLst>
          </p:cNvPr>
          <p:cNvSpPr>
            <a:spLocks noGrp="1"/>
          </p:cNvSpPr>
          <p:nvPr>
            <p:ph type="title"/>
          </p:nvPr>
        </p:nvSpPr>
        <p:spPr/>
        <p:txBody>
          <a:bodyPr/>
          <a:lstStyle/>
          <a:p>
            <a:r>
              <a:rPr lang="ja-JP" altLang="en-US" dirty="0"/>
              <a:t>地域防災とコミュニティ</a:t>
            </a:r>
            <a:endParaRPr kumimoji="1" lang="ja-JP" altLang="en-US" dirty="0"/>
          </a:p>
        </p:txBody>
      </p:sp>
      <p:sp>
        <p:nvSpPr>
          <p:cNvPr id="3" name="コンテンツ プレースホルダー 2">
            <a:extLst>
              <a:ext uri="{FF2B5EF4-FFF2-40B4-BE49-F238E27FC236}">
                <a16:creationId xmlns:a16="http://schemas.microsoft.com/office/drawing/2014/main" id="{C1EFB54D-4E1C-4329-9EDC-69A6DA212673}"/>
              </a:ext>
            </a:extLst>
          </p:cNvPr>
          <p:cNvSpPr>
            <a:spLocks noGrp="1"/>
          </p:cNvSpPr>
          <p:nvPr>
            <p:ph idx="1"/>
          </p:nvPr>
        </p:nvSpPr>
        <p:spPr>
          <a:xfrm>
            <a:off x="457200" y="908720"/>
            <a:ext cx="8686800" cy="5472608"/>
          </a:xfrm>
        </p:spPr>
        <p:txBody>
          <a:bodyPr/>
          <a:lstStyle/>
          <a:p>
            <a:r>
              <a:rPr kumimoji="1" lang="ja-JP" altLang="en-US" sz="2800" dirty="0"/>
              <a:t>「</a:t>
            </a:r>
            <a:r>
              <a:rPr kumimoji="1" lang="ja-JP" altLang="en-US" sz="2800" dirty="0">
                <a:solidFill>
                  <a:srgbClr val="FF0000"/>
                </a:solidFill>
              </a:rPr>
              <a:t>防災にコミュニティが不可欠</a:t>
            </a:r>
            <a:r>
              <a:rPr kumimoji="1" lang="ja-JP" altLang="en-US" sz="2800" dirty="0"/>
              <a:t>」という言葉は</a:t>
            </a:r>
            <a:r>
              <a:rPr kumimoji="1" lang="ja-JP" altLang="en-US" sz="2800" dirty="0">
                <a:solidFill>
                  <a:srgbClr val="0000FF"/>
                </a:solidFill>
              </a:rPr>
              <a:t>知っている</a:t>
            </a:r>
          </a:p>
          <a:p>
            <a:r>
              <a:rPr kumimoji="1" lang="ja-JP" altLang="en-US" sz="2800" dirty="0"/>
              <a:t>しかしながら！</a:t>
            </a:r>
          </a:p>
          <a:p>
            <a:r>
              <a:rPr kumimoji="1" lang="ja-JP" altLang="en-US" sz="2800" dirty="0"/>
              <a:t>何故、不可欠なのかを</a:t>
            </a:r>
            <a:r>
              <a:rPr kumimoji="1" lang="ja-JP" altLang="en-US" sz="2800" dirty="0">
                <a:solidFill>
                  <a:srgbClr val="008000"/>
                </a:solidFill>
              </a:rPr>
              <a:t>理解されていない</a:t>
            </a:r>
          </a:p>
          <a:p>
            <a:r>
              <a:rPr kumimoji="1" lang="ja-JP" altLang="en-US" sz="2800" dirty="0"/>
              <a:t>自分が理解できていないことを他者にいくら伝えても</a:t>
            </a:r>
          </a:p>
          <a:p>
            <a:r>
              <a:rPr kumimoji="1" lang="ja-JP" altLang="en-US" sz="2800" dirty="0"/>
              <a:t>聞き手の心には到底響かないばかりか</a:t>
            </a:r>
          </a:p>
          <a:p>
            <a:r>
              <a:rPr kumimoji="1" lang="ja-JP" altLang="en-US" sz="2800" dirty="0">
                <a:solidFill>
                  <a:srgbClr val="FF0000"/>
                </a:solidFill>
              </a:rPr>
              <a:t>命に関わる大切なことなのに何の影響も与えない</a:t>
            </a:r>
          </a:p>
          <a:p>
            <a:r>
              <a:rPr kumimoji="1" lang="ja-JP" altLang="en-US" sz="2800" dirty="0"/>
              <a:t>これでは</a:t>
            </a:r>
            <a:r>
              <a:rPr kumimoji="1" lang="en-US" altLang="ja-JP" sz="2800" dirty="0"/>
              <a:t>『</a:t>
            </a:r>
            <a:r>
              <a:rPr kumimoji="1" lang="ja-JP" altLang="en-US" sz="2800" dirty="0">
                <a:solidFill>
                  <a:srgbClr val="008000"/>
                </a:solidFill>
              </a:rPr>
              <a:t>地域防災</a:t>
            </a:r>
            <a:r>
              <a:rPr kumimoji="1" lang="en-US" altLang="ja-JP" sz="2800" dirty="0"/>
              <a:t>』</a:t>
            </a:r>
            <a:r>
              <a:rPr kumimoji="1" lang="ja-JP" altLang="en-US" sz="2800" dirty="0"/>
              <a:t>より小さな単位の</a:t>
            </a:r>
            <a:r>
              <a:rPr kumimoji="1" lang="en-US" altLang="ja-JP" sz="2800" dirty="0"/>
              <a:t>『</a:t>
            </a:r>
            <a:r>
              <a:rPr kumimoji="1" lang="ja-JP" altLang="en-US" sz="2800" dirty="0">
                <a:solidFill>
                  <a:srgbClr val="008000"/>
                </a:solidFill>
              </a:rPr>
              <a:t>家庭防災</a:t>
            </a:r>
            <a:r>
              <a:rPr kumimoji="1" lang="en-US" altLang="ja-JP" sz="2800" dirty="0"/>
              <a:t>』</a:t>
            </a:r>
            <a:r>
              <a:rPr kumimoji="1" lang="ja-JP" altLang="en-US" sz="2800" dirty="0"/>
              <a:t>すら築きあげることはできません</a:t>
            </a:r>
          </a:p>
          <a:p>
            <a:r>
              <a:rPr kumimoji="1" lang="ja-JP" altLang="en-US" sz="2800" dirty="0"/>
              <a:t>大切なことは！　</a:t>
            </a:r>
          </a:p>
          <a:p>
            <a:r>
              <a:rPr kumimoji="1" lang="ja-JP" altLang="en-US" sz="2800" dirty="0"/>
              <a:t>まず！「</a:t>
            </a:r>
            <a:r>
              <a:rPr kumimoji="1" lang="ja-JP" altLang="en-US" sz="2800" dirty="0">
                <a:solidFill>
                  <a:srgbClr val="FF0000"/>
                </a:solidFill>
                <a:highlight>
                  <a:srgbClr val="FFFF00"/>
                </a:highlight>
              </a:rPr>
              <a:t>自分が正しく理解すること</a:t>
            </a:r>
            <a:r>
              <a:rPr kumimoji="1" lang="ja-JP" altLang="en-US" sz="2800" dirty="0"/>
              <a:t>」です</a:t>
            </a:r>
            <a:endParaRPr kumimoji="1" lang="en-US" altLang="ja-JP" sz="2800" dirty="0"/>
          </a:p>
        </p:txBody>
      </p:sp>
      <p:sp>
        <p:nvSpPr>
          <p:cNvPr id="4" name="吹き出し: 円形 3">
            <a:extLst>
              <a:ext uri="{FF2B5EF4-FFF2-40B4-BE49-F238E27FC236}">
                <a16:creationId xmlns:a16="http://schemas.microsoft.com/office/drawing/2014/main" id="{979B1637-B1B7-4CB1-9D57-DF72E47D2C93}"/>
              </a:ext>
            </a:extLst>
          </p:cNvPr>
          <p:cNvSpPr/>
          <p:nvPr/>
        </p:nvSpPr>
        <p:spPr bwMode="auto">
          <a:xfrm>
            <a:off x="791580" y="692696"/>
            <a:ext cx="7560840" cy="2592288"/>
          </a:xfrm>
          <a:prstGeom prst="wedgeEllipseCallout">
            <a:avLst>
              <a:gd name="adj1" fmla="val 32382"/>
              <a:gd name="adj2" fmla="val 79145"/>
            </a:avLst>
          </a:prstGeom>
          <a:solidFill>
            <a:srgbClr val="FFFF00"/>
          </a:solidFill>
          <a:ln w="9525">
            <a:noFill/>
            <a:miter lim="800000"/>
            <a:headEnd/>
            <a:tailEnd/>
          </a:ln>
          <a:effectLst/>
        </p:spPr>
        <p:txBody>
          <a:bodyPr wrap="none" rtlCol="0" anchor="ctr"/>
          <a:lstStyle/>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まれに！</a:t>
            </a:r>
            <a:endParaRPr kumimoji="1" lang="en-US" altLang="ja-JP" sz="28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家族が聞いてくれないから</a:t>
            </a: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地域の人に伝えるんだ！という人がいる</a:t>
            </a:r>
          </a:p>
        </p:txBody>
      </p:sp>
      <p:sp>
        <p:nvSpPr>
          <p:cNvPr id="5" name="吹き出し: 円形 4">
            <a:extLst>
              <a:ext uri="{FF2B5EF4-FFF2-40B4-BE49-F238E27FC236}">
                <a16:creationId xmlns:a16="http://schemas.microsoft.com/office/drawing/2014/main" id="{4D0E1E13-D1FD-4A07-965E-9FB74DB699D1}"/>
              </a:ext>
            </a:extLst>
          </p:cNvPr>
          <p:cNvSpPr/>
          <p:nvPr/>
        </p:nvSpPr>
        <p:spPr bwMode="auto">
          <a:xfrm>
            <a:off x="791580" y="692696"/>
            <a:ext cx="7560840" cy="2592288"/>
          </a:xfrm>
          <a:prstGeom prst="wedgeEllipseCallout">
            <a:avLst>
              <a:gd name="adj1" fmla="val -21857"/>
              <a:gd name="adj2" fmla="val 78789"/>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家族も説得できないのに</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地域の人を説得なんて</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できっこない！</a:t>
            </a:r>
          </a:p>
        </p:txBody>
      </p:sp>
      <p:pic>
        <p:nvPicPr>
          <p:cNvPr id="7" name="図 6" descr="写真, テーブル, ボックス, 覆い が含まれている画像&#10;&#10;自動的に生成された説明">
            <a:extLst>
              <a:ext uri="{FF2B5EF4-FFF2-40B4-BE49-F238E27FC236}">
                <a16:creationId xmlns:a16="http://schemas.microsoft.com/office/drawing/2014/main" id="{FCFEEAED-D6EE-4E53-AAE5-9A1D0E84F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93" y="4449640"/>
            <a:ext cx="2430119" cy="1715664"/>
          </a:xfrm>
          <a:prstGeom prst="rect">
            <a:avLst/>
          </a:prstGeom>
        </p:spPr>
      </p:pic>
      <p:pic>
        <p:nvPicPr>
          <p:cNvPr id="9" name="図 8" descr="おもちゃ, 時計 が含まれている画像&#10;&#10;自動的に生成された説明">
            <a:extLst>
              <a:ext uri="{FF2B5EF4-FFF2-40B4-BE49-F238E27FC236}">
                <a16:creationId xmlns:a16="http://schemas.microsoft.com/office/drawing/2014/main" id="{543B6499-7D7F-4867-B803-981684062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980728"/>
            <a:ext cx="1196222" cy="1330984"/>
          </a:xfrm>
          <a:prstGeom prst="rect">
            <a:avLst/>
          </a:prstGeom>
        </p:spPr>
      </p:pic>
      <p:pic>
        <p:nvPicPr>
          <p:cNvPr id="8" name="図 7">
            <a:extLst>
              <a:ext uri="{FF2B5EF4-FFF2-40B4-BE49-F238E27FC236}">
                <a16:creationId xmlns:a16="http://schemas.microsoft.com/office/drawing/2014/main" id="{88228367-F7FB-83B3-4567-7392470DE0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05104" y="1684832"/>
            <a:ext cx="3015208" cy="2656796"/>
          </a:xfrm>
          <a:prstGeom prst="rect">
            <a:avLst/>
          </a:prstGeom>
        </p:spPr>
      </p:pic>
      <p:pic>
        <p:nvPicPr>
          <p:cNvPr id="10" name="図 9" descr="人形, おもちゃ, 部屋 が含まれている画像&#10;&#10;自動的に生成された説明">
            <a:extLst>
              <a:ext uri="{FF2B5EF4-FFF2-40B4-BE49-F238E27FC236}">
                <a16:creationId xmlns:a16="http://schemas.microsoft.com/office/drawing/2014/main" id="{4F2AA42F-4D31-090F-3DE2-4C4CAD68F9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040" y="1268760"/>
            <a:ext cx="1591452" cy="1241332"/>
          </a:xfrm>
          <a:prstGeom prst="rect">
            <a:avLst/>
          </a:prstGeom>
        </p:spPr>
      </p:pic>
      <p:sp>
        <p:nvSpPr>
          <p:cNvPr id="6" name="爆発: 14 pt 5">
            <a:extLst>
              <a:ext uri="{FF2B5EF4-FFF2-40B4-BE49-F238E27FC236}">
                <a16:creationId xmlns:a16="http://schemas.microsoft.com/office/drawing/2014/main" id="{2C8AB0F0-90C1-C03C-FDD9-ABB03557B88E}"/>
              </a:ext>
            </a:extLst>
          </p:cNvPr>
          <p:cNvSpPr/>
          <p:nvPr/>
        </p:nvSpPr>
        <p:spPr bwMode="auto">
          <a:xfrm>
            <a:off x="3448218" y="2803423"/>
            <a:ext cx="3015208" cy="1800200"/>
          </a:xfrm>
          <a:prstGeom prst="irregularSeal2">
            <a:avLst/>
          </a:prstGeom>
          <a:solidFill>
            <a:srgbClr val="7030A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これでは</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本末転倒</a:t>
            </a:r>
          </a:p>
        </p:txBody>
      </p:sp>
      <p:pic>
        <p:nvPicPr>
          <p:cNvPr id="12" name="図 11" descr="おもちゃ, リモコン, 時計, 部屋 が含まれている画像&#10;&#10;自動的に生成された説明">
            <a:extLst>
              <a:ext uri="{FF2B5EF4-FFF2-40B4-BE49-F238E27FC236}">
                <a16:creationId xmlns:a16="http://schemas.microsoft.com/office/drawing/2014/main" id="{580862CB-3D8B-868B-165F-B76A2E2A69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6460" y="2803423"/>
            <a:ext cx="919758" cy="857675"/>
          </a:xfrm>
          <a:prstGeom prst="rect">
            <a:avLst/>
          </a:prstGeom>
        </p:spPr>
      </p:pic>
    </p:spTree>
    <p:custDataLst>
      <p:tags r:id="rId1"/>
    </p:custDataLst>
    <p:extLst>
      <p:ext uri="{BB962C8B-B14F-4D97-AF65-F5344CB8AC3E}">
        <p14:creationId xmlns:p14="http://schemas.microsoft.com/office/powerpoint/2010/main" val="1764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12"/>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par>
                                <p:cTn id="68" presetID="42"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1000"/>
                                        <p:tgtEl>
                                          <p:spTgt spid="5"/>
                                        </p:tgtEl>
                                      </p:cBhvr>
                                    </p:animEffect>
                                    <p:anim calcmode="lin" valueType="num">
                                      <p:cBhvr>
                                        <p:cTn id="85" dur="1000" fill="hold"/>
                                        <p:tgtEl>
                                          <p:spTgt spid="5"/>
                                        </p:tgtEl>
                                        <p:attrNameLst>
                                          <p:attrName>ppt_x</p:attrName>
                                        </p:attrNameLst>
                                      </p:cBhvr>
                                      <p:tavLst>
                                        <p:tav tm="0">
                                          <p:val>
                                            <p:strVal val="#ppt_x"/>
                                          </p:val>
                                        </p:tav>
                                        <p:tav tm="100000">
                                          <p:val>
                                            <p:strVal val="#ppt_x"/>
                                          </p:val>
                                        </p:tav>
                                      </p:tavLst>
                                    </p:anim>
                                    <p:anim calcmode="lin" valueType="num">
                                      <p:cBhvr>
                                        <p:cTn id="86" dur="1000" fill="hold"/>
                                        <p:tgtEl>
                                          <p:spTgt spid="5"/>
                                        </p:tgtEl>
                                        <p:attrNameLst>
                                          <p:attrName>ppt_y</p:attrName>
                                        </p:attrNameLst>
                                      </p:cBhvr>
                                      <p:tavLst>
                                        <p:tav tm="0">
                                          <p:val>
                                            <p:strVal val="#ppt_y+.1"/>
                                          </p:val>
                                        </p:tav>
                                        <p:tav tm="100000">
                                          <p:val>
                                            <p:strVal val="#ppt_y"/>
                                          </p:val>
                                        </p:tav>
                                      </p:tavLst>
                                    </p:anim>
                                  </p:childTnLst>
                                </p:cTn>
                              </p:par>
                              <p:par>
                                <p:cTn id="87" presetID="1" presetClass="exit" presetSubtype="0" fill="hold" grpId="1" nodeType="withEffect">
                                  <p:stCondLst>
                                    <p:cond delay="0"/>
                                  </p:stCondLst>
                                  <p:childTnLst>
                                    <p:set>
                                      <p:cBhvr>
                                        <p:cTn id="88" dur="1" fill="hold">
                                          <p:stCondLst>
                                            <p:cond delay="0"/>
                                          </p:stCondLst>
                                        </p:cTn>
                                        <p:tgtEl>
                                          <p:spTgt spid="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childTnLst>
                          </p:cTn>
                        </p:par>
                        <p:par>
                          <p:cTn id="93" fill="hold">
                            <p:stCondLst>
                              <p:cond delay="1000"/>
                            </p:stCondLst>
                            <p:childTnLst>
                              <p:par>
                                <p:cTn id="94" presetID="16" presetClass="entr" presetSubtype="21"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in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E297B-FACA-46F2-9F03-EE461A85C8BB}"/>
              </a:ext>
            </a:extLst>
          </p:cNvPr>
          <p:cNvSpPr>
            <a:spLocks noGrp="1"/>
          </p:cNvSpPr>
          <p:nvPr>
            <p:ph type="title"/>
          </p:nvPr>
        </p:nvSpPr>
        <p:spPr/>
        <p:txBody>
          <a:bodyPr/>
          <a:lstStyle/>
          <a:p>
            <a:r>
              <a:rPr kumimoji="1" lang="ja-JP" altLang="en-US" dirty="0"/>
              <a:t>地域防災にコミュニティが不可欠</a:t>
            </a:r>
          </a:p>
        </p:txBody>
      </p:sp>
      <p:sp>
        <p:nvSpPr>
          <p:cNvPr id="3" name="コンテンツ プレースホルダー 2">
            <a:extLst>
              <a:ext uri="{FF2B5EF4-FFF2-40B4-BE49-F238E27FC236}">
                <a16:creationId xmlns:a16="http://schemas.microsoft.com/office/drawing/2014/main" id="{05A6C4A2-7D2F-4DDD-9E28-DA4057044334}"/>
              </a:ext>
            </a:extLst>
          </p:cNvPr>
          <p:cNvSpPr>
            <a:spLocks noGrp="1"/>
          </p:cNvSpPr>
          <p:nvPr>
            <p:ph idx="1"/>
          </p:nvPr>
        </p:nvSpPr>
        <p:spPr>
          <a:xfrm>
            <a:off x="323528" y="908720"/>
            <a:ext cx="8795320" cy="5544616"/>
          </a:xfrm>
        </p:spPr>
        <p:txBody>
          <a:bodyPr/>
          <a:lstStyle/>
          <a:p>
            <a:r>
              <a:rPr kumimoji="1" lang="ja-JP" altLang="en-US" sz="2800" dirty="0"/>
              <a:t>逆に考えて「</a:t>
            </a:r>
            <a:r>
              <a:rPr kumimoji="1" lang="ja-JP" altLang="en-US" sz="2800" b="1" u="sng" dirty="0">
                <a:solidFill>
                  <a:srgbClr val="7030A0"/>
                </a:solidFill>
              </a:rPr>
              <a:t>コミュニティが無ければ防災はできない</a:t>
            </a:r>
            <a:r>
              <a:rPr kumimoji="1" lang="ja-JP" altLang="en-US" sz="2800" dirty="0"/>
              <a:t>」のでしょうか？</a:t>
            </a:r>
            <a:endParaRPr kumimoji="1" lang="en-US" altLang="ja-JP" sz="2800" dirty="0"/>
          </a:p>
          <a:p>
            <a:r>
              <a:rPr kumimoji="1" lang="ja-JP" altLang="en-US" sz="2800" dirty="0"/>
              <a:t>そんなことはありません！</a:t>
            </a:r>
            <a:endParaRPr kumimoji="1" lang="en-US" altLang="ja-JP" sz="2800" dirty="0"/>
          </a:p>
          <a:p>
            <a:r>
              <a:rPr kumimoji="1" lang="ja-JP" altLang="en-US" sz="2800" dirty="0">
                <a:solidFill>
                  <a:srgbClr val="008000"/>
                </a:solidFill>
              </a:rPr>
              <a:t>コミュニティが無くても防災活動は可能です</a:t>
            </a:r>
          </a:p>
          <a:p>
            <a:r>
              <a:rPr kumimoji="1" lang="ja-JP" altLang="en-US" sz="2800" dirty="0"/>
              <a:t>自分ひとりでも活動できるものです</a:t>
            </a:r>
          </a:p>
          <a:p>
            <a:r>
              <a:rPr kumimoji="1" lang="ja-JP" altLang="en-US" sz="2800" dirty="0"/>
              <a:t>であるならば！</a:t>
            </a:r>
            <a:endParaRPr kumimoji="1" lang="en-US" altLang="ja-JP" sz="2800" dirty="0"/>
          </a:p>
          <a:p>
            <a:r>
              <a:rPr kumimoji="1" lang="ja-JP" altLang="en-US" sz="2800" dirty="0"/>
              <a:t>「</a:t>
            </a:r>
            <a:r>
              <a:rPr kumimoji="1" lang="ja-JP" altLang="en-US" sz="2800" dirty="0">
                <a:solidFill>
                  <a:srgbClr val="FF0000"/>
                </a:solidFill>
              </a:rPr>
              <a:t>地域での防災</a:t>
            </a:r>
            <a:r>
              <a:rPr kumimoji="1" lang="ja-JP" altLang="en-US" sz="2800" dirty="0"/>
              <a:t>」と「</a:t>
            </a:r>
            <a:r>
              <a:rPr kumimoji="1" lang="ja-JP" altLang="en-US" sz="2800" dirty="0">
                <a:solidFill>
                  <a:srgbClr val="FF0000"/>
                </a:solidFill>
              </a:rPr>
              <a:t>個人の防災</a:t>
            </a:r>
            <a:r>
              <a:rPr kumimoji="1" lang="ja-JP" altLang="en-US" sz="2800" dirty="0"/>
              <a:t>」は違うものなのか？</a:t>
            </a:r>
            <a:endParaRPr kumimoji="1" lang="en-US" altLang="ja-JP" sz="2800" dirty="0"/>
          </a:p>
          <a:p>
            <a:r>
              <a:rPr kumimoji="1" lang="ja-JP" altLang="en-US" sz="2800" dirty="0"/>
              <a:t>ひょっとすると「</a:t>
            </a:r>
            <a:r>
              <a:rPr kumimoji="1" lang="ja-JP" altLang="en-US" sz="2800" dirty="0">
                <a:solidFill>
                  <a:srgbClr val="008000"/>
                </a:solidFill>
              </a:rPr>
              <a:t>目指すべき目的の拡大</a:t>
            </a:r>
            <a:r>
              <a:rPr kumimoji="1" lang="ja-JP" altLang="en-US" sz="2800" dirty="0"/>
              <a:t>」で説明できるのではないでしょぅか？</a:t>
            </a:r>
            <a:endParaRPr kumimoji="1" lang="en-US" altLang="ja-JP" sz="2800" dirty="0"/>
          </a:p>
          <a:p>
            <a:pPr lvl="1"/>
            <a:r>
              <a:rPr kumimoji="1" lang="en-US" altLang="ja-JP" dirty="0"/>
              <a:t>『</a:t>
            </a:r>
            <a:r>
              <a:rPr kumimoji="1" lang="ja-JP" altLang="en-US" dirty="0">
                <a:solidFill>
                  <a:srgbClr val="0000FF"/>
                </a:solidFill>
              </a:rPr>
              <a:t>地域を守ることができれば、自分を守ることができる</a:t>
            </a:r>
            <a:r>
              <a:rPr kumimoji="1" lang="en-US" altLang="ja-JP" dirty="0"/>
              <a:t>』</a:t>
            </a:r>
            <a:r>
              <a:rPr kumimoji="1" lang="ja-JP" altLang="en-US" dirty="0"/>
              <a:t>よりも</a:t>
            </a:r>
            <a:endParaRPr kumimoji="1" lang="en-US" altLang="ja-JP" dirty="0"/>
          </a:p>
          <a:p>
            <a:pPr lvl="1"/>
            <a:r>
              <a:rPr lang="en-US" altLang="ja-JP" dirty="0"/>
              <a:t>『</a:t>
            </a:r>
            <a:r>
              <a:rPr lang="ja-JP" altLang="en-US" dirty="0">
                <a:solidFill>
                  <a:srgbClr val="FF0000"/>
                </a:solidFill>
                <a:highlight>
                  <a:srgbClr val="FFFF00"/>
                </a:highlight>
              </a:rPr>
              <a:t>自分を守るきることができれば、地域を守りぬくことができる</a:t>
            </a:r>
            <a:r>
              <a:rPr lang="en-US" altLang="ja-JP" dirty="0"/>
              <a:t>』</a:t>
            </a:r>
          </a:p>
        </p:txBody>
      </p:sp>
      <p:pic>
        <p:nvPicPr>
          <p:cNvPr id="5" name="図 4" descr="白いバックグラウンドの前に座っている人形&#10;&#10;低い精度で自動的に生成された説明">
            <a:extLst>
              <a:ext uri="{FF2B5EF4-FFF2-40B4-BE49-F238E27FC236}">
                <a16:creationId xmlns:a16="http://schemas.microsoft.com/office/drawing/2014/main" id="{85256DA9-D8BA-4A83-A72E-5C33C0624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392" y="1484784"/>
            <a:ext cx="2386608" cy="2386608"/>
          </a:xfrm>
          <a:prstGeom prst="rect">
            <a:avLst/>
          </a:prstGeom>
        </p:spPr>
      </p:pic>
    </p:spTree>
    <p:custDataLst>
      <p:tags r:id="rId1"/>
    </p:custDataLst>
    <p:extLst>
      <p:ext uri="{BB962C8B-B14F-4D97-AF65-F5344CB8AC3E}">
        <p14:creationId xmlns:p14="http://schemas.microsoft.com/office/powerpoint/2010/main" val="283713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D66A82-E4AB-40CC-9370-6A95A6102888}"/>
              </a:ext>
            </a:extLst>
          </p:cNvPr>
          <p:cNvSpPr>
            <a:spLocks noGrp="1"/>
          </p:cNvSpPr>
          <p:nvPr>
            <p:ph type="title"/>
          </p:nvPr>
        </p:nvSpPr>
        <p:spPr/>
        <p:txBody>
          <a:bodyPr/>
          <a:lstStyle/>
          <a:p>
            <a:r>
              <a:rPr kumimoji="1" lang="ja-JP" altLang="en-US" dirty="0"/>
              <a:t>地域を守ること</a:t>
            </a:r>
          </a:p>
        </p:txBody>
      </p:sp>
      <p:sp>
        <p:nvSpPr>
          <p:cNvPr id="3" name="コンテンツ プレースホルダー 2">
            <a:extLst>
              <a:ext uri="{FF2B5EF4-FFF2-40B4-BE49-F238E27FC236}">
                <a16:creationId xmlns:a16="http://schemas.microsoft.com/office/drawing/2014/main" id="{0D43ECE5-8E5C-4AC5-93AF-3E877D88981B}"/>
              </a:ext>
            </a:extLst>
          </p:cNvPr>
          <p:cNvSpPr>
            <a:spLocks noGrp="1"/>
          </p:cNvSpPr>
          <p:nvPr>
            <p:ph idx="1"/>
          </p:nvPr>
        </p:nvSpPr>
        <p:spPr/>
        <p:txBody>
          <a:bodyPr/>
          <a:lstStyle/>
          <a:p>
            <a:r>
              <a:rPr kumimoji="1" lang="ja-JP" altLang="en-US" dirty="0">
                <a:solidFill>
                  <a:srgbClr val="008000"/>
                </a:solidFill>
              </a:rPr>
              <a:t>地域</a:t>
            </a:r>
            <a:r>
              <a:rPr kumimoji="1" lang="ja-JP" altLang="en-US" dirty="0"/>
              <a:t>→</a:t>
            </a:r>
            <a:r>
              <a:rPr kumimoji="1" lang="ja-JP" altLang="en-US" dirty="0">
                <a:solidFill>
                  <a:srgbClr val="FF6600"/>
                </a:solidFill>
              </a:rPr>
              <a:t>家庭</a:t>
            </a:r>
            <a:r>
              <a:rPr kumimoji="1" lang="ja-JP" altLang="en-US" dirty="0"/>
              <a:t>→</a:t>
            </a:r>
            <a:r>
              <a:rPr kumimoji="1" lang="ja-JP" altLang="en-US" dirty="0">
                <a:solidFill>
                  <a:srgbClr val="FF0000"/>
                </a:solidFill>
              </a:rPr>
              <a:t>個人</a:t>
            </a:r>
          </a:p>
          <a:p>
            <a:r>
              <a:rPr kumimoji="1" lang="ja-JP" altLang="en-US" u="sng" dirty="0"/>
              <a:t>一網打尽方法</a:t>
            </a:r>
            <a:r>
              <a:rPr kumimoji="1" lang="ja-JP" altLang="en-US" dirty="0"/>
              <a:t>で防災を伝えようとすると無理が生じる</a:t>
            </a:r>
          </a:p>
          <a:p>
            <a:r>
              <a:rPr kumimoji="1" lang="ja-JP" altLang="en-US" dirty="0"/>
              <a:t>逆に</a:t>
            </a:r>
            <a:r>
              <a:rPr kumimoji="1" lang="ja-JP" altLang="en-US" dirty="0">
                <a:solidFill>
                  <a:srgbClr val="FF6600"/>
                </a:solidFill>
              </a:rPr>
              <a:t>個人がしっかりと防災をやれているならば</a:t>
            </a:r>
          </a:p>
          <a:p>
            <a:r>
              <a:rPr kumimoji="1" lang="ja-JP" altLang="en-US" dirty="0"/>
              <a:t>単純にその</a:t>
            </a:r>
            <a:r>
              <a:rPr kumimoji="1" lang="ja-JP" altLang="en-US" dirty="0">
                <a:solidFill>
                  <a:srgbClr val="008000"/>
                </a:solidFill>
              </a:rPr>
              <a:t>地域</a:t>
            </a:r>
            <a:r>
              <a:rPr kumimoji="1" lang="ja-JP" altLang="en-US" dirty="0"/>
              <a:t>は「</a:t>
            </a:r>
            <a:r>
              <a:rPr kumimoji="1" lang="ja-JP" altLang="en-US" dirty="0">
                <a:solidFill>
                  <a:srgbClr val="FF0000"/>
                </a:solidFill>
                <a:highlight>
                  <a:srgbClr val="FFFF00"/>
                </a:highlight>
              </a:rPr>
              <a:t>防災力が高い</a:t>
            </a:r>
            <a:r>
              <a:rPr kumimoji="1" lang="ja-JP" altLang="en-US" dirty="0"/>
              <a:t>」</a:t>
            </a:r>
          </a:p>
          <a:p>
            <a:endParaRPr kumimoji="1" lang="ja-JP" altLang="en-US" dirty="0"/>
          </a:p>
        </p:txBody>
      </p:sp>
      <p:pic>
        <p:nvPicPr>
          <p:cNvPr id="7" name="図 6" descr="座る, ポーズ, レゴ, テーブル が含まれている画像&#10;&#10;自動的に生成された説明">
            <a:extLst>
              <a:ext uri="{FF2B5EF4-FFF2-40B4-BE49-F238E27FC236}">
                <a16:creationId xmlns:a16="http://schemas.microsoft.com/office/drawing/2014/main" id="{17F24FFC-5E78-4533-A506-19EBB43A6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660" y="3063988"/>
            <a:ext cx="6120680" cy="3407178"/>
          </a:xfrm>
          <a:prstGeom prst="rect">
            <a:avLst/>
          </a:prstGeom>
        </p:spPr>
      </p:pic>
      <p:sp>
        <p:nvSpPr>
          <p:cNvPr id="8" name="楕円 7">
            <a:extLst>
              <a:ext uri="{FF2B5EF4-FFF2-40B4-BE49-F238E27FC236}">
                <a16:creationId xmlns:a16="http://schemas.microsoft.com/office/drawing/2014/main" id="{52BEC13E-AB56-4B1B-A357-E5ADF4135165}"/>
              </a:ext>
            </a:extLst>
          </p:cNvPr>
          <p:cNvSpPr/>
          <p:nvPr/>
        </p:nvSpPr>
        <p:spPr bwMode="auto">
          <a:xfrm>
            <a:off x="899592" y="3040045"/>
            <a:ext cx="7080315" cy="3407178"/>
          </a:xfrm>
          <a:prstGeom prst="ellipse">
            <a:avLst/>
          </a:prstGeom>
          <a:solidFill>
            <a:srgbClr val="FFFF00">
              <a:alpha val="36078"/>
            </a:srgbClr>
          </a:solidFill>
          <a:ln w="9525">
            <a:noFill/>
            <a:miter lim="800000"/>
            <a:headEnd/>
            <a:tailEnd/>
          </a:ln>
          <a:effectLst/>
        </p:spPr>
        <p:txBody>
          <a:bodyPr wrap="none" rtlCol="0" anchor="ctr"/>
          <a:lstStyle/>
          <a:p>
            <a:pPr algn="ctr"/>
            <a:endParaRPr kumimoji="1" lang="ja-JP" altLang="en-US" dirty="0"/>
          </a:p>
        </p:txBody>
      </p:sp>
      <p:sp>
        <p:nvSpPr>
          <p:cNvPr id="9" name="吹き出し: 円形 8">
            <a:extLst>
              <a:ext uri="{FF2B5EF4-FFF2-40B4-BE49-F238E27FC236}">
                <a16:creationId xmlns:a16="http://schemas.microsoft.com/office/drawing/2014/main" id="{49CDA455-76A1-4A4B-9695-06E7126D11C0}"/>
              </a:ext>
            </a:extLst>
          </p:cNvPr>
          <p:cNvSpPr/>
          <p:nvPr/>
        </p:nvSpPr>
        <p:spPr bwMode="auto">
          <a:xfrm>
            <a:off x="7315487" y="2286097"/>
            <a:ext cx="1511660" cy="1152128"/>
          </a:xfrm>
          <a:prstGeom prst="wedgeEllipseCallout">
            <a:avLst>
              <a:gd name="adj1" fmla="val -62382"/>
              <a:gd name="adj2" fmla="val 84947"/>
            </a:avLst>
          </a:prstGeom>
          <a:solidFill>
            <a:srgbClr val="FFFF00"/>
          </a:solidFill>
          <a:ln w="9525">
            <a:noFill/>
            <a:miter lim="800000"/>
            <a:headEnd/>
            <a:tailEnd/>
          </a:ln>
          <a:effectLst/>
        </p:spPr>
        <p:txBody>
          <a:bodyPr wrap="none" rtlCol="0" anchor="ctr"/>
          <a:lstStyle/>
          <a:p>
            <a:pPr algn="ctr"/>
            <a:r>
              <a:rPr kumimoji="1" lang="ja-JP" altLang="en-US" dirty="0"/>
              <a:t>ひとつの色の</a:t>
            </a:r>
          </a:p>
          <a:p>
            <a:pPr algn="ctr"/>
            <a:r>
              <a:rPr kumimoji="1" lang="ja-JP" altLang="en-US" dirty="0"/>
              <a:t>防災</a:t>
            </a:r>
          </a:p>
        </p:txBody>
      </p:sp>
      <p:sp>
        <p:nvSpPr>
          <p:cNvPr id="10" name="楕円 9">
            <a:extLst>
              <a:ext uri="{FF2B5EF4-FFF2-40B4-BE49-F238E27FC236}">
                <a16:creationId xmlns:a16="http://schemas.microsoft.com/office/drawing/2014/main" id="{D7B59D37-AF40-4B26-805F-7BE8B57D20F7}"/>
              </a:ext>
            </a:extLst>
          </p:cNvPr>
          <p:cNvSpPr/>
          <p:nvPr/>
        </p:nvSpPr>
        <p:spPr bwMode="auto">
          <a:xfrm>
            <a:off x="1022010" y="2974081"/>
            <a:ext cx="2078874" cy="2078874"/>
          </a:xfrm>
          <a:prstGeom prst="ellipse">
            <a:avLst/>
          </a:prstGeom>
          <a:solidFill>
            <a:srgbClr val="FFFF00">
              <a:alpha val="25000"/>
            </a:srgbClr>
          </a:solidFill>
          <a:ln w="9525">
            <a:noFill/>
            <a:miter lim="800000"/>
            <a:headEnd/>
            <a:tailEnd/>
          </a:ln>
          <a:effectLst/>
        </p:spPr>
        <p:txBody>
          <a:bodyPr wrap="none" rtlCol="0" anchor="ctr"/>
          <a:lstStyle/>
          <a:p>
            <a:pPr algn="ctr"/>
            <a:endParaRPr kumimoji="1" lang="ja-JP" altLang="en-US"/>
          </a:p>
        </p:txBody>
      </p:sp>
      <p:sp>
        <p:nvSpPr>
          <p:cNvPr id="11" name="楕円 10">
            <a:extLst>
              <a:ext uri="{FF2B5EF4-FFF2-40B4-BE49-F238E27FC236}">
                <a16:creationId xmlns:a16="http://schemas.microsoft.com/office/drawing/2014/main" id="{3384D886-B981-4E78-BC5D-7D09B37ABB7C}"/>
              </a:ext>
            </a:extLst>
          </p:cNvPr>
          <p:cNvSpPr/>
          <p:nvPr/>
        </p:nvSpPr>
        <p:spPr bwMode="auto">
          <a:xfrm>
            <a:off x="4049822" y="2449191"/>
            <a:ext cx="2078874" cy="2078874"/>
          </a:xfrm>
          <a:prstGeom prst="ellipse">
            <a:avLst/>
          </a:prstGeom>
          <a:solidFill>
            <a:srgbClr val="C00000">
              <a:alpha val="25000"/>
            </a:srgbClr>
          </a:solidFill>
          <a:ln w="9525">
            <a:noFill/>
            <a:miter lim="800000"/>
            <a:headEnd/>
            <a:tailEnd/>
          </a:ln>
          <a:effectLst/>
        </p:spPr>
        <p:txBody>
          <a:bodyPr wrap="none" rtlCol="0" anchor="ctr"/>
          <a:lstStyle/>
          <a:p>
            <a:pPr algn="ctr"/>
            <a:endParaRPr kumimoji="1" lang="ja-JP" altLang="en-US"/>
          </a:p>
        </p:txBody>
      </p:sp>
      <p:sp>
        <p:nvSpPr>
          <p:cNvPr id="12" name="楕円 11">
            <a:extLst>
              <a:ext uri="{FF2B5EF4-FFF2-40B4-BE49-F238E27FC236}">
                <a16:creationId xmlns:a16="http://schemas.microsoft.com/office/drawing/2014/main" id="{B8C5E573-0DEF-4FD6-9FBC-23D6155B1D06}"/>
              </a:ext>
            </a:extLst>
          </p:cNvPr>
          <p:cNvSpPr/>
          <p:nvPr/>
        </p:nvSpPr>
        <p:spPr bwMode="auto">
          <a:xfrm>
            <a:off x="2355123" y="2708168"/>
            <a:ext cx="2078874" cy="2078874"/>
          </a:xfrm>
          <a:prstGeom prst="ellipse">
            <a:avLst/>
          </a:prstGeom>
          <a:solidFill>
            <a:srgbClr val="FFC000">
              <a:alpha val="25000"/>
            </a:srgbClr>
          </a:solidFill>
          <a:ln w="9525">
            <a:noFill/>
            <a:miter lim="800000"/>
            <a:headEnd/>
            <a:tailEnd/>
          </a:ln>
          <a:effectLst/>
        </p:spPr>
        <p:txBody>
          <a:bodyPr wrap="none" rtlCol="0" anchor="ctr"/>
          <a:lstStyle/>
          <a:p>
            <a:pPr algn="ctr"/>
            <a:endParaRPr kumimoji="1" lang="ja-JP" altLang="en-US"/>
          </a:p>
        </p:txBody>
      </p:sp>
      <p:sp>
        <p:nvSpPr>
          <p:cNvPr id="13" name="楕円 12">
            <a:extLst>
              <a:ext uri="{FF2B5EF4-FFF2-40B4-BE49-F238E27FC236}">
                <a16:creationId xmlns:a16="http://schemas.microsoft.com/office/drawing/2014/main" id="{EF17EE04-04CE-429A-BA2A-1CF59E213929}"/>
              </a:ext>
            </a:extLst>
          </p:cNvPr>
          <p:cNvSpPr/>
          <p:nvPr/>
        </p:nvSpPr>
        <p:spPr bwMode="auto">
          <a:xfrm>
            <a:off x="2704121" y="4536293"/>
            <a:ext cx="2078874" cy="2078874"/>
          </a:xfrm>
          <a:prstGeom prst="ellipse">
            <a:avLst/>
          </a:prstGeom>
          <a:solidFill>
            <a:srgbClr val="FF0000">
              <a:alpha val="25000"/>
            </a:srgbClr>
          </a:solidFill>
          <a:ln w="9525">
            <a:noFill/>
            <a:miter lim="800000"/>
            <a:headEnd/>
            <a:tailEnd/>
          </a:ln>
          <a:effectLst/>
        </p:spPr>
        <p:txBody>
          <a:bodyPr wrap="none" rtlCol="0" anchor="ctr"/>
          <a:lstStyle/>
          <a:p>
            <a:pPr algn="ctr"/>
            <a:endParaRPr kumimoji="1" lang="ja-JP" altLang="en-US"/>
          </a:p>
        </p:txBody>
      </p:sp>
      <p:sp>
        <p:nvSpPr>
          <p:cNvPr id="14" name="楕円 13">
            <a:extLst>
              <a:ext uri="{FF2B5EF4-FFF2-40B4-BE49-F238E27FC236}">
                <a16:creationId xmlns:a16="http://schemas.microsoft.com/office/drawing/2014/main" id="{41A83D08-95C5-42CE-ADDD-B65FDE1E2A9A}"/>
              </a:ext>
            </a:extLst>
          </p:cNvPr>
          <p:cNvSpPr/>
          <p:nvPr/>
        </p:nvSpPr>
        <p:spPr bwMode="auto">
          <a:xfrm>
            <a:off x="6570270" y="4261911"/>
            <a:ext cx="2078874" cy="2078874"/>
          </a:xfrm>
          <a:prstGeom prst="ellipse">
            <a:avLst/>
          </a:prstGeom>
          <a:solidFill>
            <a:srgbClr val="92D050">
              <a:alpha val="25000"/>
            </a:srgbClr>
          </a:solidFill>
          <a:ln w="9525">
            <a:noFill/>
            <a:miter lim="800000"/>
            <a:headEnd/>
            <a:tailEnd/>
          </a:ln>
          <a:effectLst/>
        </p:spPr>
        <p:txBody>
          <a:bodyPr wrap="none" rtlCol="0" anchor="ctr"/>
          <a:lstStyle/>
          <a:p>
            <a:pPr algn="ctr"/>
            <a:endParaRPr kumimoji="1" lang="ja-JP" altLang="en-US"/>
          </a:p>
        </p:txBody>
      </p:sp>
      <p:sp>
        <p:nvSpPr>
          <p:cNvPr id="15" name="楕円 14">
            <a:extLst>
              <a:ext uri="{FF2B5EF4-FFF2-40B4-BE49-F238E27FC236}">
                <a16:creationId xmlns:a16="http://schemas.microsoft.com/office/drawing/2014/main" id="{637C8ADA-8CF8-4C6B-8727-1C6796BAE788}"/>
              </a:ext>
            </a:extLst>
          </p:cNvPr>
          <p:cNvSpPr/>
          <p:nvPr/>
        </p:nvSpPr>
        <p:spPr bwMode="auto">
          <a:xfrm>
            <a:off x="1423161" y="4505331"/>
            <a:ext cx="2078874" cy="2078874"/>
          </a:xfrm>
          <a:prstGeom prst="ellipse">
            <a:avLst/>
          </a:prstGeom>
          <a:solidFill>
            <a:srgbClr val="00B050">
              <a:alpha val="25000"/>
            </a:srgbClr>
          </a:solidFill>
          <a:ln w="9525">
            <a:noFill/>
            <a:miter lim="800000"/>
            <a:headEnd/>
            <a:tailEnd/>
          </a:ln>
          <a:effectLst/>
        </p:spPr>
        <p:txBody>
          <a:bodyPr wrap="none" rtlCol="0" anchor="ctr"/>
          <a:lstStyle/>
          <a:p>
            <a:pPr algn="ctr"/>
            <a:endParaRPr kumimoji="1" lang="ja-JP" altLang="en-US"/>
          </a:p>
        </p:txBody>
      </p:sp>
      <p:sp>
        <p:nvSpPr>
          <p:cNvPr id="16" name="楕円 15">
            <a:extLst>
              <a:ext uri="{FF2B5EF4-FFF2-40B4-BE49-F238E27FC236}">
                <a16:creationId xmlns:a16="http://schemas.microsoft.com/office/drawing/2014/main" id="{F61D9DDE-3BAB-4788-9034-9CD2186A94A3}"/>
              </a:ext>
            </a:extLst>
          </p:cNvPr>
          <p:cNvSpPr/>
          <p:nvPr/>
        </p:nvSpPr>
        <p:spPr bwMode="auto">
          <a:xfrm>
            <a:off x="4982415" y="4282269"/>
            <a:ext cx="2078874" cy="2078874"/>
          </a:xfrm>
          <a:prstGeom prst="ellipse">
            <a:avLst/>
          </a:prstGeom>
          <a:solidFill>
            <a:srgbClr val="00B0F0">
              <a:alpha val="25000"/>
            </a:srgbClr>
          </a:solidFill>
          <a:ln w="9525">
            <a:noFill/>
            <a:miter lim="800000"/>
            <a:headEnd/>
            <a:tailEnd/>
          </a:ln>
          <a:effectLst/>
        </p:spPr>
        <p:txBody>
          <a:bodyPr wrap="none" rtlCol="0" anchor="ctr"/>
          <a:lstStyle/>
          <a:p>
            <a:pPr algn="ctr"/>
            <a:endParaRPr kumimoji="1" lang="ja-JP" altLang="en-US"/>
          </a:p>
        </p:txBody>
      </p:sp>
      <p:sp>
        <p:nvSpPr>
          <p:cNvPr id="17" name="楕円 16">
            <a:extLst>
              <a:ext uri="{FF2B5EF4-FFF2-40B4-BE49-F238E27FC236}">
                <a16:creationId xmlns:a16="http://schemas.microsoft.com/office/drawing/2014/main" id="{E6397805-837F-4A49-9FAB-56BB04967804}"/>
              </a:ext>
            </a:extLst>
          </p:cNvPr>
          <p:cNvSpPr/>
          <p:nvPr/>
        </p:nvSpPr>
        <p:spPr bwMode="auto">
          <a:xfrm>
            <a:off x="5691901" y="2781068"/>
            <a:ext cx="2078874" cy="2078874"/>
          </a:xfrm>
          <a:prstGeom prst="ellipse">
            <a:avLst/>
          </a:prstGeom>
          <a:solidFill>
            <a:srgbClr val="0070C0">
              <a:alpha val="25000"/>
            </a:srgbClr>
          </a:solidFill>
          <a:ln w="9525">
            <a:noFill/>
            <a:miter lim="800000"/>
            <a:headEnd/>
            <a:tailEnd/>
          </a:ln>
          <a:effectLst/>
        </p:spPr>
        <p:txBody>
          <a:bodyPr wrap="none" rtlCol="0" anchor="ctr"/>
          <a:lstStyle/>
          <a:p>
            <a:pPr algn="ctr"/>
            <a:endParaRPr kumimoji="1" lang="ja-JP" altLang="en-US"/>
          </a:p>
        </p:txBody>
      </p:sp>
      <p:sp>
        <p:nvSpPr>
          <p:cNvPr id="18" name="楕円 17">
            <a:extLst>
              <a:ext uri="{FF2B5EF4-FFF2-40B4-BE49-F238E27FC236}">
                <a16:creationId xmlns:a16="http://schemas.microsoft.com/office/drawing/2014/main" id="{2B164B06-75EC-41CD-826B-C5C54AE699D5}"/>
              </a:ext>
            </a:extLst>
          </p:cNvPr>
          <p:cNvSpPr/>
          <p:nvPr/>
        </p:nvSpPr>
        <p:spPr bwMode="auto">
          <a:xfrm>
            <a:off x="3824819" y="3927325"/>
            <a:ext cx="2078874" cy="2078874"/>
          </a:xfrm>
          <a:prstGeom prst="ellipse">
            <a:avLst/>
          </a:prstGeom>
          <a:solidFill>
            <a:srgbClr val="002060">
              <a:alpha val="25000"/>
            </a:srgbClr>
          </a:solidFill>
          <a:ln w="9525">
            <a:noFill/>
            <a:miter lim="800000"/>
            <a:headEnd/>
            <a:tailEnd/>
          </a:ln>
          <a:effectLst/>
        </p:spPr>
        <p:txBody>
          <a:bodyPr wrap="none" rtlCol="0" anchor="ctr"/>
          <a:lstStyle/>
          <a:p>
            <a:pPr algn="ctr"/>
            <a:endParaRPr kumimoji="1" lang="ja-JP" altLang="en-US"/>
          </a:p>
        </p:txBody>
      </p:sp>
      <p:sp>
        <p:nvSpPr>
          <p:cNvPr id="19" name="楕円 18">
            <a:extLst>
              <a:ext uri="{FF2B5EF4-FFF2-40B4-BE49-F238E27FC236}">
                <a16:creationId xmlns:a16="http://schemas.microsoft.com/office/drawing/2014/main" id="{BB5F5EA6-B0BD-448B-AFB8-B72FFD30BD38}"/>
              </a:ext>
            </a:extLst>
          </p:cNvPr>
          <p:cNvSpPr/>
          <p:nvPr/>
        </p:nvSpPr>
        <p:spPr bwMode="auto">
          <a:xfrm>
            <a:off x="369566" y="4019631"/>
            <a:ext cx="2078874" cy="2078874"/>
          </a:xfrm>
          <a:prstGeom prst="ellipse">
            <a:avLst/>
          </a:prstGeom>
          <a:solidFill>
            <a:srgbClr val="7030A0">
              <a:alpha val="25000"/>
            </a:srgbClr>
          </a:solidFill>
          <a:ln w="9525">
            <a:noFill/>
            <a:miter lim="800000"/>
            <a:headEnd/>
            <a:tailEnd/>
          </a:ln>
          <a:effectLst/>
        </p:spPr>
        <p:txBody>
          <a:bodyPr wrap="none" rtlCol="0" anchor="ctr"/>
          <a:lstStyle/>
          <a:p>
            <a:pPr algn="ctr"/>
            <a:endParaRPr kumimoji="1" lang="ja-JP" altLang="en-US"/>
          </a:p>
        </p:txBody>
      </p:sp>
      <p:sp>
        <p:nvSpPr>
          <p:cNvPr id="21" name="楕円 20">
            <a:extLst>
              <a:ext uri="{FF2B5EF4-FFF2-40B4-BE49-F238E27FC236}">
                <a16:creationId xmlns:a16="http://schemas.microsoft.com/office/drawing/2014/main" id="{0DBEF9D6-ECC2-4E42-B221-B4374EC4C636}"/>
              </a:ext>
            </a:extLst>
          </p:cNvPr>
          <p:cNvSpPr/>
          <p:nvPr/>
        </p:nvSpPr>
        <p:spPr bwMode="auto">
          <a:xfrm>
            <a:off x="457200" y="66911"/>
            <a:ext cx="8317234" cy="3223009"/>
          </a:xfrm>
          <a:prstGeom prst="ellipse">
            <a:avLst/>
          </a:prstGeom>
          <a:solidFill>
            <a:srgbClr val="FF0000"/>
          </a:solidFill>
          <a:ln w="9525">
            <a:noFill/>
            <a:miter lim="800000"/>
            <a:headEnd/>
            <a:tailEnd/>
          </a:ln>
          <a:effectLst/>
        </p:spPr>
        <p:txBody>
          <a:bodyPr wrap="none" rtlCol="0" anchor="ctr"/>
          <a:lstStyle/>
          <a:p>
            <a:pPr algn="ctr"/>
            <a:r>
              <a:rPr kumimoji="1" lang="ja-JP" altLang="en-US" sz="3200" dirty="0">
                <a:ln>
                  <a:solidFill>
                    <a:schemeClr val="bg1"/>
                  </a:solidFill>
                </a:ln>
                <a:latin typeface="AR悠々ゴシック体E" panose="040B0909000000000000" pitchFamily="49" charset="-128"/>
                <a:ea typeface="AR悠々ゴシック体E" panose="040B0909000000000000" pitchFamily="49" charset="-128"/>
              </a:rPr>
              <a:t>ひとつの色の防災</a:t>
            </a: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より</a:t>
            </a:r>
          </a:p>
          <a:p>
            <a:pPr algn="ctr"/>
            <a:r>
              <a:rPr kumimoji="1" lang="ja-JP" altLang="en-US" sz="3200" dirty="0">
                <a:ln w="12700">
                  <a:noFill/>
                </a:ln>
                <a:solidFill>
                  <a:schemeClr val="bg1"/>
                </a:solidFill>
                <a:latin typeface="AR悠々ゴシック体E" panose="040B0909000000000000" pitchFamily="49" charset="-128"/>
                <a:ea typeface="AR悠々ゴシック体E" panose="040B0909000000000000" pitchFamily="49" charset="-128"/>
              </a:rPr>
              <a:t>様々な色が混ざり合う</a:t>
            </a:r>
            <a:r>
              <a:rPr kumimoji="1" lang="ja-JP" altLang="en-US" sz="3200" dirty="0">
                <a:ln w="12700">
                  <a:solidFill>
                    <a:schemeClr val="bg1"/>
                  </a:solidFill>
                </a:ln>
                <a:solidFill>
                  <a:srgbClr val="0000FF"/>
                </a:solidFill>
                <a:latin typeface="AR悠々ゴシック体E" panose="040B0909000000000000" pitchFamily="49" charset="-128"/>
                <a:ea typeface="AR悠々ゴシック体E" panose="040B0909000000000000" pitchFamily="49" charset="-128"/>
              </a:rPr>
              <a:t>多様性の防災</a:t>
            </a: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は</a:t>
            </a:r>
          </a:p>
          <a:p>
            <a:pPr algn="ctr"/>
            <a:r>
              <a:rPr kumimoji="1" lang="ja-JP" altLang="en-US" sz="3200" dirty="0">
                <a:solidFill>
                  <a:srgbClr val="FFFF00"/>
                </a:solidFill>
                <a:latin typeface="AR悠々ゴシック体E" panose="040B0909000000000000" pitchFamily="49" charset="-128"/>
                <a:ea typeface="AR悠々ゴシック体E" panose="040B0909000000000000" pitchFamily="49" charset="-128"/>
              </a:rPr>
              <a:t>とんでもなく強靱化された防災となる</a:t>
            </a:r>
          </a:p>
        </p:txBody>
      </p:sp>
      <p:sp>
        <p:nvSpPr>
          <p:cNvPr id="4" name="吹き出し: 円形 3">
            <a:extLst>
              <a:ext uri="{FF2B5EF4-FFF2-40B4-BE49-F238E27FC236}">
                <a16:creationId xmlns:a16="http://schemas.microsoft.com/office/drawing/2014/main" id="{E0F9FC09-CCD1-561C-6B07-FB7D1DF4DCCC}"/>
              </a:ext>
            </a:extLst>
          </p:cNvPr>
          <p:cNvSpPr/>
          <p:nvPr/>
        </p:nvSpPr>
        <p:spPr bwMode="auto">
          <a:xfrm>
            <a:off x="3635896" y="120447"/>
            <a:ext cx="4464495" cy="851395"/>
          </a:xfrm>
          <a:prstGeom prst="wedgeEllipseCallout">
            <a:avLst>
              <a:gd name="adj1" fmla="val -80022"/>
              <a:gd name="adj2" fmla="val 117479"/>
            </a:avLst>
          </a:prstGeom>
          <a:solidFill>
            <a:srgbClr val="FFFF00"/>
          </a:solidFill>
          <a:ln w="9525">
            <a:noFill/>
            <a:miter lim="800000"/>
            <a:headEnd/>
            <a:tailEnd/>
          </a:ln>
          <a:effectLst/>
        </p:spPr>
        <p:txBody>
          <a:bodyPr wrap="none" rtlCol="0" anchor="ctr"/>
          <a:lstStyle/>
          <a:p>
            <a:pPr algn="ctr"/>
            <a:r>
              <a:rPr kumimoji="1" lang="ja-JP" altLang="en-US" sz="3200" dirty="0">
                <a:solidFill>
                  <a:srgbClr val="FF0000"/>
                </a:solidFill>
                <a:latin typeface="AR悠々ゴシック体E" panose="040B0909000000000000" pitchFamily="49" charset="-128"/>
                <a:ea typeface="AR悠々ゴシック体E" panose="040B0909000000000000" pitchFamily="49" charset="-128"/>
              </a:rPr>
              <a:t>全国一律の防災</a:t>
            </a:r>
          </a:p>
        </p:txBody>
      </p:sp>
      <p:sp>
        <p:nvSpPr>
          <p:cNvPr id="20" name="吹き出し: 円形 19">
            <a:extLst>
              <a:ext uri="{FF2B5EF4-FFF2-40B4-BE49-F238E27FC236}">
                <a16:creationId xmlns:a16="http://schemas.microsoft.com/office/drawing/2014/main" id="{110B66F1-EDD3-438B-A8B6-10F47BD64A82}"/>
              </a:ext>
            </a:extLst>
          </p:cNvPr>
          <p:cNvSpPr/>
          <p:nvPr/>
        </p:nvSpPr>
        <p:spPr bwMode="auto">
          <a:xfrm>
            <a:off x="7542711" y="2393065"/>
            <a:ext cx="1511660" cy="1603453"/>
          </a:xfrm>
          <a:prstGeom prst="wedgeEllipseCallout">
            <a:avLst>
              <a:gd name="adj1" fmla="val -62382"/>
              <a:gd name="adj2" fmla="val 84947"/>
            </a:avLst>
          </a:prstGeom>
          <a:blipFill>
            <a:blip r:embed="rId4"/>
            <a:tile tx="0" ty="0" sx="100000" sy="100000" flip="none" algn="tl"/>
          </a:blipFill>
          <a:ln w="9525">
            <a:noFill/>
            <a:miter lim="800000"/>
            <a:headEnd/>
            <a:tailEnd/>
          </a:ln>
          <a:effectLst/>
        </p:spPr>
        <p:txBody>
          <a:bodyPr wrap="none" rtlCol="0" anchor="ctr"/>
          <a:lstStyle/>
          <a:p>
            <a:pPr algn="ctr"/>
            <a:r>
              <a:rPr kumimoji="1" lang="ja-JP" altLang="en-US" dirty="0"/>
              <a:t>多様性のある</a:t>
            </a:r>
          </a:p>
          <a:p>
            <a:pPr algn="ctr"/>
            <a:r>
              <a:rPr kumimoji="1" lang="ja-JP" altLang="en-US" dirty="0"/>
              <a:t>防災</a:t>
            </a:r>
          </a:p>
        </p:txBody>
      </p:sp>
      <p:sp>
        <p:nvSpPr>
          <p:cNvPr id="5" name="楕円 4">
            <a:extLst>
              <a:ext uri="{FF2B5EF4-FFF2-40B4-BE49-F238E27FC236}">
                <a16:creationId xmlns:a16="http://schemas.microsoft.com/office/drawing/2014/main" id="{58B4EA70-3E84-B95F-AED7-F15D3F3AA9EC}"/>
              </a:ext>
            </a:extLst>
          </p:cNvPr>
          <p:cNvSpPr/>
          <p:nvPr/>
        </p:nvSpPr>
        <p:spPr bwMode="auto">
          <a:xfrm>
            <a:off x="369566" y="1813652"/>
            <a:ext cx="8317234" cy="4707506"/>
          </a:xfrm>
          <a:prstGeom prst="ellipse">
            <a:avLst/>
          </a:prstGeom>
          <a:solidFill>
            <a:srgbClr val="FF0000"/>
          </a:solidFill>
          <a:ln w="9525">
            <a:noFill/>
            <a:miter lim="800000"/>
            <a:headEnd/>
            <a:tailEnd/>
          </a:ln>
          <a:effectLst/>
        </p:spPr>
        <p:txBody>
          <a:bodyPr wrap="none" rtlCol="0" anchor="ctr"/>
          <a:lstStyle/>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多様性を</a:t>
            </a:r>
          </a:p>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うまく利用し</a:t>
            </a:r>
          </a:p>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コーディネートする為の</a:t>
            </a:r>
          </a:p>
          <a:p>
            <a:pPr algn="ctr"/>
            <a:r>
              <a:rPr kumimoji="1" lang="ja-JP" altLang="en-US" sz="4400" dirty="0">
                <a:solidFill>
                  <a:srgbClr val="FFFF00"/>
                </a:solidFill>
                <a:latin typeface="AR悠々ゴシック体E" panose="040B0909000000000000" pitchFamily="49" charset="-128"/>
                <a:ea typeface="AR悠々ゴシック体E" panose="040B0909000000000000" pitchFamily="49" charset="-128"/>
              </a:rPr>
              <a:t>ネットワークを</a:t>
            </a:r>
          </a:p>
          <a:p>
            <a:pPr algn="ctr"/>
            <a:r>
              <a:rPr kumimoji="1" lang="ja-JP" altLang="en-US" sz="4400" dirty="0">
                <a:solidFill>
                  <a:srgbClr val="FFFF00"/>
                </a:solidFill>
                <a:latin typeface="AR悠々ゴシック体E" panose="040B0909000000000000" pitchFamily="49" charset="-128"/>
                <a:ea typeface="AR悠々ゴシック体E" panose="040B0909000000000000" pitchFamily="49" charset="-128"/>
              </a:rPr>
              <a:t>構築する必要</a:t>
            </a: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がある</a:t>
            </a:r>
            <a:endParaRPr kumimoji="1" lang="ja-JP" altLang="en-US" sz="4400" dirty="0">
              <a:solidFill>
                <a:srgbClr val="FFFF00"/>
              </a:solidFill>
              <a:latin typeface="AR悠々ゴシック体E" panose="040B0909000000000000" pitchFamily="49" charset="-128"/>
              <a:ea typeface="AR悠々ゴシック体E" panose="040B0909000000000000" pitchFamily="49" charset="-128"/>
            </a:endParaRPr>
          </a:p>
        </p:txBody>
      </p:sp>
      <p:sp>
        <p:nvSpPr>
          <p:cNvPr id="6" name="楕円 5">
            <a:extLst>
              <a:ext uri="{FF2B5EF4-FFF2-40B4-BE49-F238E27FC236}">
                <a16:creationId xmlns:a16="http://schemas.microsoft.com/office/drawing/2014/main" id="{A428B02C-B3EC-A25D-203F-F92324C3D808}"/>
              </a:ext>
            </a:extLst>
          </p:cNvPr>
          <p:cNvSpPr/>
          <p:nvPr/>
        </p:nvSpPr>
        <p:spPr bwMode="auto">
          <a:xfrm>
            <a:off x="375008" y="1813651"/>
            <a:ext cx="8317234" cy="4707506"/>
          </a:xfrm>
          <a:prstGeom prst="ellipse">
            <a:avLst/>
          </a:prstGeom>
          <a:solidFill>
            <a:srgbClr val="008000"/>
          </a:solidFill>
          <a:ln w="9525">
            <a:noFill/>
            <a:miter lim="800000"/>
            <a:headEnd/>
            <a:tailEnd/>
          </a:ln>
          <a:effectLst/>
        </p:spPr>
        <p:txBody>
          <a:bodyPr wrap="none" rtlCol="0" anchor="ctr"/>
          <a:lstStyle/>
          <a:p>
            <a:pPr algn="ctr"/>
            <a:r>
              <a:rPr kumimoji="1" lang="ja-JP" altLang="en-US" sz="6000" dirty="0">
                <a:solidFill>
                  <a:schemeClr val="bg1"/>
                </a:solidFill>
                <a:latin typeface="AR悠々ゴシック体E" panose="040B0909000000000000" pitchFamily="49" charset="-128"/>
                <a:ea typeface="AR悠々ゴシック体E" panose="040B0909000000000000" pitchFamily="49" charset="-128"/>
              </a:rPr>
              <a:t>それこそが</a:t>
            </a:r>
          </a:p>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地域防災の</a:t>
            </a:r>
          </a:p>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要になる</a:t>
            </a:r>
          </a:p>
        </p:txBody>
      </p:sp>
    </p:spTree>
    <p:custDataLst>
      <p:tags r:id="rId1"/>
    </p:custDataLst>
    <p:extLst>
      <p:ext uri="{BB962C8B-B14F-4D97-AF65-F5344CB8AC3E}">
        <p14:creationId xmlns:p14="http://schemas.microsoft.com/office/powerpoint/2010/main" val="33007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par>
                                <p:cTn id="27" presetID="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par>
                          <p:cTn id="57" fill="hold">
                            <p:stCondLst>
                              <p:cond delay="1500"/>
                            </p:stCondLst>
                            <p:childTnLst>
                              <p:par>
                                <p:cTn id="58" presetID="53"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par>
                          <p:cTn id="69" fill="hold">
                            <p:stCondLst>
                              <p:cond delay="2500"/>
                            </p:stCondLst>
                            <p:childTnLst>
                              <p:par>
                                <p:cTn id="70" presetID="53" presetClass="entr" presetSubtype="16"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par>
                          <p:cTn id="75" fill="hold">
                            <p:stCondLst>
                              <p:cond delay="3000"/>
                            </p:stCondLst>
                            <p:childTnLst>
                              <p:par>
                                <p:cTn id="76" presetID="53" presetClass="entr" presetSubtype="16"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par>
                          <p:cTn id="81" fill="hold">
                            <p:stCondLst>
                              <p:cond delay="3500"/>
                            </p:stCondLst>
                            <p:childTnLst>
                              <p:par>
                                <p:cTn id="82" presetID="53" presetClass="entr" presetSubtype="16"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par>
                          <p:cTn id="87" fill="hold">
                            <p:stCondLst>
                              <p:cond delay="4000"/>
                            </p:stCondLst>
                            <p:childTnLst>
                              <p:par>
                                <p:cTn id="88" presetID="53" presetClass="entr" presetSubtype="16"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childTnLst>
                          </p:cTn>
                        </p:par>
                        <p:par>
                          <p:cTn id="93" fill="hold">
                            <p:stCondLst>
                              <p:cond delay="4500"/>
                            </p:stCondLst>
                            <p:childTnLst>
                              <p:par>
                                <p:cTn id="94" presetID="53" presetClass="entr" presetSubtype="16"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500" fill="hold"/>
                                        <p:tgtEl>
                                          <p:spTgt spid="13"/>
                                        </p:tgtEl>
                                        <p:attrNameLst>
                                          <p:attrName>ppt_w</p:attrName>
                                        </p:attrNameLst>
                                      </p:cBhvr>
                                      <p:tavLst>
                                        <p:tav tm="0">
                                          <p:val>
                                            <p:fltVal val="0"/>
                                          </p:val>
                                        </p:tav>
                                        <p:tav tm="100000">
                                          <p:val>
                                            <p:strVal val="#ppt_w"/>
                                          </p:val>
                                        </p:tav>
                                      </p:tavLst>
                                    </p:anim>
                                    <p:anim calcmode="lin" valueType="num">
                                      <p:cBhvr>
                                        <p:cTn id="97" dur="500" fill="hold"/>
                                        <p:tgtEl>
                                          <p:spTgt spid="13"/>
                                        </p:tgtEl>
                                        <p:attrNameLst>
                                          <p:attrName>ppt_h</p:attrName>
                                        </p:attrNameLst>
                                      </p:cBhvr>
                                      <p:tavLst>
                                        <p:tav tm="0">
                                          <p:val>
                                            <p:fltVal val="0"/>
                                          </p:val>
                                        </p:tav>
                                        <p:tav tm="100000">
                                          <p:val>
                                            <p:strVal val="#ppt_h"/>
                                          </p:val>
                                        </p:tav>
                                      </p:tavLst>
                                    </p:anim>
                                    <p:animEffect transition="in" filter="fade">
                                      <p:cBhvr>
                                        <p:cTn id="98" dur="500"/>
                                        <p:tgtEl>
                                          <p:spTgt spid="13"/>
                                        </p:tgtEl>
                                      </p:cBhvr>
                                    </p:animEffect>
                                  </p:childTnLst>
                                </p:cTn>
                              </p:par>
                            </p:childTnLst>
                          </p:cTn>
                        </p:par>
                        <p:par>
                          <p:cTn id="99" fill="hold">
                            <p:stCondLst>
                              <p:cond delay="5000"/>
                            </p:stCondLst>
                            <p:childTnLst>
                              <p:par>
                                <p:cTn id="100" presetID="53" presetClass="entr" presetSubtype="16" fill="hold" grpId="0" nodeType="after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p:cTn id="102" dur="500" fill="hold"/>
                                        <p:tgtEl>
                                          <p:spTgt spid="15"/>
                                        </p:tgtEl>
                                        <p:attrNameLst>
                                          <p:attrName>ppt_w</p:attrName>
                                        </p:attrNameLst>
                                      </p:cBhvr>
                                      <p:tavLst>
                                        <p:tav tm="0">
                                          <p:val>
                                            <p:fltVal val="0"/>
                                          </p:val>
                                        </p:tav>
                                        <p:tav tm="100000">
                                          <p:val>
                                            <p:strVal val="#ppt_w"/>
                                          </p:val>
                                        </p:tav>
                                      </p:tavLst>
                                    </p:anim>
                                    <p:anim calcmode="lin" valueType="num">
                                      <p:cBhvr>
                                        <p:cTn id="103" dur="500" fill="hold"/>
                                        <p:tgtEl>
                                          <p:spTgt spid="15"/>
                                        </p:tgtEl>
                                        <p:attrNameLst>
                                          <p:attrName>ppt_h</p:attrName>
                                        </p:attrNameLst>
                                      </p:cBhvr>
                                      <p:tavLst>
                                        <p:tav tm="0">
                                          <p:val>
                                            <p:fltVal val="0"/>
                                          </p:val>
                                        </p:tav>
                                        <p:tav tm="100000">
                                          <p:val>
                                            <p:strVal val="#ppt_h"/>
                                          </p:val>
                                        </p:tav>
                                      </p:tavLst>
                                    </p:anim>
                                    <p:animEffect transition="in" filter="fade">
                                      <p:cBhvr>
                                        <p:cTn id="104" dur="500"/>
                                        <p:tgtEl>
                                          <p:spTgt spid="15"/>
                                        </p:tgtEl>
                                      </p:cBhvr>
                                    </p:animEffect>
                                  </p:childTnLst>
                                </p:cTn>
                              </p:par>
                            </p:childTnLst>
                          </p:cTn>
                        </p:par>
                        <p:par>
                          <p:cTn id="105" fill="hold">
                            <p:stCondLst>
                              <p:cond delay="5500"/>
                            </p:stCondLst>
                            <p:childTnLst>
                              <p:par>
                                <p:cTn id="106" presetID="2" presetClass="entr" presetSubtype="4" fill="hold" grpId="0" nodeType="after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additive="base">
                                        <p:cTn id="108" dur="500" fill="hold"/>
                                        <p:tgtEl>
                                          <p:spTgt spid="20"/>
                                        </p:tgtEl>
                                        <p:attrNameLst>
                                          <p:attrName>ppt_x</p:attrName>
                                        </p:attrNameLst>
                                      </p:cBhvr>
                                      <p:tavLst>
                                        <p:tav tm="0">
                                          <p:val>
                                            <p:strVal val="#ppt_x"/>
                                          </p:val>
                                        </p:tav>
                                        <p:tav tm="100000">
                                          <p:val>
                                            <p:strVal val="#ppt_x"/>
                                          </p:val>
                                        </p:tav>
                                      </p:tavLst>
                                    </p:anim>
                                    <p:anim calcmode="lin" valueType="num">
                                      <p:cBhvr additive="base">
                                        <p:cTn id="10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 calcmode="lin" valueType="num">
                                      <p:cBhvr>
                                        <p:cTn id="114" dur="500" fill="hold"/>
                                        <p:tgtEl>
                                          <p:spTgt spid="21"/>
                                        </p:tgtEl>
                                        <p:attrNameLst>
                                          <p:attrName>ppt_w</p:attrName>
                                        </p:attrNameLst>
                                      </p:cBhvr>
                                      <p:tavLst>
                                        <p:tav tm="0">
                                          <p:val>
                                            <p:fltVal val="0"/>
                                          </p:val>
                                        </p:tav>
                                        <p:tav tm="100000">
                                          <p:val>
                                            <p:strVal val="#ppt_w"/>
                                          </p:val>
                                        </p:tav>
                                      </p:tavLst>
                                    </p:anim>
                                    <p:anim calcmode="lin" valueType="num">
                                      <p:cBhvr>
                                        <p:cTn id="115" dur="500" fill="hold"/>
                                        <p:tgtEl>
                                          <p:spTgt spid="21"/>
                                        </p:tgtEl>
                                        <p:attrNameLst>
                                          <p:attrName>ppt_h</p:attrName>
                                        </p:attrNameLst>
                                      </p:cBhvr>
                                      <p:tavLst>
                                        <p:tav tm="0">
                                          <p:val>
                                            <p:fltVal val="0"/>
                                          </p:val>
                                        </p:tav>
                                        <p:tav tm="100000">
                                          <p:val>
                                            <p:strVal val="#ppt_h"/>
                                          </p:val>
                                        </p:tav>
                                      </p:tavLst>
                                    </p:anim>
                                    <p:animEffect transition="in" filter="fade">
                                      <p:cBhvr>
                                        <p:cTn id="116" dur="500"/>
                                        <p:tgtEl>
                                          <p:spTgt spid="21"/>
                                        </p:tgtEl>
                                      </p:cBhvr>
                                    </p:animEffect>
                                  </p:childTnLst>
                                </p:cTn>
                              </p:par>
                              <p:par>
                                <p:cTn id="117" presetID="1" presetClass="exit" presetSubtype="0" fill="hold" grpId="1" nodeType="withEffect">
                                  <p:stCondLst>
                                    <p:cond delay="0"/>
                                  </p:stCondLst>
                                  <p:childTnLst>
                                    <p:set>
                                      <p:cBhvr>
                                        <p:cTn id="118" dur="1" fill="hold">
                                          <p:stCondLst>
                                            <p:cond delay="0"/>
                                          </p:stCondLst>
                                        </p:cTn>
                                        <p:tgtEl>
                                          <p:spTgt spid="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cTn>
                              </p:par>
                              <p:par>
                                <p:cTn id="126" presetID="1" presetClass="exit" presetSubtype="0" fill="hold" grpId="1" nodeType="withEffect">
                                  <p:stCondLst>
                                    <p:cond delay="0"/>
                                  </p:stCondLst>
                                  <p:childTnLst>
                                    <p:set>
                                      <p:cBhvr>
                                        <p:cTn id="127" dur="1" fill="hold">
                                          <p:stCondLst>
                                            <p:cond delay="0"/>
                                          </p:stCondLst>
                                        </p:cTn>
                                        <p:tgtEl>
                                          <p:spTgt spid="2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6"/>
                                        </p:tgtEl>
                                        <p:attrNameLst>
                                          <p:attrName>style.visibility</p:attrName>
                                        </p:attrNameLst>
                                      </p:cBhvr>
                                      <p:to>
                                        <p:strVal val="visible"/>
                                      </p:to>
                                    </p:set>
                                    <p:anim calcmode="lin" valueType="num">
                                      <p:cBhvr>
                                        <p:cTn id="132" dur="500" fill="hold"/>
                                        <p:tgtEl>
                                          <p:spTgt spid="6"/>
                                        </p:tgtEl>
                                        <p:attrNameLst>
                                          <p:attrName>ppt_w</p:attrName>
                                        </p:attrNameLst>
                                      </p:cBhvr>
                                      <p:tavLst>
                                        <p:tav tm="0">
                                          <p:val>
                                            <p:fltVal val="0"/>
                                          </p:val>
                                        </p:tav>
                                        <p:tav tm="100000">
                                          <p:val>
                                            <p:strVal val="#ppt_w"/>
                                          </p:val>
                                        </p:tav>
                                      </p:tavLst>
                                    </p:anim>
                                    <p:anim calcmode="lin" valueType="num">
                                      <p:cBhvr>
                                        <p:cTn id="133" dur="500" fill="hold"/>
                                        <p:tgtEl>
                                          <p:spTgt spid="6"/>
                                        </p:tgtEl>
                                        <p:attrNameLst>
                                          <p:attrName>ppt_h</p:attrName>
                                        </p:attrNameLst>
                                      </p:cBhvr>
                                      <p:tavLst>
                                        <p:tav tm="0">
                                          <p:val>
                                            <p:fltVal val="0"/>
                                          </p:val>
                                        </p:tav>
                                        <p:tav tm="100000">
                                          <p:val>
                                            <p:strVal val="#ppt_h"/>
                                          </p:val>
                                        </p:tav>
                                      </p:tavLst>
                                    </p:anim>
                                    <p:animEffect transition="in" filter="fade">
                                      <p:cBhvr>
                                        <p:cTn id="1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1" grpId="1" animBg="1"/>
      <p:bldP spid="4" grpId="0" animBg="1"/>
      <p:bldP spid="4" grpId="1" animBg="1"/>
      <p:bldP spid="20"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1512250-6976-8D96-B873-2E95F713F178}"/>
              </a:ext>
            </a:extLst>
          </p:cNvPr>
          <p:cNvSpPr/>
          <p:nvPr/>
        </p:nvSpPr>
        <p:spPr bwMode="auto">
          <a:xfrm>
            <a:off x="2699792" y="5597881"/>
            <a:ext cx="3312368" cy="42340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9" name="正方形/長方形 8">
            <a:extLst>
              <a:ext uri="{FF2B5EF4-FFF2-40B4-BE49-F238E27FC236}">
                <a16:creationId xmlns:a16="http://schemas.microsoft.com/office/drawing/2014/main" id="{C6652512-8A51-AC61-5387-9EBEA545DAAB}"/>
              </a:ext>
            </a:extLst>
          </p:cNvPr>
          <p:cNvSpPr/>
          <p:nvPr/>
        </p:nvSpPr>
        <p:spPr bwMode="auto">
          <a:xfrm>
            <a:off x="2411760" y="6107778"/>
            <a:ext cx="3600400" cy="42340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3" name="コンテンツ プレースホルダー 2">
            <a:extLst>
              <a:ext uri="{FF2B5EF4-FFF2-40B4-BE49-F238E27FC236}">
                <a16:creationId xmlns:a16="http://schemas.microsoft.com/office/drawing/2014/main" id="{BB5DF341-48CB-E3D4-6636-D70261D609CF}"/>
              </a:ext>
            </a:extLst>
          </p:cNvPr>
          <p:cNvSpPr>
            <a:spLocks noGrp="1"/>
          </p:cNvSpPr>
          <p:nvPr>
            <p:ph idx="1"/>
          </p:nvPr>
        </p:nvSpPr>
        <p:spPr/>
        <p:txBody>
          <a:bodyPr/>
          <a:lstStyle/>
          <a:p>
            <a:r>
              <a:rPr kumimoji="1" lang="ja-JP" altLang="en-US" dirty="0"/>
              <a:t>地域防災のはじまりは</a:t>
            </a:r>
          </a:p>
          <a:p>
            <a:r>
              <a:rPr kumimoji="1" lang="en-US" altLang="ja-JP" dirty="0"/>
              <a:t>『</a:t>
            </a:r>
            <a:r>
              <a:rPr kumimoji="1" lang="ja-JP" altLang="en-US" dirty="0">
                <a:solidFill>
                  <a:srgbClr val="FF0000"/>
                </a:solidFill>
                <a:highlight>
                  <a:srgbClr val="FFFF00"/>
                </a:highlight>
              </a:rPr>
              <a:t>自分事とすることが重要！</a:t>
            </a:r>
            <a:r>
              <a:rPr kumimoji="1" lang="en-US" altLang="ja-JP" dirty="0"/>
              <a:t>』</a:t>
            </a:r>
            <a:endParaRPr kumimoji="1" lang="ja-JP" altLang="en-US" dirty="0"/>
          </a:p>
          <a:p>
            <a:r>
              <a:rPr kumimoji="1" lang="ja-JP" altLang="en-US" dirty="0">
                <a:solidFill>
                  <a:srgbClr val="0070C0"/>
                </a:solidFill>
              </a:rPr>
              <a:t>他人の命を守るとか</a:t>
            </a:r>
          </a:p>
          <a:p>
            <a:r>
              <a:rPr kumimoji="1" lang="ja-JP" altLang="en-US" dirty="0">
                <a:solidFill>
                  <a:srgbClr val="0070C0"/>
                </a:solidFill>
              </a:rPr>
              <a:t>他人の財産を守るとか</a:t>
            </a:r>
          </a:p>
          <a:p>
            <a:r>
              <a:rPr kumimoji="1" lang="ja-JP" altLang="en-US" dirty="0">
                <a:solidFill>
                  <a:srgbClr val="FF0000"/>
                </a:solidFill>
              </a:rPr>
              <a:t>自分は何を守るかを決めること</a:t>
            </a:r>
          </a:p>
          <a:p>
            <a:r>
              <a:rPr kumimoji="1" lang="ja-JP" altLang="en-US" dirty="0"/>
              <a:t>それを決めた人が集団として集まること→</a:t>
            </a:r>
            <a:r>
              <a:rPr kumimoji="1" lang="ja-JP" altLang="en-US" dirty="0">
                <a:solidFill>
                  <a:srgbClr val="FF0000"/>
                </a:solidFill>
                <a:highlight>
                  <a:srgbClr val="FFFF00"/>
                </a:highlight>
              </a:rPr>
              <a:t>地域防災</a:t>
            </a:r>
            <a:endParaRPr kumimoji="1" lang="ja-JP" altLang="en-US" dirty="0">
              <a:highlight>
                <a:srgbClr val="FFFF00"/>
              </a:highlight>
            </a:endParaRPr>
          </a:p>
          <a:p>
            <a:r>
              <a:rPr kumimoji="1" lang="ja-JP" altLang="en-US" dirty="0"/>
              <a:t>地域防災の</a:t>
            </a:r>
            <a:r>
              <a:rPr kumimoji="1" lang="en-US" altLang="ja-JP" dirty="0"/>
              <a:t>1</a:t>
            </a:r>
            <a:r>
              <a:rPr kumimoji="1" lang="ja-JP" altLang="en-US" dirty="0"/>
              <a:t>丁目</a:t>
            </a:r>
            <a:r>
              <a:rPr kumimoji="1" lang="en-US" altLang="ja-JP" dirty="0"/>
              <a:t>1</a:t>
            </a:r>
            <a:r>
              <a:rPr kumimoji="1" lang="ja-JP" altLang="en-US" dirty="0"/>
              <a:t>番地は</a:t>
            </a:r>
            <a:r>
              <a:rPr kumimoji="1" lang="en-US" altLang="ja-JP" dirty="0"/>
              <a:t>『</a:t>
            </a:r>
            <a:r>
              <a:rPr kumimoji="1" lang="ja-JP" altLang="en-US" dirty="0">
                <a:solidFill>
                  <a:srgbClr val="FF3300"/>
                </a:solidFill>
              </a:rPr>
              <a:t>人・ひと</a:t>
            </a:r>
            <a:r>
              <a:rPr kumimoji="1" lang="en-US" altLang="ja-JP" dirty="0"/>
              <a:t>』</a:t>
            </a:r>
            <a:endParaRPr kumimoji="1" lang="ja-JP" altLang="en-US" dirty="0"/>
          </a:p>
          <a:p>
            <a:r>
              <a:rPr kumimoji="1" lang="ja-JP" altLang="en-US" dirty="0"/>
              <a:t>それなくして地域防災はありえません</a:t>
            </a:r>
          </a:p>
          <a:p>
            <a:r>
              <a:rPr kumimoji="1" lang="ja-JP" altLang="en-US" dirty="0"/>
              <a:t>まずは、</a:t>
            </a:r>
            <a:r>
              <a:rPr kumimoji="1" lang="ja-JP" altLang="en-US" dirty="0">
                <a:solidFill>
                  <a:srgbClr val="FF3300"/>
                </a:solidFill>
              </a:rPr>
              <a:t>挨拶</a:t>
            </a:r>
            <a:r>
              <a:rPr kumimoji="1" lang="ja-JP" altLang="en-US" dirty="0"/>
              <a:t>から始め </a:t>
            </a:r>
            <a:r>
              <a:rPr kumimoji="1" lang="ja-JP" altLang="en-US" dirty="0">
                <a:solidFill>
                  <a:srgbClr val="FF3300"/>
                </a:solidFill>
              </a:rPr>
              <a:t>顔見知り</a:t>
            </a:r>
            <a:r>
              <a:rPr kumimoji="1" lang="ja-JP" altLang="en-US" dirty="0"/>
              <a:t>になり </a:t>
            </a:r>
            <a:r>
              <a:rPr kumimoji="1" lang="ja-JP" altLang="en-US" dirty="0">
                <a:solidFill>
                  <a:srgbClr val="FF3300"/>
                </a:solidFill>
              </a:rPr>
              <a:t>言葉</a:t>
            </a:r>
            <a:r>
              <a:rPr kumimoji="1" lang="ja-JP" altLang="en-US" dirty="0"/>
              <a:t>を交わし</a:t>
            </a:r>
          </a:p>
          <a:p>
            <a:r>
              <a:rPr kumimoji="1" lang="ja-JP" altLang="en-US" dirty="0"/>
              <a:t>日常の中で </a:t>
            </a:r>
            <a:r>
              <a:rPr kumimoji="1" lang="ja-JP" altLang="en-US" u="sng" dirty="0">
                <a:solidFill>
                  <a:srgbClr val="008000"/>
                </a:solidFill>
              </a:rPr>
              <a:t>地域防災ネットワークを構築</a:t>
            </a:r>
            <a:r>
              <a:rPr kumimoji="1" lang="ja-JP" altLang="en-US" dirty="0"/>
              <a:t>しておくこと</a:t>
            </a:r>
          </a:p>
          <a:p>
            <a:r>
              <a:rPr kumimoji="1" lang="ja-JP" altLang="en-US" dirty="0"/>
              <a:t>その為に</a:t>
            </a:r>
            <a:r>
              <a:rPr kumimoji="1" lang="en-US" altLang="ja-JP" dirty="0"/>
              <a:t>『</a:t>
            </a:r>
            <a:r>
              <a:rPr kumimoji="1" lang="ja-JP" altLang="en-US" dirty="0">
                <a:solidFill>
                  <a:srgbClr val="FF0000"/>
                </a:solidFill>
              </a:rPr>
              <a:t>守るものを決めること！</a:t>
            </a:r>
            <a:r>
              <a:rPr kumimoji="1" lang="en-US" altLang="ja-JP" dirty="0"/>
              <a:t>』</a:t>
            </a:r>
            <a:endParaRPr kumimoji="1" lang="ja-JP" altLang="en-US" dirty="0"/>
          </a:p>
        </p:txBody>
      </p:sp>
      <p:pic>
        <p:nvPicPr>
          <p:cNvPr id="5" name="図 4">
            <a:extLst>
              <a:ext uri="{FF2B5EF4-FFF2-40B4-BE49-F238E27FC236}">
                <a16:creationId xmlns:a16="http://schemas.microsoft.com/office/drawing/2014/main" id="{11DDD827-AA81-92DF-12CC-EFAFAB3C02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36096" y="766537"/>
            <a:ext cx="3666603" cy="2588621"/>
          </a:xfrm>
          <a:prstGeom prst="rect">
            <a:avLst/>
          </a:prstGeom>
        </p:spPr>
      </p:pic>
      <p:sp>
        <p:nvSpPr>
          <p:cNvPr id="2" name="タイトル 1">
            <a:extLst>
              <a:ext uri="{FF2B5EF4-FFF2-40B4-BE49-F238E27FC236}">
                <a16:creationId xmlns:a16="http://schemas.microsoft.com/office/drawing/2014/main" id="{ADB16586-4474-77BE-A6D5-E395C1116276}"/>
              </a:ext>
            </a:extLst>
          </p:cNvPr>
          <p:cNvSpPr>
            <a:spLocks noGrp="1"/>
          </p:cNvSpPr>
          <p:nvPr>
            <p:ph type="title"/>
          </p:nvPr>
        </p:nvSpPr>
        <p:spPr/>
        <p:txBody>
          <a:bodyPr/>
          <a:lstStyle/>
          <a:p>
            <a:r>
              <a:rPr kumimoji="1" lang="ja-JP" altLang="en-US" dirty="0"/>
              <a:t>自分事からはじめる地域防災ネットワーク</a:t>
            </a:r>
          </a:p>
        </p:txBody>
      </p:sp>
      <p:sp>
        <p:nvSpPr>
          <p:cNvPr id="6" name="爆発: 14 pt 5">
            <a:extLst>
              <a:ext uri="{FF2B5EF4-FFF2-40B4-BE49-F238E27FC236}">
                <a16:creationId xmlns:a16="http://schemas.microsoft.com/office/drawing/2014/main" id="{02B501A5-8239-B004-37BE-3597EAC7AF2E}"/>
              </a:ext>
            </a:extLst>
          </p:cNvPr>
          <p:cNvSpPr/>
          <p:nvPr/>
        </p:nvSpPr>
        <p:spPr bwMode="auto">
          <a:xfrm>
            <a:off x="179512" y="1700808"/>
            <a:ext cx="5950218" cy="1378300"/>
          </a:xfrm>
          <a:prstGeom prst="irregularSeal2">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400" dirty="0">
                <a:solidFill>
                  <a:srgbClr val="FFFF00"/>
                </a:solidFill>
                <a:latin typeface="AR P悠々ゴシック体E" panose="040B0900000000000000" pitchFamily="50" charset="-128"/>
                <a:ea typeface="AR P悠々ゴシック体E" panose="040B0900000000000000" pitchFamily="50" charset="-128"/>
              </a:rPr>
              <a:t>間違った正義感は不要！</a:t>
            </a:r>
          </a:p>
        </p:txBody>
      </p:sp>
      <p:pic>
        <p:nvPicPr>
          <p:cNvPr id="8" name="図 7" descr="挿絵 が含まれている画像&#10;&#10;自動的に生成された説明">
            <a:extLst>
              <a:ext uri="{FF2B5EF4-FFF2-40B4-BE49-F238E27FC236}">
                <a16:creationId xmlns:a16="http://schemas.microsoft.com/office/drawing/2014/main" id="{F581A234-4B77-F872-86D9-39D0ECE6D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535" y="834722"/>
            <a:ext cx="2487897" cy="2304256"/>
          </a:xfrm>
          <a:prstGeom prst="rect">
            <a:avLst/>
          </a:prstGeom>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1DFE03DD-CD79-CEFB-ED60-811501037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139" y="578373"/>
            <a:ext cx="3981560" cy="2816953"/>
          </a:xfrm>
          <a:prstGeom prst="rect">
            <a:avLst/>
          </a:prstGeom>
        </p:spPr>
      </p:pic>
      <p:sp>
        <p:nvSpPr>
          <p:cNvPr id="13" name="楕円 12">
            <a:extLst>
              <a:ext uri="{FF2B5EF4-FFF2-40B4-BE49-F238E27FC236}">
                <a16:creationId xmlns:a16="http://schemas.microsoft.com/office/drawing/2014/main" id="{0671C302-2BCD-3B94-08EA-533A83469543}"/>
              </a:ext>
            </a:extLst>
          </p:cNvPr>
          <p:cNvSpPr/>
          <p:nvPr/>
        </p:nvSpPr>
        <p:spPr bwMode="auto">
          <a:xfrm>
            <a:off x="5545438" y="3725673"/>
            <a:ext cx="3447917" cy="187220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決める</a:t>
            </a:r>
          </a:p>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決めておく</a:t>
            </a:r>
          </a:p>
        </p:txBody>
      </p:sp>
      <p:sp>
        <p:nvSpPr>
          <p:cNvPr id="4" name="吹き出し: 円形 3">
            <a:extLst>
              <a:ext uri="{FF2B5EF4-FFF2-40B4-BE49-F238E27FC236}">
                <a16:creationId xmlns:a16="http://schemas.microsoft.com/office/drawing/2014/main" id="{DC796DBD-D3C3-85B8-2210-6AB6B6C0D7D8}"/>
              </a:ext>
            </a:extLst>
          </p:cNvPr>
          <p:cNvSpPr/>
          <p:nvPr/>
        </p:nvSpPr>
        <p:spPr bwMode="auto">
          <a:xfrm>
            <a:off x="320692" y="2956212"/>
            <a:ext cx="4896124" cy="2232248"/>
          </a:xfrm>
          <a:prstGeom prst="wedgeEllipseCallout">
            <a:avLst>
              <a:gd name="adj1" fmla="val 33641"/>
              <a:gd name="adj2" fmla="val 68989"/>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3200" dirty="0">
                <a:solidFill>
                  <a:srgbClr val="FFFF00"/>
                </a:solidFill>
                <a:latin typeface="AR P悠々ゴシック体E" panose="040B0900000000000000" pitchFamily="50" charset="-128"/>
                <a:ea typeface="AR P悠々ゴシック体E" panose="040B0900000000000000" pitchFamily="50" charset="-128"/>
              </a:rPr>
              <a:t>仲間･チーム</a:t>
            </a:r>
            <a:r>
              <a:rPr kumimoji="0" lang="ja-JP" altLang="en-US" sz="32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0" lang="ja-JP" altLang="en-US" sz="3200" dirty="0">
                <a:solidFill>
                  <a:schemeClr val="bg1"/>
                </a:solidFill>
                <a:latin typeface="AR P悠々ゴシック体E" panose="040B0900000000000000" pitchFamily="50" charset="-128"/>
                <a:ea typeface="AR P悠々ゴシック体E" panose="040B0900000000000000" pitchFamily="50" charset="-128"/>
              </a:rPr>
              <a:t>創り上げておくこと</a:t>
            </a:r>
          </a:p>
        </p:txBody>
      </p:sp>
      <p:sp>
        <p:nvSpPr>
          <p:cNvPr id="10" name="楕円 9">
            <a:extLst>
              <a:ext uri="{FF2B5EF4-FFF2-40B4-BE49-F238E27FC236}">
                <a16:creationId xmlns:a16="http://schemas.microsoft.com/office/drawing/2014/main" id="{2AE9A77C-D3A3-4BBF-AD6C-6AE706107A3F}"/>
              </a:ext>
            </a:extLst>
          </p:cNvPr>
          <p:cNvSpPr/>
          <p:nvPr/>
        </p:nvSpPr>
        <p:spPr bwMode="auto">
          <a:xfrm>
            <a:off x="375008" y="766537"/>
            <a:ext cx="8317234" cy="5754620"/>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正しい</a:t>
            </a:r>
          </a:p>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コミュニティを</a:t>
            </a:r>
          </a:p>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つくろう！</a:t>
            </a:r>
          </a:p>
        </p:txBody>
      </p:sp>
    </p:spTree>
    <p:custDataLst>
      <p:tags r:id="rId1"/>
    </p:custDataLst>
    <p:extLst>
      <p:ext uri="{BB962C8B-B14F-4D97-AF65-F5344CB8AC3E}">
        <p14:creationId xmlns:p14="http://schemas.microsoft.com/office/powerpoint/2010/main" val="423179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par>
                                <p:cTn id="38" presetID="1" presetClass="exit" presetSubtype="0" fill="hold"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par>
                                <p:cTn id="68" presetID="1" presetClass="exit" presetSubtype="0" fill="hold" nodeType="withEffect">
                                  <p:stCondLst>
                                    <p:cond delay="0"/>
                                  </p:stCondLst>
                                  <p:childTnLst>
                                    <p:set>
                                      <p:cBhvr>
                                        <p:cTn id="69" dur="1" fill="hold">
                                          <p:stCondLst>
                                            <p:cond delay="0"/>
                                          </p:stCondLst>
                                        </p:cTn>
                                        <p:tgtEl>
                                          <p:spTgt spid="8"/>
                                        </p:tgtEl>
                                        <p:attrNameLst>
                                          <p:attrName>style.visibility</p:attrName>
                                        </p:attrNameLst>
                                      </p:cBhvr>
                                      <p:to>
                                        <p:strVal val="hidden"/>
                                      </p:to>
                                    </p:set>
                                  </p:childTnLst>
                                </p:cTn>
                              </p:par>
                              <p:par>
                                <p:cTn id="70" presetID="6" presetClass="entr" presetSubtype="32"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circle(out)">
                                      <p:cBhvr>
                                        <p:cTn id="72" dur="10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500"/>
                                        <p:tgtEl>
                                          <p:spTgt spid="3">
                                            <p:txEl>
                                              <p:pRg st="10" end="10"/>
                                            </p:txEl>
                                          </p:spTgt>
                                        </p:tgtEl>
                                      </p:cBhvr>
                                    </p:animEffect>
                                  </p:childTnLst>
                                </p:cTn>
                              </p:par>
                            </p:childTnLst>
                          </p:cTn>
                        </p:par>
                        <p:par>
                          <p:cTn id="78" fill="hold">
                            <p:stCondLst>
                              <p:cond delay="500"/>
                            </p:stCondLst>
                            <p:childTnLst>
                              <p:par>
                                <p:cTn id="79" presetID="16" presetClass="entr" presetSubtype="37"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outVertical)">
                                      <p:cBhvr>
                                        <p:cTn id="81" dur="500"/>
                                        <p:tgtEl>
                                          <p:spTgt spid="9"/>
                                        </p:tgtEl>
                                      </p:cBhvr>
                                    </p:animEffect>
                                  </p:childTnLst>
                                </p:cTn>
                              </p:par>
                            </p:childTnLst>
                          </p:cTn>
                        </p:par>
                        <p:par>
                          <p:cTn id="82" fill="hold">
                            <p:stCondLst>
                              <p:cond delay="1000"/>
                            </p:stCondLst>
                            <p:childTnLst>
                              <p:par>
                                <p:cTn id="83" presetID="53" presetClass="entr" presetSubtype="16"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fltVal val="0"/>
                                          </p:val>
                                        </p:tav>
                                        <p:tav tm="100000">
                                          <p:val>
                                            <p:strVal val="#ppt_h"/>
                                          </p:val>
                                        </p:tav>
                                      </p:tavLst>
                                    </p:anim>
                                    <p:animEffect transition="in" filter="fade">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barn(outVertical)">
                                      <p:cBhvr>
                                        <p:cTn id="92" dur="500"/>
                                        <p:tgtEl>
                                          <p:spTgt spid="7"/>
                                        </p:tgtEl>
                                      </p:cBhvr>
                                    </p:animEffect>
                                  </p:childTnLst>
                                </p:cTn>
                              </p:par>
                              <p:par>
                                <p:cTn id="93" presetID="1" presetClass="exit" presetSubtype="0" fill="hold" grpId="1"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500"/>
                            </p:stCondLst>
                            <p:childTnLst>
                              <p:par>
                                <p:cTn id="96" presetID="2" presetClass="entr" presetSubtype="4" fill="hold" grpId="0" nodeType="after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additive="base">
                                        <p:cTn id="98" dur="500" fill="hold"/>
                                        <p:tgtEl>
                                          <p:spTgt spid="4"/>
                                        </p:tgtEl>
                                        <p:attrNameLst>
                                          <p:attrName>ppt_x</p:attrName>
                                        </p:attrNameLst>
                                      </p:cBhvr>
                                      <p:tavLst>
                                        <p:tav tm="0">
                                          <p:val>
                                            <p:strVal val="#ppt_x"/>
                                          </p:val>
                                        </p:tav>
                                        <p:tav tm="100000">
                                          <p:val>
                                            <p:strVal val="#ppt_x"/>
                                          </p:val>
                                        </p:tav>
                                      </p:tavLst>
                                    </p:anim>
                                    <p:anim calcmode="lin" valueType="num">
                                      <p:cBhvr additive="base">
                                        <p:cTn id="9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500" fill="hold"/>
                                        <p:tgtEl>
                                          <p:spTgt spid="10"/>
                                        </p:tgtEl>
                                        <p:attrNameLst>
                                          <p:attrName>ppt_w</p:attrName>
                                        </p:attrNameLst>
                                      </p:cBhvr>
                                      <p:tavLst>
                                        <p:tav tm="0">
                                          <p:val>
                                            <p:fltVal val="0"/>
                                          </p:val>
                                        </p:tav>
                                        <p:tav tm="100000">
                                          <p:val>
                                            <p:strVal val="#ppt_w"/>
                                          </p:val>
                                        </p:tav>
                                      </p:tavLst>
                                    </p:anim>
                                    <p:anim calcmode="lin" valueType="num">
                                      <p:cBhvr>
                                        <p:cTn id="105" dur="500" fill="hold"/>
                                        <p:tgtEl>
                                          <p:spTgt spid="10"/>
                                        </p:tgtEl>
                                        <p:attrNameLst>
                                          <p:attrName>ppt_h</p:attrName>
                                        </p:attrNameLst>
                                      </p:cBhvr>
                                      <p:tavLst>
                                        <p:tav tm="0">
                                          <p:val>
                                            <p:fltVal val="0"/>
                                          </p:val>
                                        </p:tav>
                                        <p:tav tm="100000">
                                          <p:val>
                                            <p:strVal val="#ppt_h"/>
                                          </p:val>
                                        </p:tav>
                                      </p:tavLst>
                                    </p:anim>
                                    <p:animEffect transition="in" filter="fade">
                                      <p:cBhvr>
                                        <p:cTn id="10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6" grpId="0" animBg="1"/>
      <p:bldP spid="13" grpId="0" animBg="1"/>
      <p:bldP spid="4"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52533" y="1196752"/>
            <a:ext cx="5238934" cy="4370427"/>
          </a:xfrm>
          <a:prstGeom prst="rect">
            <a:avLst/>
          </a:prstGeom>
          <a:noFill/>
        </p:spPr>
        <p:txBody>
          <a:bodyPr wrap="none" rtlCol="0">
            <a:spAutoFit/>
          </a:bodyPr>
          <a:lstStyle/>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その為に</a:t>
            </a:r>
          </a:p>
          <a:p>
            <a:pPr algn="ct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防災の啓発</a:t>
            </a:r>
          </a:p>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を</a:t>
            </a:r>
          </a:p>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やろう！</a:t>
            </a:r>
          </a:p>
        </p:txBody>
      </p:sp>
    </p:spTree>
    <p:extLst>
      <p:ext uri="{BB962C8B-B14F-4D97-AF65-F5344CB8AC3E}">
        <p14:creationId xmlns:p14="http://schemas.microsoft.com/office/powerpoint/2010/main" val="189671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pPr algn="ctr"/>
            <a:endParaRPr lang="ja-JP" altLang="en-US" sz="3600" dirty="0">
              <a:solidFill>
                <a:schemeClr val="bg1"/>
              </a:solidFill>
              <a:latin typeface="ＤＦＰ特太ゴシック体" panose="020B0A00010101010101" pitchFamily="50" charset="-128"/>
              <a:ea typeface="ＤＦＰ特太ゴシック体" panose="020B0A00010101010101" pitchFamily="50" charset="-128"/>
            </a:endParaRPr>
          </a:p>
        </p:txBody>
      </p:sp>
      <p:sp>
        <p:nvSpPr>
          <p:cNvPr id="10" name="Rectangle 4"/>
          <p:cNvSpPr>
            <a:spLocks noChangeArrowheads="1"/>
          </p:cNvSpPr>
          <p:nvPr/>
        </p:nvSpPr>
        <p:spPr bwMode="auto">
          <a:xfrm>
            <a:off x="-1" y="5158630"/>
            <a:ext cx="9144001" cy="1726753"/>
          </a:xfrm>
          <a:prstGeom prst="rect">
            <a:avLst/>
          </a:prstGeom>
          <a:solidFill>
            <a:schemeClr val="accent6">
              <a:lumMod val="50000"/>
            </a:schemeClr>
          </a:solidFill>
          <a:ln w="9525">
            <a:noFill/>
            <a:miter lim="800000"/>
            <a:headEnd/>
            <a:tailEnd/>
          </a:ln>
          <a:effectLst/>
        </p:spPr>
        <p:txBody>
          <a:bodyPr wrap="none" anchor="ctr"/>
          <a:lstStyle/>
          <a:p>
            <a:endParaRPr lang="ja-JP" altLang="en-US" dirty="0"/>
          </a:p>
        </p:txBody>
      </p:sp>
      <p:sp>
        <p:nvSpPr>
          <p:cNvPr id="11" name="Rectangle 5"/>
          <p:cNvSpPr txBox="1">
            <a:spLocks noChangeArrowheads="1"/>
          </p:cNvSpPr>
          <p:nvPr/>
        </p:nvSpPr>
        <p:spPr bwMode="auto">
          <a:xfrm>
            <a:off x="863587" y="5301208"/>
            <a:ext cx="7416824" cy="1438672"/>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防災伝道師・防災アドバイザー</a:t>
            </a:r>
          </a:p>
          <a:p>
            <a:r>
              <a:rPr lang="ja-JP" altLang="en-US" sz="24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地域防災研究所　加古川グリーンシティ防災会</a:t>
            </a:r>
          </a:p>
          <a:p>
            <a:r>
              <a:rPr lang="ja-JP" altLang="en-US" sz="32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大西　賞典（おおにし　しょうすけ）</a:t>
            </a:r>
          </a:p>
        </p:txBody>
      </p:sp>
      <p:sp>
        <p:nvSpPr>
          <p:cNvPr id="12" name="Rectangle 4"/>
          <p:cNvSpPr>
            <a:spLocks noChangeArrowheads="1"/>
          </p:cNvSpPr>
          <p:nvPr/>
        </p:nvSpPr>
        <p:spPr bwMode="auto">
          <a:xfrm>
            <a:off x="-36512" y="5157192"/>
            <a:ext cx="9180512" cy="72000"/>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5" name="テキスト ボックス 4"/>
          <p:cNvSpPr txBox="1"/>
          <p:nvPr/>
        </p:nvSpPr>
        <p:spPr>
          <a:xfrm>
            <a:off x="683567" y="1700808"/>
            <a:ext cx="7552104" cy="2123658"/>
          </a:xfrm>
          <a:prstGeom prst="rect">
            <a:avLst/>
          </a:prstGeom>
          <a:noFill/>
        </p:spPr>
        <p:txBody>
          <a:bodyPr wrap="square" rtlCol="0">
            <a:spAutoFit/>
          </a:bodyPr>
          <a:lstStyle/>
          <a:p>
            <a:pPr algn="ctr"/>
            <a:r>
              <a:rPr lang="ja-JP" altLang="en-US" sz="66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地域の防災活動の</a:t>
            </a:r>
          </a:p>
          <a:p>
            <a:pPr algn="ctr"/>
            <a:r>
              <a:rPr lang="ja-JP" altLang="en-US" sz="66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活性化について</a:t>
            </a:r>
          </a:p>
        </p:txBody>
      </p:sp>
      <p:sp>
        <p:nvSpPr>
          <p:cNvPr id="7" name="テキスト ボックス 6">
            <a:extLst>
              <a:ext uri="{FF2B5EF4-FFF2-40B4-BE49-F238E27FC236}">
                <a16:creationId xmlns:a16="http://schemas.microsoft.com/office/drawing/2014/main" id="{A8239C52-ECFA-466B-AC48-4DC3BF54984A}"/>
              </a:ext>
            </a:extLst>
          </p:cNvPr>
          <p:cNvSpPr txBox="1"/>
          <p:nvPr/>
        </p:nvSpPr>
        <p:spPr>
          <a:xfrm>
            <a:off x="3443956" y="4705786"/>
            <a:ext cx="2031325" cy="451406"/>
          </a:xfrm>
          <a:prstGeom prst="rect">
            <a:avLst/>
          </a:prstGeom>
          <a:noFill/>
        </p:spPr>
        <p:txBody>
          <a:bodyPr wrap="none" rtlCol="0">
            <a:spAutoFit/>
          </a:bodyPr>
          <a:lstStyle/>
          <a:p>
            <a:pPr>
              <a:lnSpc>
                <a:spcPts val="2800"/>
              </a:lnSpc>
            </a:pPr>
            <a:r>
              <a:rPr lang="ja-JP" altLang="en-US" sz="24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主催：広島県</a:t>
            </a:r>
            <a:endParaRPr lang="ja-JP" altLang="en-US" sz="2400" dirty="0">
              <a:solidFill>
                <a:schemeClr val="bg1"/>
              </a:solidFill>
              <a:effectLst>
                <a:outerShdw blurRad="50800" dist="3810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AF3614B0-074A-21FC-A221-71C7925496D2}"/>
              </a:ext>
            </a:extLst>
          </p:cNvPr>
          <p:cNvSpPr txBox="1"/>
          <p:nvPr/>
        </p:nvSpPr>
        <p:spPr>
          <a:xfrm>
            <a:off x="305272" y="347164"/>
            <a:ext cx="8496943" cy="1323439"/>
          </a:xfrm>
          <a:prstGeom prst="rect">
            <a:avLst/>
          </a:prstGeom>
          <a:noFill/>
        </p:spPr>
        <p:txBody>
          <a:bodyPr wrap="square" rtlCol="0">
            <a:spAutoFit/>
          </a:bodyPr>
          <a:lstStyle/>
          <a:p>
            <a:pPr algn="ctr"/>
            <a:r>
              <a:rPr lang="ja-JP" altLang="en-US" sz="3200" b="1"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令和６年度</a:t>
            </a:r>
          </a:p>
          <a:p>
            <a:pPr algn="ctr"/>
            <a:r>
              <a:rPr lang="ja-JP" altLang="en-US" sz="2400" b="1"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広島県自主防災リーダー研修会兼</a:t>
            </a:r>
          </a:p>
          <a:p>
            <a:pPr algn="ctr"/>
            <a:r>
              <a:rPr lang="ja-JP" altLang="en-US" sz="2400" b="1"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自主防災アドバイザースキルアップ研修会</a:t>
            </a:r>
          </a:p>
        </p:txBody>
      </p:sp>
      <p:sp>
        <p:nvSpPr>
          <p:cNvPr id="3" name="テキスト ボックス 2">
            <a:extLst>
              <a:ext uri="{FF2B5EF4-FFF2-40B4-BE49-F238E27FC236}">
                <a16:creationId xmlns:a16="http://schemas.microsoft.com/office/drawing/2014/main" id="{FDBB7115-0246-7F4C-D341-0933FB33950A}"/>
              </a:ext>
            </a:extLst>
          </p:cNvPr>
          <p:cNvSpPr txBox="1"/>
          <p:nvPr/>
        </p:nvSpPr>
        <p:spPr>
          <a:xfrm>
            <a:off x="284647" y="3780329"/>
            <a:ext cx="8496943" cy="584775"/>
          </a:xfrm>
          <a:prstGeom prst="rect">
            <a:avLst/>
          </a:prstGeom>
          <a:noFill/>
        </p:spPr>
        <p:txBody>
          <a:bodyPr wrap="square" rtlCol="0">
            <a:spAutoFit/>
          </a:bodyPr>
          <a:lstStyle/>
          <a:p>
            <a:pPr algn="ctr"/>
            <a:r>
              <a:rPr lang="ja-JP" altLang="en-US" sz="3200" b="1"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継続可能な地域防災活動にする為の次の一手</a:t>
            </a:r>
          </a:p>
        </p:txBody>
      </p:sp>
    </p:spTree>
    <p:extLst>
      <p:ext uri="{BB962C8B-B14F-4D97-AF65-F5344CB8AC3E}">
        <p14:creationId xmlns:p14="http://schemas.microsoft.com/office/powerpoint/2010/main" val="114502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5BBA1-A6D8-3FC9-31F5-48041AF27833}"/>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F77E2269-8D31-68E5-8978-4FAE827E40C0}"/>
              </a:ext>
            </a:extLst>
          </p:cNvPr>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a:extLst>
              <a:ext uri="{FF2B5EF4-FFF2-40B4-BE49-F238E27FC236}">
                <a16:creationId xmlns:a16="http://schemas.microsoft.com/office/drawing/2014/main" id="{2916CAD4-EC4F-5836-FC17-0736B3CB130E}"/>
              </a:ext>
            </a:extLst>
          </p:cNvPr>
          <p:cNvSpPr txBox="1"/>
          <p:nvPr/>
        </p:nvSpPr>
        <p:spPr>
          <a:xfrm>
            <a:off x="1243204" y="1052736"/>
            <a:ext cx="6657592" cy="4585871"/>
          </a:xfrm>
          <a:prstGeom prst="rect">
            <a:avLst/>
          </a:prstGeom>
          <a:noFill/>
        </p:spPr>
        <p:txBody>
          <a:bodyPr wrap="none" rtlCol="0">
            <a:spAutoFit/>
          </a:bodyPr>
          <a:lstStyle/>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でも</a:t>
            </a:r>
            <a:endParaRPr lang="ja-JP" altLang="en-US" sz="66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endParaRPr>
          </a:p>
          <a:p>
            <a:pPr algn="ct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時代遅れの</a:t>
            </a:r>
          </a:p>
          <a:p>
            <a:pPr algn="ct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防災啓発</a:t>
            </a: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に</a:t>
            </a:r>
          </a:p>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なっていませんか？</a:t>
            </a:r>
          </a:p>
        </p:txBody>
      </p:sp>
    </p:spTree>
    <p:extLst>
      <p:ext uri="{BB962C8B-B14F-4D97-AF65-F5344CB8AC3E}">
        <p14:creationId xmlns:p14="http://schemas.microsoft.com/office/powerpoint/2010/main" val="5681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9778AB-1CE4-4CED-BD3E-B64300D5518E}"/>
              </a:ext>
            </a:extLst>
          </p:cNvPr>
          <p:cNvSpPr>
            <a:spLocks noGrp="1"/>
          </p:cNvSpPr>
          <p:nvPr>
            <p:ph idx="1"/>
          </p:nvPr>
        </p:nvSpPr>
        <p:spPr>
          <a:xfrm>
            <a:off x="326450" y="914857"/>
            <a:ext cx="8817549" cy="5544616"/>
          </a:xfrm>
        </p:spPr>
        <p:txBody>
          <a:bodyPr/>
          <a:lstStyle/>
          <a:p>
            <a:r>
              <a:rPr kumimoji="1" lang="ja-JP" altLang="en-US" dirty="0"/>
              <a:t>「</a:t>
            </a:r>
            <a:r>
              <a:rPr kumimoji="1" lang="ja-JP" altLang="en-US" dirty="0">
                <a:highlight>
                  <a:srgbClr val="00FFFF"/>
                </a:highlight>
              </a:rPr>
              <a:t>防災にコミュニティが不可欠</a:t>
            </a:r>
            <a:r>
              <a:rPr kumimoji="1" lang="ja-JP" altLang="en-US" dirty="0"/>
              <a:t>」なのかを理解しなければ</a:t>
            </a:r>
          </a:p>
          <a:p>
            <a:r>
              <a:rPr kumimoji="1" lang="ja-JP" altLang="en-US" dirty="0">
                <a:solidFill>
                  <a:srgbClr val="FF0000"/>
                </a:solidFill>
              </a:rPr>
              <a:t>大切なもの（能力・個性・特技等々）</a:t>
            </a:r>
            <a:r>
              <a:rPr kumimoji="1" lang="ja-JP" altLang="en-US" dirty="0"/>
              <a:t>を失うことになる</a:t>
            </a:r>
          </a:p>
          <a:p>
            <a:r>
              <a:rPr kumimoji="1" lang="ja-JP" altLang="en-US" dirty="0"/>
              <a:t>このことに気付くべき！</a:t>
            </a:r>
          </a:p>
          <a:p>
            <a:r>
              <a:rPr kumimoji="1" lang="ja-JP" altLang="en-US" dirty="0">
                <a:solidFill>
                  <a:srgbClr val="0000FF"/>
                </a:solidFill>
                <a:highlight>
                  <a:srgbClr val="C0C0C0"/>
                </a:highlight>
              </a:rPr>
              <a:t>コミュニティが薄いから防災ができない</a:t>
            </a:r>
            <a:r>
              <a:rPr kumimoji="1" lang="ja-JP" altLang="en-US" dirty="0"/>
              <a:t>等とは</a:t>
            </a:r>
          </a:p>
          <a:p>
            <a:r>
              <a:rPr kumimoji="1" lang="ja-JP" altLang="en-US" dirty="0">
                <a:highlight>
                  <a:srgbClr val="00FFFF"/>
                </a:highlight>
              </a:rPr>
              <a:t>ただの逃げ口上</a:t>
            </a:r>
          </a:p>
          <a:p>
            <a:r>
              <a:rPr kumimoji="1" lang="ja-JP" altLang="en-US" dirty="0"/>
              <a:t>自分ができないことを棚に上げ、他人に責任をなすりつけているのと、まったく同じ！</a:t>
            </a:r>
          </a:p>
          <a:p>
            <a:r>
              <a:rPr kumimoji="1" lang="ja-JP" altLang="en-US" dirty="0"/>
              <a:t>「</a:t>
            </a:r>
            <a:r>
              <a:rPr kumimoji="1" lang="ja-JP" altLang="en-US" dirty="0">
                <a:solidFill>
                  <a:srgbClr val="7030A0"/>
                </a:solidFill>
              </a:rPr>
              <a:t>公助は限界</a:t>
            </a:r>
            <a:r>
              <a:rPr kumimoji="1" lang="ja-JP" altLang="en-US" dirty="0"/>
              <a:t>」だから「</a:t>
            </a:r>
            <a:r>
              <a:rPr kumimoji="1" lang="ja-JP" altLang="en-US" dirty="0">
                <a:solidFill>
                  <a:srgbClr val="0000FF"/>
                </a:solidFill>
              </a:rPr>
              <a:t>自助・共助で</a:t>
            </a:r>
            <a:r>
              <a:rPr kumimoji="1" lang="ja-JP" altLang="en-US" dirty="0"/>
              <a:t>」というの同じ</a:t>
            </a:r>
          </a:p>
          <a:p>
            <a:r>
              <a:rPr kumimoji="1" lang="ja-JP" altLang="en-US" dirty="0"/>
              <a:t>まずは、誰もやらなくても、</a:t>
            </a:r>
            <a:r>
              <a:rPr kumimoji="1" lang="ja-JP" altLang="en-US" dirty="0">
                <a:solidFill>
                  <a:srgbClr val="FF0000"/>
                </a:solidFill>
              </a:rPr>
              <a:t>自分から始めること！</a:t>
            </a:r>
            <a:endParaRPr kumimoji="1" lang="en-US" altLang="ja-JP" dirty="0">
              <a:solidFill>
                <a:srgbClr val="FF0000"/>
              </a:solidFill>
            </a:endParaRPr>
          </a:p>
          <a:p>
            <a:r>
              <a:rPr kumimoji="1" lang="ja-JP" altLang="en-US" dirty="0"/>
              <a:t>そして、</a:t>
            </a:r>
            <a:r>
              <a:rPr kumimoji="1" lang="ja-JP" altLang="en-US" dirty="0">
                <a:solidFill>
                  <a:srgbClr val="FF0000"/>
                </a:solidFill>
              </a:rPr>
              <a:t>仲間を少しずつ増やす！チームをつくる！</a:t>
            </a:r>
          </a:p>
          <a:p>
            <a:r>
              <a:rPr kumimoji="1" lang="ja-JP" altLang="en-US" dirty="0"/>
              <a:t>そして、</a:t>
            </a:r>
            <a:r>
              <a:rPr kumimoji="1" lang="ja-JP" altLang="en-US" dirty="0">
                <a:solidFill>
                  <a:srgbClr val="FF0000"/>
                </a:solidFill>
              </a:rPr>
              <a:t>魅力あるチームを目指す！</a:t>
            </a:r>
          </a:p>
        </p:txBody>
      </p:sp>
      <p:sp>
        <p:nvSpPr>
          <p:cNvPr id="76" name="四角形: 角を丸くする 75">
            <a:extLst>
              <a:ext uri="{FF2B5EF4-FFF2-40B4-BE49-F238E27FC236}">
                <a16:creationId xmlns:a16="http://schemas.microsoft.com/office/drawing/2014/main" id="{6D7035BF-DCD5-9B46-AE25-2B7E1F42357A}"/>
              </a:ext>
            </a:extLst>
          </p:cNvPr>
          <p:cNvSpPr/>
          <p:nvPr/>
        </p:nvSpPr>
        <p:spPr bwMode="auto">
          <a:xfrm>
            <a:off x="321924" y="77060"/>
            <a:ext cx="4044418" cy="4396691"/>
          </a:xfrm>
          <a:prstGeom prst="roundRect">
            <a:avLst/>
          </a:prstGeom>
          <a:solidFill>
            <a:schemeClr val="bg1">
              <a:alpha val="78000"/>
            </a:schemeClr>
          </a:solidFill>
          <a:ln w="9525">
            <a:noFill/>
            <a:miter lim="800000"/>
            <a:headEnd/>
            <a:tailEnd/>
          </a:ln>
          <a:effectLst/>
        </p:spPr>
        <p:txBody>
          <a:bodyPr wrap="none" rtlCol="0" anchor="ctr"/>
          <a:lstStyle/>
          <a:p>
            <a:pPr algn="ctr"/>
            <a:endParaRPr kumimoji="1" lang="ja-JP" altLang="en-US" dirty="0"/>
          </a:p>
        </p:txBody>
      </p:sp>
      <p:sp>
        <p:nvSpPr>
          <p:cNvPr id="77" name="四角形: 角を丸くする 76">
            <a:extLst>
              <a:ext uri="{FF2B5EF4-FFF2-40B4-BE49-F238E27FC236}">
                <a16:creationId xmlns:a16="http://schemas.microsoft.com/office/drawing/2014/main" id="{3EDD21E6-0FCB-EFFE-F343-C9FE1AA4052E}"/>
              </a:ext>
            </a:extLst>
          </p:cNvPr>
          <p:cNvSpPr/>
          <p:nvPr/>
        </p:nvSpPr>
        <p:spPr bwMode="auto">
          <a:xfrm>
            <a:off x="4516393" y="63467"/>
            <a:ext cx="4044418" cy="4396691"/>
          </a:xfrm>
          <a:prstGeom prst="roundRect">
            <a:avLst/>
          </a:prstGeom>
          <a:solidFill>
            <a:schemeClr val="bg1">
              <a:alpha val="78000"/>
            </a:schemeClr>
          </a:solidFill>
          <a:ln w="9525">
            <a:noFill/>
            <a:miter lim="800000"/>
            <a:headEnd/>
            <a:tailEnd/>
          </a:ln>
          <a:effectLst/>
        </p:spPr>
        <p:txBody>
          <a:bodyPr wrap="none" rtlCol="0" anchor="ctr"/>
          <a:lstStyle/>
          <a:p>
            <a:pPr algn="ctr"/>
            <a:endParaRPr kumimoji="1" lang="ja-JP" altLang="en-US" dirty="0"/>
          </a:p>
        </p:txBody>
      </p:sp>
      <p:sp>
        <p:nvSpPr>
          <p:cNvPr id="2" name="タイトル 1">
            <a:extLst>
              <a:ext uri="{FF2B5EF4-FFF2-40B4-BE49-F238E27FC236}">
                <a16:creationId xmlns:a16="http://schemas.microsoft.com/office/drawing/2014/main" id="{82FCDD8B-E238-4D8A-A8AE-AD50C586B2C8}"/>
              </a:ext>
            </a:extLst>
          </p:cNvPr>
          <p:cNvSpPr>
            <a:spLocks noGrp="1"/>
          </p:cNvSpPr>
          <p:nvPr>
            <p:ph type="title"/>
          </p:nvPr>
        </p:nvSpPr>
        <p:spPr/>
        <p:txBody>
          <a:bodyPr/>
          <a:lstStyle/>
          <a:p>
            <a:r>
              <a:rPr kumimoji="1" lang="ja-JP" altLang="en-US" dirty="0"/>
              <a:t>時代遅れの防災啓発</a:t>
            </a:r>
          </a:p>
        </p:txBody>
      </p:sp>
      <p:grpSp>
        <p:nvGrpSpPr>
          <p:cNvPr id="7" name="グループ化 6">
            <a:extLst>
              <a:ext uri="{FF2B5EF4-FFF2-40B4-BE49-F238E27FC236}">
                <a16:creationId xmlns:a16="http://schemas.microsoft.com/office/drawing/2014/main" id="{BD00E245-ECFE-453A-9F15-AA9B9E1354F0}"/>
              </a:ext>
            </a:extLst>
          </p:cNvPr>
          <p:cNvGrpSpPr/>
          <p:nvPr/>
        </p:nvGrpSpPr>
        <p:grpSpPr>
          <a:xfrm>
            <a:off x="5364088" y="188640"/>
            <a:ext cx="2664296" cy="3412116"/>
            <a:chOff x="4782852" y="188640"/>
            <a:chExt cx="2664296" cy="3412116"/>
          </a:xfrm>
        </p:grpSpPr>
        <p:sp>
          <p:nvSpPr>
            <p:cNvPr id="4" name="楕円 3">
              <a:extLst>
                <a:ext uri="{FF2B5EF4-FFF2-40B4-BE49-F238E27FC236}">
                  <a16:creationId xmlns:a16="http://schemas.microsoft.com/office/drawing/2014/main" id="{6F91A096-86EC-4F8F-9B56-CAE32E403023}"/>
                </a:ext>
              </a:extLst>
            </p:cNvPr>
            <p:cNvSpPr/>
            <p:nvPr/>
          </p:nvSpPr>
          <p:spPr bwMode="auto">
            <a:xfrm>
              <a:off x="4782852" y="188640"/>
              <a:ext cx="2664296" cy="2664296"/>
            </a:xfrm>
            <a:prstGeom prst="ellipse">
              <a:avLst/>
            </a:prstGeom>
            <a:solidFill>
              <a:srgbClr val="FF0000"/>
            </a:solidFill>
            <a:ln w="9525">
              <a:noFill/>
              <a:miter lim="800000"/>
              <a:headEnd/>
              <a:tailEnd/>
            </a:ln>
            <a:effectLst/>
          </p:spPr>
          <p:txBody>
            <a:bodyPr wrap="none" rtlCol="0" anchor="ctr"/>
            <a:lstStyle/>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自助</a:t>
              </a:r>
            </a:p>
          </p:txBody>
        </p:sp>
        <p:sp>
          <p:nvSpPr>
            <p:cNvPr id="5" name="楕円 4">
              <a:extLst>
                <a:ext uri="{FF2B5EF4-FFF2-40B4-BE49-F238E27FC236}">
                  <a16:creationId xmlns:a16="http://schemas.microsoft.com/office/drawing/2014/main" id="{4D11D6EA-8CA5-4EA6-9F1E-58EE8AA4976F}"/>
                </a:ext>
              </a:extLst>
            </p:cNvPr>
            <p:cNvSpPr/>
            <p:nvPr/>
          </p:nvSpPr>
          <p:spPr bwMode="auto">
            <a:xfrm>
              <a:off x="4900228" y="2160596"/>
              <a:ext cx="1440160" cy="1440160"/>
            </a:xfrm>
            <a:prstGeom prst="ellipse">
              <a:avLst/>
            </a:prstGeom>
            <a:solidFill>
              <a:srgbClr val="FFC000"/>
            </a:solidFill>
            <a:ln w="9525">
              <a:noFill/>
              <a:miter lim="800000"/>
              <a:headEnd/>
              <a:tailEnd/>
            </a:ln>
            <a:effectLst/>
          </p:spPr>
          <p:txBody>
            <a:bodyPr wrap="none" rtlCol="0" anchor="ctr"/>
            <a:lstStyle/>
            <a:p>
              <a:pPr algn="ctr"/>
              <a:r>
                <a:rPr kumimoji="1" lang="ja-JP" altLang="en-US" sz="2800" dirty="0">
                  <a:latin typeface="AR P悠々ゴシック体E" panose="040B0900000000000000" pitchFamily="50" charset="-128"/>
                  <a:ea typeface="AR P悠々ゴシック体E" panose="040B0900000000000000" pitchFamily="50" charset="-128"/>
                </a:rPr>
                <a:t>共助</a:t>
              </a:r>
            </a:p>
          </p:txBody>
        </p:sp>
        <p:sp>
          <p:nvSpPr>
            <p:cNvPr id="6" name="楕円 5">
              <a:extLst>
                <a:ext uri="{FF2B5EF4-FFF2-40B4-BE49-F238E27FC236}">
                  <a16:creationId xmlns:a16="http://schemas.microsoft.com/office/drawing/2014/main" id="{A1534B81-AF63-41E0-97DB-D57BA0EDAB59}"/>
                </a:ext>
              </a:extLst>
            </p:cNvPr>
            <p:cNvSpPr/>
            <p:nvPr/>
          </p:nvSpPr>
          <p:spPr bwMode="auto">
            <a:xfrm>
              <a:off x="6115000" y="2520636"/>
              <a:ext cx="872480" cy="872480"/>
            </a:xfrm>
            <a:prstGeom prst="ellipse">
              <a:avLst/>
            </a:prstGeom>
            <a:solidFill>
              <a:srgbClr val="008000"/>
            </a:solidFill>
            <a:ln w="9525">
              <a:noFill/>
              <a:miter lim="800000"/>
              <a:headEnd/>
              <a:tailEnd/>
            </a:ln>
            <a:effectLst/>
          </p:spPr>
          <p:txBody>
            <a:bodyPr wrap="none" rtlCol="0" anchor="ct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公助</a:t>
              </a:r>
            </a:p>
          </p:txBody>
        </p:sp>
      </p:grpSp>
      <p:grpSp>
        <p:nvGrpSpPr>
          <p:cNvPr id="15" name="グループ化 14">
            <a:extLst>
              <a:ext uri="{FF2B5EF4-FFF2-40B4-BE49-F238E27FC236}">
                <a16:creationId xmlns:a16="http://schemas.microsoft.com/office/drawing/2014/main" id="{EFB75275-FE24-4E9E-9C2F-487CC55A66D0}"/>
              </a:ext>
            </a:extLst>
          </p:cNvPr>
          <p:cNvGrpSpPr/>
          <p:nvPr/>
        </p:nvGrpSpPr>
        <p:grpSpPr>
          <a:xfrm>
            <a:off x="586170" y="77060"/>
            <a:ext cx="3538736" cy="3449580"/>
            <a:chOff x="586170" y="77060"/>
            <a:chExt cx="3538736" cy="3449580"/>
          </a:xfrm>
        </p:grpSpPr>
        <p:grpSp>
          <p:nvGrpSpPr>
            <p:cNvPr id="14" name="グループ化 13">
              <a:extLst>
                <a:ext uri="{FF2B5EF4-FFF2-40B4-BE49-F238E27FC236}">
                  <a16:creationId xmlns:a16="http://schemas.microsoft.com/office/drawing/2014/main" id="{B2353259-A0BA-48AD-BA83-183AA0ABFB28}"/>
                </a:ext>
              </a:extLst>
            </p:cNvPr>
            <p:cNvGrpSpPr/>
            <p:nvPr/>
          </p:nvGrpSpPr>
          <p:grpSpPr>
            <a:xfrm>
              <a:off x="586170" y="77060"/>
              <a:ext cx="2696079" cy="3449580"/>
              <a:chOff x="586170" y="77060"/>
              <a:chExt cx="2696079" cy="3449580"/>
            </a:xfrm>
          </p:grpSpPr>
          <p:sp>
            <p:nvSpPr>
              <p:cNvPr id="9" name="楕円 8">
                <a:extLst>
                  <a:ext uri="{FF2B5EF4-FFF2-40B4-BE49-F238E27FC236}">
                    <a16:creationId xmlns:a16="http://schemas.microsoft.com/office/drawing/2014/main" id="{14FCFF0F-0F74-4C24-9659-A0D91FCDC631}"/>
                  </a:ext>
                </a:extLst>
              </p:cNvPr>
              <p:cNvSpPr/>
              <p:nvPr/>
            </p:nvSpPr>
            <p:spPr bwMode="auto">
              <a:xfrm>
                <a:off x="1331640" y="77060"/>
                <a:ext cx="1950609" cy="1950609"/>
              </a:xfrm>
              <a:prstGeom prst="ellipse">
                <a:avLst/>
              </a:prstGeom>
              <a:solidFill>
                <a:srgbClr val="FF0000"/>
              </a:solidFill>
              <a:ln w="9525">
                <a:noFill/>
                <a:miter lim="800000"/>
                <a:headEnd/>
                <a:tailEnd/>
              </a:ln>
              <a:effectLst/>
            </p:spPr>
            <p:txBody>
              <a:bodyPr wrap="none" rtlCol="0" anchor="ctr"/>
              <a:lstStyle/>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自助</a:t>
                </a:r>
              </a:p>
            </p:txBody>
          </p:sp>
          <p:sp>
            <p:nvSpPr>
              <p:cNvPr id="12" name="楕円 11">
                <a:extLst>
                  <a:ext uri="{FF2B5EF4-FFF2-40B4-BE49-F238E27FC236}">
                    <a16:creationId xmlns:a16="http://schemas.microsoft.com/office/drawing/2014/main" id="{338AAA3F-D9B8-47CB-98DC-631BD5D95450}"/>
                  </a:ext>
                </a:extLst>
              </p:cNvPr>
              <p:cNvSpPr/>
              <p:nvPr/>
            </p:nvSpPr>
            <p:spPr bwMode="auto">
              <a:xfrm>
                <a:off x="586170" y="1576031"/>
                <a:ext cx="1950609" cy="1950609"/>
              </a:xfrm>
              <a:prstGeom prst="ellipse">
                <a:avLst/>
              </a:prstGeom>
              <a:solidFill>
                <a:srgbClr val="FFC000"/>
              </a:solidFill>
              <a:ln w="9525">
                <a:noFill/>
                <a:miter lim="800000"/>
                <a:headEnd/>
                <a:tailEnd/>
              </a:ln>
              <a:effectLst/>
            </p:spPr>
            <p:txBody>
              <a:bodyPr wrap="none" rtlCol="0" anchor="ctr"/>
              <a:lstStyle/>
              <a:p>
                <a:pPr algn="ctr"/>
                <a:r>
                  <a:rPr kumimoji="1" lang="ja-JP" altLang="en-US" sz="4000" dirty="0">
                    <a:latin typeface="AR P悠々ゴシック体E" panose="040B0900000000000000" pitchFamily="50" charset="-128"/>
                    <a:ea typeface="AR P悠々ゴシック体E" panose="040B0900000000000000" pitchFamily="50" charset="-128"/>
                  </a:rPr>
                  <a:t>共助</a:t>
                </a:r>
              </a:p>
            </p:txBody>
          </p:sp>
        </p:grpSp>
        <p:sp>
          <p:nvSpPr>
            <p:cNvPr id="13" name="楕円 12">
              <a:extLst>
                <a:ext uri="{FF2B5EF4-FFF2-40B4-BE49-F238E27FC236}">
                  <a16:creationId xmlns:a16="http://schemas.microsoft.com/office/drawing/2014/main" id="{2D72AA2A-7C72-43D2-87F5-62391396217E}"/>
                </a:ext>
              </a:extLst>
            </p:cNvPr>
            <p:cNvSpPr/>
            <p:nvPr/>
          </p:nvSpPr>
          <p:spPr bwMode="auto">
            <a:xfrm>
              <a:off x="2174297" y="1576031"/>
              <a:ext cx="1950609" cy="1950609"/>
            </a:xfrm>
            <a:prstGeom prst="ellipse">
              <a:avLst/>
            </a:prstGeom>
            <a:solidFill>
              <a:srgbClr val="008000"/>
            </a:solidFill>
            <a:ln w="9525">
              <a:noFill/>
              <a:miter lim="800000"/>
              <a:headEnd/>
              <a:tailEnd/>
            </a:ln>
            <a:effectLst/>
          </p:spPr>
          <p:txBody>
            <a:bodyPr wrap="none" rtlCol="0" anchor="ctr"/>
            <a:lstStyle/>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公助</a:t>
              </a:r>
            </a:p>
          </p:txBody>
        </p:sp>
      </p:grpSp>
      <p:grpSp>
        <p:nvGrpSpPr>
          <p:cNvPr id="21" name="グループ化 20">
            <a:extLst>
              <a:ext uri="{FF2B5EF4-FFF2-40B4-BE49-F238E27FC236}">
                <a16:creationId xmlns:a16="http://schemas.microsoft.com/office/drawing/2014/main" id="{1064E093-D61E-4482-9A1A-CA539A74CD6C}"/>
              </a:ext>
            </a:extLst>
          </p:cNvPr>
          <p:cNvGrpSpPr/>
          <p:nvPr/>
        </p:nvGrpSpPr>
        <p:grpSpPr>
          <a:xfrm>
            <a:off x="1397972" y="271866"/>
            <a:ext cx="5531031" cy="4950801"/>
            <a:chOff x="1469025" y="44624"/>
            <a:chExt cx="5531031" cy="4950801"/>
          </a:xfrm>
        </p:grpSpPr>
        <p:sp>
          <p:nvSpPr>
            <p:cNvPr id="20" name="楕円 19">
              <a:extLst>
                <a:ext uri="{FF2B5EF4-FFF2-40B4-BE49-F238E27FC236}">
                  <a16:creationId xmlns:a16="http://schemas.microsoft.com/office/drawing/2014/main" id="{CCACC98F-2889-4758-A4BB-C82F3DEF8D06}"/>
                </a:ext>
              </a:extLst>
            </p:cNvPr>
            <p:cNvSpPr/>
            <p:nvPr/>
          </p:nvSpPr>
          <p:spPr bwMode="auto">
            <a:xfrm>
              <a:off x="1469025" y="44624"/>
              <a:ext cx="5531031" cy="4950801"/>
            </a:xfrm>
            <a:prstGeom prst="ellipse">
              <a:avLst/>
            </a:prstGeom>
            <a:solidFill>
              <a:srgbClr val="92D050"/>
            </a:solidFill>
            <a:ln w="9525">
              <a:noFill/>
              <a:miter lim="800000"/>
              <a:headEnd/>
              <a:tailEnd/>
            </a:ln>
            <a:effectLst/>
          </p:spPr>
          <p:txBody>
            <a:bodyPr wrap="none" rtlCol="0" anchor="ctr"/>
            <a:lstStyle/>
            <a:p>
              <a:pPr algn="ctr"/>
              <a:endParaRPr kumimoji="1" lang="ja-JP" altLang="en-US" dirty="0"/>
            </a:p>
          </p:txBody>
        </p:sp>
        <p:grpSp>
          <p:nvGrpSpPr>
            <p:cNvPr id="16" name="グループ化 15">
              <a:extLst>
                <a:ext uri="{FF2B5EF4-FFF2-40B4-BE49-F238E27FC236}">
                  <a16:creationId xmlns:a16="http://schemas.microsoft.com/office/drawing/2014/main" id="{B4B58C12-F09E-46B4-A0A5-BAE57E8E7B2D}"/>
                </a:ext>
              </a:extLst>
            </p:cNvPr>
            <p:cNvGrpSpPr/>
            <p:nvPr/>
          </p:nvGrpSpPr>
          <p:grpSpPr>
            <a:xfrm>
              <a:off x="2665748" y="121312"/>
              <a:ext cx="3778459" cy="4839004"/>
              <a:chOff x="4782852" y="188640"/>
              <a:chExt cx="2664296" cy="3412116"/>
            </a:xfrm>
          </p:grpSpPr>
          <p:sp>
            <p:nvSpPr>
              <p:cNvPr id="17" name="楕円 16">
                <a:extLst>
                  <a:ext uri="{FF2B5EF4-FFF2-40B4-BE49-F238E27FC236}">
                    <a16:creationId xmlns:a16="http://schemas.microsoft.com/office/drawing/2014/main" id="{4BE1571A-6E44-420E-914E-CF836FACFB7F}"/>
                  </a:ext>
                </a:extLst>
              </p:cNvPr>
              <p:cNvSpPr/>
              <p:nvPr/>
            </p:nvSpPr>
            <p:spPr bwMode="auto">
              <a:xfrm>
                <a:off x="4782852" y="188640"/>
                <a:ext cx="2664296" cy="2664296"/>
              </a:xfrm>
              <a:prstGeom prst="ellipse">
                <a:avLst/>
              </a:prstGeom>
              <a:solidFill>
                <a:srgbClr val="FF0000"/>
              </a:solidFill>
              <a:ln w="9525">
                <a:noFill/>
                <a:miter lim="800000"/>
                <a:headEnd/>
                <a:tailEnd/>
              </a:ln>
              <a:effectLst/>
            </p:spPr>
            <p:txBody>
              <a:bodyPr wrap="none" rtlCol="0" anchor="ctr"/>
              <a:lstStyle/>
              <a:p>
                <a:pPr algn="ctr"/>
                <a:r>
                  <a:rPr kumimoji="1" lang="ja-JP" altLang="en-US" sz="6600" dirty="0">
                    <a:solidFill>
                      <a:schemeClr val="bg1"/>
                    </a:solidFill>
                    <a:latin typeface="AR P悠々ゴシック体E" panose="040B0900000000000000" pitchFamily="50" charset="-128"/>
                    <a:ea typeface="AR P悠々ゴシック体E" panose="040B0900000000000000" pitchFamily="50" charset="-128"/>
                  </a:rPr>
                  <a:t>自助</a:t>
                </a:r>
              </a:p>
            </p:txBody>
          </p:sp>
          <p:sp>
            <p:nvSpPr>
              <p:cNvPr id="18" name="楕円 17">
                <a:extLst>
                  <a:ext uri="{FF2B5EF4-FFF2-40B4-BE49-F238E27FC236}">
                    <a16:creationId xmlns:a16="http://schemas.microsoft.com/office/drawing/2014/main" id="{312FC0B3-F4F6-4E05-9FD1-C71C61DEAE72}"/>
                  </a:ext>
                </a:extLst>
              </p:cNvPr>
              <p:cNvSpPr/>
              <p:nvPr/>
            </p:nvSpPr>
            <p:spPr bwMode="auto">
              <a:xfrm>
                <a:off x="4900228" y="2160596"/>
                <a:ext cx="1440160" cy="1440160"/>
              </a:xfrm>
              <a:prstGeom prst="ellipse">
                <a:avLst/>
              </a:prstGeom>
              <a:solidFill>
                <a:srgbClr val="FFC000"/>
              </a:solidFill>
              <a:ln w="9525">
                <a:noFill/>
                <a:miter lim="800000"/>
                <a:headEnd/>
                <a:tailEnd/>
              </a:ln>
              <a:effectLst/>
            </p:spPr>
            <p:txBody>
              <a:bodyPr wrap="none" rtlCol="0" anchor="ctr"/>
              <a:lstStyle/>
              <a:p>
                <a:pPr algn="ctr"/>
                <a:r>
                  <a:rPr kumimoji="1" lang="ja-JP" altLang="en-US" sz="2800" dirty="0">
                    <a:latin typeface="AR P悠々ゴシック体E" panose="040B0900000000000000" pitchFamily="50" charset="-128"/>
                    <a:ea typeface="AR P悠々ゴシック体E" panose="040B0900000000000000" pitchFamily="50" charset="-128"/>
                  </a:rPr>
                  <a:t>共助</a:t>
                </a:r>
              </a:p>
            </p:txBody>
          </p:sp>
        </p:grpSp>
      </p:grpSp>
      <p:sp>
        <p:nvSpPr>
          <p:cNvPr id="22" name="テキスト ボックス 21">
            <a:extLst>
              <a:ext uri="{FF2B5EF4-FFF2-40B4-BE49-F238E27FC236}">
                <a16:creationId xmlns:a16="http://schemas.microsoft.com/office/drawing/2014/main" id="{C1974398-96F5-4A6F-B2DD-3989E0F7839D}"/>
              </a:ext>
            </a:extLst>
          </p:cNvPr>
          <p:cNvSpPr txBox="1"/>
          <p:nvPr/>
        </p:nvSpPr>
        <p:spPr>
          <a:xfrm>
            <a:off x="2080600" y="1037275"/>
            <a:ext cx="1415772" cy="2913618"/>
          </a:xfrm>
          <a:prstGeom prst="rect">
            <a:avLst/>
          </a:prstGeom>
          <a:noFill/>
        </p:spPr>
        <p:txBody>
          <a:bodyPr vert="eaVert" wrap="none" rtlCol="0">
            <a:spAutoFit/>
          </a:bodyPr>
          <a:lstStyle/>
          <a:p>
            <a:pPr algn="ctr"/>
            <a:r>
              <a:rPr kumimoji="1" lang="ja-JP" altLang="en-US" sz="3600" dirty="0">
                <a:ln w="19050">
                  <a:solidFill>
                    <a:schemeClr val="bg1"/>
                  </a:solidFill>
                </a:ln>
                <a:solidFill>
                  <a:srgbClr val="008000"/>
                </a:solidFill>
                <a:latin typeface="AR P悠々ゴシック体E" panose="040B0900000000000000" pitchFamily="50" charset="-128"/>
                <a:ea typeface="AR P悠々ゴシック体E" panose="040B0900000000000000" pitchFamily="50" charset="-128"/>
              </a:rPr>
              <a:t>仲間・チーム</a:t>
            </a:r>
          </a:p>
          <a:p>
            <a:pPr algn="ctr"/>
            <a:r>
              <a:rPr kumimoji="1" lang="ja-JP" altLang="en-US" sz="4400" dirty="0">
                <a:ln w="19050">
                  <a:solidFill>
                    <a:schemeClr val="bg1"/>
                  </a:solidFill>
                </a:ln>
                <a:solidFill>
                  <a:srgbClr val="008000"/>
                </a:solidFill>
                <a:latin typeface="AR P悠々ゴシック体E" panose="040B0900000000000000" pitchFamily="50" charset="-128"/>
                <a:ea typeface="AR P悠々ゴシック体E" panose="040B0900000000000000" pitchFamily="50" charset="-128"/>
              </a:rPr>
              <a:t>地域防災力</a:t>
            </a:r>
          </a:p>
        </p:txBody>
      </p:sp>
      <p:sp>
        <p:nvSpPr>
          <p:cNvPr id="8" name="四角形: 角を丸くする 7">
            <a:extLst>
              <a:ext uri="{FF2B5EF4-FFF2-40B4-BE49-F238E27FC236}">
                <a16:creationId xmlns:a16="http://schemas.microsoft.com/office/drawing/2014/main" id="{7102FE6C-4627-4CB7-8794-D9065AD7ADBE}"/>
              </a:ext>
            </a:extLst>
          </p:cNvPr>
          <p:cNvSpPr/>
          <p:nvPr/>
        </p:nvSpPr>
        <p:spPr bwMode="auto">
          <a:xfrm>
            <a:off x="181116" y="5072113"/>
            <a:ext cx="8640960" cy="1425779"/>
          </a:xfrm>
          <a:prstGeom prst="roundRect">
            <a:avLst/>
          </a:prstGeom>
          <a:solidFill>
            <a:srgbClr val="FFFF00"/>
          </a:solidFill>
          <a:ln w="9525">
            <a:noFill/>
            <a:miter lim="800000"/>
            <a:headEnd/>
            <a:tailEnd/>
          </a:ln>
          <a:effectLst/>
        </p:spPr>
        <p:txBody>
          <a:bodyPr wrap="none" rtlCol="0" anchor="ctr"/>
          <a:lstStyle/>
          <a:p>
            <a:pPr algn="ctr"/>
            <a:r>
              <a:rPr kumimoji="1" lang="ja-JP" altLang="en-US" sz="3200" dirty="0">
                <a:latin typeface="AR悠々ゴシック体E" panose="040B0909000000000000" pitchFamily="49" charset="-128"/>
                <a:ea typeface="AR悠々ゴシック体E" panose="040B0909000000000000" pitchFamily="49" charset="-128"/>
              </a:rPr>
              <a:t>災害が発生した“その瞬間”には</a:t>
            </a:r>
          </a:p>
          <a:p>
            <a:pPr algn="ctr"/>
            <a:r>
              <a:rPr kumimoji="1" lang="ja-JP" altLang="en-US" sz="3200" dirty="0">
                <a:latin typeface="AR悠々ゴシック体E" panose="040B0909000000000000" pitchFamily="49" charset="-128"/>
                <a:ea typeface="AR悠々ゴシック体E" panose="040B0909000000000000" pitchFamily="49" charset="-128"/>
              </a:rPr>
              <a:t>「自助・共助」以外の期待はできないと考えろ！</a:t>
            </a:r>
          </a:p>
        </p:txBody>
      </p:sp>
      <p:sp>
        <p:nvSpPr>
          <p:cNvPr id="24" name="楕円 23">
            <a:extLst>
              <a:ext uri="{FF2B5EF4-FFF2-40B4-BE49-F238E27FC236}">
                <a16:creationId xmlns:a16="http://schemas.microsoft.com/office/drawing/2014/main" id="{8A5FB85D-229D-4EB1-B6BC-1ED675607312}"/>
              </a:ext>
            </a:extLst>
          </p:cNvPr>
          <p:cNvSpPr/>
          <p:nvPr/>
        </p:nvSpPr>
        <p:spPr bwMode="auto">
          <a:xfrm>
            <a:off x="7625353" y="4473751"/>
            <a:ext cx="1196723" cy="1196723"/>
          </a:xfrm>
          <a:prstGeom prst="ellipse">
            <a:avLst/>
          </a:prstGeom>
          <a:solidFill>
            <a:srgbClr val="008000"/>
          </a:solidFill>
          <a:ln w="9525">
            <a:noFill/>
            <a:miter lim="800000"/>
            <a:headEnd/>
            <a:tailEnd/>
          </a:ln>
          <a:effectLst/>
        </p:spPr>
        <p:txBody>
          <a:bodyPr wrap="none" rtlCol="0" anchor="ct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公助は</a:t>
            </a:r>
          </a:p>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事後保全</a:t>
            </a:r>
          </a:p>
        </p:txBody>
      </p:sp>
      <p:sp>
        <p:nvSpPr>
          <p:cNvPr id="10" name="テキスト ボックス 9">
            <a:extLst>
              <a:ext uri="{FF2B5EF4-FFF2-40B4-BE49-F238E27FC236}">
                <a16:creationId xmlns:a16="http://schemas.microsoft.com/office/drawing/2014/main" id="{4066B399-9427-1A16-1C42-17F4179557CD}"/>
              </a:ext>
            </a:extLst>
          </p:cNvPr>
          <p:cNvSpPr txBox="1"/>
          <p:nvPr/>
        </p:nvSpPr>
        <p:spPr>
          <a:xfrm>
            <a:off x="3566740" y="2918564"/>
            <a:ext cx="3611610" cy="769441"/>
          </a:xfrm>
          <a:prstGeom prst="rect">
            <a:avLst/>
          </a:prstGeom>
          <a:noFill/>
        </p:spPr>
        <p:txBody>
          <a:bodyPr wrap="square" rtlCol="0">
            <a:spAutoFit/>
          </a:bodyPr>
          <a:lstStyle/>
          <a:p>
            <a:pPr algn="ctr"/>
            <a:r>
              <a:rPr kumimoji="1" lang="ja-JP" altLang="en-US" sz="4400" dirty="0">
                <a:ln w="19050">
                  <a:solidFill>
                    <a:schemeClr val="bg1"/>
                  </a:solidFill>
                </a:ln>
                <a:solidFill>
                  <a:srgbClr val="0000FF"/>
                </a:solidFill>
                <a:effectLst>
                  <a:outerShdw blurRad="50800" dist="38100" dir="2700000" algn="tl" rotWithShape="0">
                    <a:prstClr val="black">
                      <a:alpha val="40000"/>
                    </a:prstClr>
                  </a:outerShdw>
                </a:effectLst>
                <a:latin typeface="ＤＦ特太ゴシック体" panose="020B0509000000000000" pitchFamily="49" charset="-128"/>
                <a:ea typeface="ＤＦ特太ゴシック体" panose="020B0509000000000000" pitchFamily="49" charset="-128"/>
              </a:rPr>
              <a:t>自主防災組織</a:t>
            </a:r>
          </a:p>
        </p:txBody>
      </p:sp>
      <p:sp>
        <p:nvSpPr>
          <p:cNvPr id="11" name="四角形: 角を丸くする 10">
            <a:extLst>
              <a:ext uri="{FF2B5EF4-FFF2-40B4-BE49-F238E27FC236}">
                <a16:creationId xmlns:a16="http://schemas.microsoft.com/office/drawing/2014/main" id="{16C820C9-749A-A1A8-7469-176EF957BF93}"/>
              </a:ext>
            </a:extLst>
          </p:cNvPr>
          <p:cNvSpPr/>
          <p:nvPr/>
        </p:nvSpPr>
        <p:spPr bwMode="auto">
          <a:xfrm>
            <a:off x="1148625" y="3763890"/>
            <a:ext cx="2204461" cy="588625"/>
          </a:xfrm>
          <a:prstGeom prst="roundRect">
            <a:avLst/>
          </a:prstGeom>
          <a:solidFill>
            <a:srgbClr val="FFFF00"/>
          </a:solidFill>
          <a:ln w="9525">
            <a:noFill/>
            <a:miter lim="800000"/>
            <a:headEnd/>
            <a:tailEnd/>
          </a:ln>
          <a:effectLst/>
        </p:spPr>
        <p:txBody>
          <a:bodyPr wrap="none" rtlCol="0" anchor="ctr"/>
          <a:lstStyle/>
          <a:p>
            <a:pPr algn="ctr"/>
            <a:r>
              <a:rPr kumimoji="1" lang="ja-JP" altLang="en-US" sz="2400" dirty="0">
                <a:latin typeface="AR P悠々ゴシック体E" panose="040B0900000000000000" pitchFamily="50" charset="-128"/>
                <a:ea typeface="AR P悠々ゴシック体E" panose="040B0900000000000000" pitchFamily="50" charset="-128"/>
              </a:rPr>
              <a:t>形式的な図</a:t>
            </a:r>
          </a:p>
        </p:txBody>
      </p:sp>
      <p:sp>
        <p:nvSpPr>
          <p:cNvPr id="19" name="四角形: 角を丸くする 18">
            <a:extLst>
              <a:ext uri="{FF2B5EF4-FFF2-40B4-BE49-F238E27FC236}">
                <a16:creationId xmlns:a16="http://schemas.microsoft.com/office/drawing/2014/main" id="{23F7DB42-83D4-3BDA-4D53-3C4973D77F36}"/>
              </a:ext>
            </a:extLst>
          </p:cNvPr>
          <p:cNvSpPr/>
          <p:nvPr/>
        </p:nvSpPr>
        <p:spPr bwMode="auto">
          <a:xfrm>
            <a:off x="5543273" y="3763890"/>
            <a:ext cx="2204461" cy="588625"/>
          </a:xfrm>
          <a:prstGeom prst="roundRect">
            <a:avLst/>
          </a:prstGeom>
          <a:solidFill>
            <a:srgbClr val="FFFF00"/>
          </a:solidFill>
          <a:ln w="9525">
            <a:noFill/>
            <a:miter lim="800000"/>
            <a:headEnd/>
            <a:tailEnd/>
          </a:ln>
          <a:effectLst/>
        </p:spPr>
        <p:txBody>
          <a:bodyPr wrap="none" rtlCol="0" anchor="ctr"/>
          <a:lstStyle/>
          <a:p>
            <a:pPr algn="ctr"/>
            <a:r>
              <a:rPr kumimoji="1" lang="ja-JP" altLang="en-US" sz="2400" dirty="0">
                <a:latin typeface="AR P悠々ゴシック体E" panose="040B0900000000000000" pitchFamily="50" charset="-128"/>
                <a:ea typeface="AR P悠々ゴシック体E" panose="040B0900000000000000" pitchFamily="50" charset="-128"/>
              </a:rPr>
              <a:t>現実的な図</a:t>
            </a:r>
          </a:p>
        </p:txBody>
      </p:sp>
      <p:pic>
        <p:nvPicPr>
          <p:cNvPr id="45" name="図 44" descr="レゴ, 食品 が含まれている画像&#10;&#10;自動的に生成された説明">
            <a:extLst>
              <a:ext uri="{FF2B5EF4-FFF2-40B4-BE49-F238E27FC236}">
                <a16:creationId xmlns:a16="http://schemas.microsoft.com/office/drawing/2014/main" id="{827CD953-8E03-AF6C-D8AD-6F122086FC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69938" y="1931497"/>
            <a:ext cx="755977" cy="769442"/>
          </a:xfrm>
          <a:prstGeom prst="rect">
            <a:avLst/>
          </a:prstGeom>
        </p:spPr>
      </p:pic>
      <p:pic>
        <p:nvPicPr>
          <p:cNvPr id="47" name="図 46" descr="座る, テーブル, 食品, 持つ が含まれている画像&#10;&#10;自動的に生成された説明">
            <a:extLst>
              <a:ext uri="{FF2B5EF4-FFF2-40B4-BE49-F238E27FC236}">
                <a16:creationId xmlns:a16="http://schemas.microsoft.com/office/drawing/2014/main" id="{6055CB0C-E64B-A202-984D-671AEC52D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15165" y="1948583"/>
            <a:ext cx="534869" cy="572053"/>
          </a:xfrm>
          <a:prstGeom prst="rect">
            <a:avLst/>
          </a:prstGeom>
        </p:spPr>
      </p:pic>
      <p:pic>
        <p:nvPicPr>
          <p:cNvPr id="49" name="図 48" descr="レゴのキャラクター&#10;&#10;低い精度で自動的に生成された説明">
            <a:extLst>
              <a:ext uri="{FF2B5EF4-FFF2-40B4-BE49-F238E27FC236}">
                <a16:creationId xmlns:a16="http://schemas.microsoft.com/office/drawing/2014/main" id="{5CB9A427-35FD-BA7F-2A6C-E5869BE2A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42794" y="1834324"/>
            <a:ext cx="678852" cy="769480"/>
          </a:xfrm>
          <a:prstGeom prst="rect">
            <a:avLst/>
          </a:prstGeom>
        </p:spPr>
      </p:pic>
      <p:pic>
        <p:nvPicPr>
          <p:cNvPr id="51" name="図 50">
            <a:extLst>
              <a:ext uri="{FF2B5EF4-FFF2-40B4-BE49-F238E27FC236}">
                <a16:creationId xmlns:a16="http://schemas.microsoft.com/office/drawing/2014/main" id="{4588778E-129E-30FA-7815-1F74B152BB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67869" y="1919822"/>
            <a:ext cx="512987" cy="683982"/>
          </a:xfrm>
          <a:prstGeom prst="rect">
            <a:avLst/>
          </a:prstGeom>
        </p:spPr>
      </p:pic>
      <p:pic>
        <p:nvPicPr>
          <p:cNvPr id="53" name="図 52" descr="おもちゃ, レゴ, 男 が含まれている画像&#10;&#10;自動的に生成された説明">
            <a:extLst>
              <a:ext uri="{FF2B5EF4-FFF2-40B4-BE49-F238E27FC236}">
                <a16:creationId xmlns:a16="http://schemas.microsoft.com/office/drawing/2014/main" id="{27D24006-7EBA-71D4-11B7-764BB0C2BC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429606" y="1391154"/>
            <a:ext cx="652102" cy="769442"/>
          </a:xfrm>
          <a:prstGeom prst="rect">
            <a:avLst/>
          </a:prstGeom>
        </p:spPr>
      </p:pic>
      <p:pic>
        <p:nvPicPr>
          <p:cNvPr id="55" name="図 54" descr="おもちゃ, レゴ, 電車, ケーキ が含まれている画像&#10;&#10;自動的に生成された説明">
            <a:extLst>
              <a:ext uri="{FF2B5EF4-FFF2-40B4-BE49-F238E27FC236}">
                <a16:creationId xmlns:a16="http://schemas.microsoft.com/office/drawing/2014/main" id="{8A374117-A9CE-48C5-6BB4-996756EF52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32732" y="2645811"/>
            <a:ext cx="769442" cy="638637"/>
          </a:xfrm>
          <a:prstGeom prst="rect">
            <a:avLst/>
          </a:prstGeom>
        </p:spPr>
      </p:pic>
      <p:pic>
        <p:nvPicPr>
          <p:cNvPr id="57" name="図 56" descr="ゲームのキャラクター&#10;&#10;低い精度で自動的に生成された説明">
            <a:extLst>
              <a:ext uri="{FF2B5EF4-FFF2-40B4-BE49-F238E27FC236}">
                <a16:creationId xmlns:a16="http://schemas.microsoft.com/office/drawing/2014/main" id="{9D3297B2-8A66-3935-AA4A-724E97B2B6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588137" y="1877073"/>
            <a:ext cx="574545" cy="683982"/>
          </a:xfrm>
          <a:prstGeom prst="rect">
            <a:avLst/>
          </a:prstGeom>
        </p:spPr>
      </p:pic>
      <p:pic>
        <p:nvPicPr>
          <p:cNvPr id="59" name="図 58" descr="おもちゃ, 人形, 部屋, 時計 が含まれている画像&#10;&#10;自動的に生成された説明">
            <a:extLst>
              <a:ext uri="{FF2B5EF4-FFF2-40B4-BE49-F238E27FC236}">
                <a16:creationId xmlns:a16="http://schemas.microsoft.com/office/drawing/2014/main" id="{E0FFEEC9-0451-4C62-AC10-78655C79A2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26269" y="1858613"/>
            <a:ext cx="769480" cy="706212"/>
          </a:xfrm>
          <a:prstGeom prst="rect">
            <a:avLst/>
          </a:prstGeom>
        </p:spPr>
      </p:pic>
      <p:pic>
        <p:nvPicPr>
          <p:cNvPr id="61" name="図 60" descr="人形, おもちゃ, テーブル, 時計 が含まれている画像&#10;&#10;自動的に生成された説明">
            <a:extLst>
              <a:ext uri="{FF2B5EF4-FFF2-40B4-BE49-F238E27FC236}">
                <a16:creationId xmlns:a16="http://schemas.microsoft.com/office/drawing/2014/main" id="{59D755F4-2E63-198B-9232-9D0022D10D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248909" y="2618216"/>
            <a:ext cx="769442" cy="769442"/>
          </a:xfrm>
          <a:prstGeom prst="rect">
            <a:avLst/>
          </a:prstGeom>
        </p:spPr>
      </p:pic>
      <p:pic>
        <p:nvPicPr>
          <p:cNvPr id="63" name="図 62" descr="おもちゃ, レゴ が含まれている画像&#10;&#10;自動的に生成された説明">
            <a:extLst>
              <a:ext uri="{FF2B5EF4-FFF2-40B4-BE49-F238E27FC236}">
                <a16:creationId xmlns:a16="http://schemas.microsoft.com/office/drawing/2014/main" id="{AC295769-4063-6089-786B-8F5864AF1F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5804" y="2843082"/>
            <a:ext cx="601912" cy="601912"/>
          </a:xfrm>
          <a:prstGeom prst="rect">
            <a:avLst/>
          </a:prstGeom>
        </p:spPr>
      </p:pic>
      <p:pic>
        <p:nvPicPr>
          <p:cNvPr id="67" name="図 66" descr="レゴのキャラクター&#10;&#10;低い精度で自動的に生成された説明">
            <a:extLst>
              <a:ext uri="{FF2B5EF4-FFF2-40B4-BE49-F238E27FC236}">
                <a16:creationId xmlns:a16="http://schemas.microsoft.com/office/drawing/2014/main" id="{70FB66F3-1826-1443-367D-F819456C81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6621" y="2889815"/>
            <a:ext cx="567302" cy="601912"/>
          </a:xfrm>
          <a:prstGeom prst="rect">
            <a:avLst/>
          </a:prstGeom>
        </p:spPr>
      </p:pic>
      <p:pic>
        <p:nvPicPr>
          <p:cNvPr id="69" name="図 68" descr="テキスト, 部屋 が含まれている画像&#10;&#10;自動的に生成された説明">
            <a:extLst>
              <a:ext uri="{FF2B5EF4-FFF2-40B4-BE49-F238E27FC236}">
                <a16:creationId xmlns:a16="http://schemas.microsoft.com/office/drawing/2014/main" id="{4B9DD01A-FDC2-1761-0F5C-E12D48F864D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2611" y="2895226"/>
            <a:ext cx="601912" cy="601912"/>
          </a:xfrm>
          <a:prstGeom prst="rect">
            <a:avLst/>
          </a:prstGeom>
        </p:spPr>
      </p:pic>
      <p:pic>
        <p:nvPicPr>
          <p:cNvPr id="71" name="図 70" descr="座る, テーブル, フロント, 小さい が含まれている画像&#10;&#10;自動的に生成された説明">
            <a:extLst>
              <a:ext uri="{FF2B5EF4-FFF2-40B4-BE49-F238E27FC236}">
                <a16:creationId xmlns:a16="http://schemas.microsoft.com/office/drawing/2014/main" id="{30074C97-B0B9-23D4-0361-C0FCD96C216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30276" y="2899097"/>
            <a:ext cx="550749" cy="601911"/>
          </a:xfrm>
          <a:prstGeom prst="rect">
            <a:avLst/>
          </a:prstGeom>
        </p:spPr>
      </p:pic>
      <p:pic>
        <p:nvPicPr>
          <p:cNvPr id="73" name="図 72" descr="屋内, 座る, 小さい, テーブル が含まれている画像&#10;&#10;自動的に生成された説明">
            <a:extLst>
              <a:ext uri="{FF2B5EF4-FFF2-40B4-BE49-F238E27FC236}">
                <a16:creationId xmlns:a16="http://schemas.microsoft.com/office/drawing/2014/main" id="{17E13B06-D64A-00FC-A9F7-FCEC9FDA24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51240" y="2843082"/>
            <a:ext cx="601912" cy="577836"/>
          </a:xfrm>
          <a:prstGeom prst="rect">
            <a:avLst/>
          </a:prstGeom>
        </p:spPr>
      </p:pic>
    </p:spTree>
    <p:extLst>
      <p:ext uri="{BB962C8B-B14F-4D97-AF65-F5344CB8AC3E}">
        <p14:creationId xmlns:p14="http://schemas.microsoft.com/office/powerpoint/2010/main" val="165822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par>
                                <p:cTn id="17" presetID="16" presetClass="entr" presetSubtype="21"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par>
                                <p:cTn id="23" presetID="16" presetClass="entr" presetSubtype="21"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arn(inVertical)">
                                      <p:cBhvr>
                                        <p:cTn id="25" dur="500"/>
                                        <p:tgtEl>
                                          <p:spTgt spid="51"/>
                                        </p:tgtEl>
                                      </p:cBhvr>
                                    </p:animEffect>
                                  </p:childTnLst>
                                </p:cTn>
                              </p:par>
                              <p:par>
                                <p:cTn id="26" presetID="16" presetClass="entr" presetSubtype="21"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par>
                                <p:cTn id="29" presetID="16" presetClass="entr" presetSubtype="21"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arn(inVertical)">
                                      <p:cBhvr>
                                        <p:cTn id="31" dur="500"/>
                                        <p:tgtEl>
                                          <p:spTgt spid="55"/>
                                        </p:tgtEl>
                                      </p:cBhvr>
                                    </p:animEffect>
                                  </p:childTnLst>
                                </p:cTn>
                              </p:par>
                              <p:par>
                                <p:cTn id="32" presetID="16" presetClass="entr" presetSubtype="21"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par>
                                <p:cTn id="35" presetID="16" presetClass="entr" presetSubtype="21"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barn(inVertical)">
                                      <p:cBhvr>
                                        <p:cTn id="37" dur="500"/>
                                        <p:tgtEl>
                                          <p:spTgt spid="59"/>
                                        </p:tgtEl>
                                      </p:cBhvr>
                                    </p:animEffect>
                                  </p:childTnLst>
                                </p:cTn>
                              </p:par>
                              <p:par>
                                <p:cTn id="38" presetID="16" presetClass="entr" presetSubtype="21"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inVertical)">
                                      <p:cBhvr>
                                        <p:cTn id="40" dur="500"/>
                                        <p:tgtEl>
                                          <p:spTgt spid="61"/>
                                        </p:tgtEl>
                                      </p:cBhvr>
                                    </p:animEffect>
                                  </p:childTnLst>
                                </p:cTn>
                              </p:par>
                              <p:par>
                                <p:cTn id="41" presetID="16" presetClass="entr" presetSubtype="21"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barn(inVertical)">
                                      <p:cBhvr>
                                        <p:cTn id="43" dur="500"/>
                                        <p:tgtEl>
                                          <p:spTgt spid="63"/>
                                        </p:tgtEl>
                                      </p:cBhvr>
                                    </p:animEffect>
                                  </p:childTnLst>
                                </p:cTn>
                              </p:par>
                              <p:par>
                                <p:cTn id="44" presetID="16" presetClass="entr" presetSubtype="21"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barn(inVertical)">
                                      <p:cBhvr>
                                        <p:cTn id="46" dur="500"/>
                                        <p:tgtEl>
                                          <p:spTgt spid="67"/>
                                        </p:tgtEl>
                                      </p:cBhvr>
                                    </p:animEffect>
                                  </p:childTnLst>
                                </p:cTn>
                              </p:par>
                              <p:par>
                                <p:cTn id="47" presetID="16" presetClass="entr" presetSubtype="21"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barn(inVertical)">
                                      <p:cBhvr>
                                        <p:cTn id="49" dur="500"/>
                                        <p:tgtEl>
                                          <p:spTgt spid="69"/>
                                        </p:tgtEl>
                                      </p:cBhvr>
                                    </p:animEffect>
                                  </p:childTnLst>
                                </p:cTn>
                              </p:par>
                              <p:par>
                                <p:cTn id="50" presetID="16" presetClass="entr" presetSubtype="21"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barn(inVertical)">
                                      <p:cBhvr>
                                        <p:cTn id="52" dur="500"/>
                                        <p:tgtEl>
                                          <p:spTgt spid="71"/>
                                        </p:tgtEl>
                                      </p:cBhvr>
                                    </p:animEffect>
                                  </p:childTnLst>
                                </p:cTn>
                              </p:par>
                              <p:par>
                                <p:cTn id="53" presetID="16" presetClass="entr" presetSubtype="21"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barn(inVertical)">
                                      <p:cBhvr>
                                        <p:cTn id="55" dur="500"/>
                                        <p:tgtEl>
                                          <p:spTgt spid="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fade">
                                      <p:cBhvr>
                                        <p:cTn id="60" dur="50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fade">
                                      <p:cBhvr>
                                        <p:cTn id="70" dur="500"/>
                                        <p:tgtEl>
                                          <p:spTgt spid="3">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fade">
                                      <p:cBhvr>
                                        <p:cTn id="75" dur="500"/>
                                        <p:tgtEl>
                                          <p:spTgt spid="3">
                                            <p:txEl>
                                              <p:pRg st="5" end="5"/>
                                            </p:txEl>
                                          </p:spTgt>
                                        </p:tgtEl>
                                      </p:cBhvr>
                                    </p:animEffect>
                                  </p:childTnLst>
                                </p:cTn>
                              </p:par>
                              <p:par>
                                <p:cTn id="76" presetID="1" presetClass="exit" presetSubtype="0" fill="hold" nodeType="withEffect">
                                  <p:stCondLst>
                                    <p:cond delay="0"/>
                                  </p:stCondLst>
                                  <p:childTnLst>
                                    <p:set>
                                      <p:cBhvr>
                                        <p:cTn id="77" dur="1" fill="hold">
                                          <p:stCondLst>
                                            <p:cond delay="0"/>
                                          </p:stCondLst>
                                        </p:cTn>
                                        <p:tgtEl>
                                          <p:spTgt spid="45"/>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51"/>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5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5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5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1"/>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63"/>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6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69"/>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71"/>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7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Effect transition="in" filter="fade">
                                      <p:cBhvr>
                                        <p:cTn id="108" dur="500"/>
                                        <p:tgtEl>
                                          <p:spTgt spid="3">
                                            <p:txEl>
                                              <p:pRg st="6" end="6"/>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ppt_w</p:attrName>
                                        </p:attrNameLst>
                                      </p:cBhvr>
                                      <p:tavLst>
                                        <p:tav tm="0">
                                          <p:val>
                                            <p:fltVal val="0"/>
                                          </p:val>
                                        </p:tav>
                                        <p:tav tm="100000">
                                          <p:val>
                                            <p:strVal val="#ppt_w"/>
                                          </p:val>
                                        </p:tav>
                                      </p:tavLst>
                                    </p:anim>
                                    <p:anim calcmode="lin" valueType="num">
                                      <p:cBhvr>
                                        <p:cTn id="114" dur="500" fill="hold"/>
                                        <p:tgtEl>
                                          <p:spTgt spid="15"/>
                                        </p:tgtEl>
                                        <p:attrNameLst>
                                          <p:attrName>ppt_h</p:attrName>
                                        </p:attrNameLst>
                                      </p:cBhvr>
                                      <p:tavLst>
                                        <p:tav tm="0">
                                          <p:val>
                                            <p:fltVal val="0"/>
                                          </p:val>
                                        </p:tav>
                                        <p:tav tm="100000">
                                          <p:val>
                                            <p:strVal val="#ppt_h"/>
                                          </p:val>
                                        </p:tav>
                                      </p:tavLst>
                                    </p:anim>
                                    <p:animEffect transition="in" filter="fade">
                                      <p:cBhvr>
                                        <p:cTn id="115" dur="500"/>
                                        <p:tgtEl>
                                          <p:spTgt spid="15"/>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76"/>
                                        </p:tgtEl>
                                        <p:attrNameLst>
                                          <p:attrName>style.visibility</p:attrName>
                                        </p:attrNameLst>
                                      </p:cBhvr>
                                      <p:to>
                                        <p:strVal val="visible"/>
                                      </p:to>
                                    </p:set>
                                    <p:anim calcmode="lin" valueType="num">
                                      <p:cBhvr>
                                        <p:cTn id="118" dur="500" fill="hold"/>
                                        <p:tgtEl>
                                          <p:spTgt spid="76"/>
                                        </p:tgtEl>
                                        <p:attrNameLst>
                                          <p:attrName>ppt_w</p:attrName>
                                        </p:attrNameLst>
                                      </p:cBhvr>
                                      <p:tavLst>
                                        <p:tav tm="0">
                                          <p:val>
                                            <p:fltVal val="0"/>
                                          </p:val>
                                        </p:tav>
                                        <p:tav tm="100000">
                                          <p:val>
                                            <p:strVal val="#ppt_w"/>
                                          </p:val>
                                        </p:tav>
                                      </p:tavLst>
                                    </p:anim>
                                    <p:anim calcmode="lin" valueType="num">
                                      <p:cBhvr>
                                        <p:cTn id="119" dur="500" fill="hold"/>
                                        <p:tgtEl>
                                          <p:spTgt spid="76"/>
                                        </p:tgtEl>
                                        <p:attrNameLst>
                                          <p:attrName>ppt_h</p:attrName>
                                        </p:attrNameLst>
                                      </p:cBhvr>
                                      <p:tavLst>
                                        <p:tav tm="0">
                                          <p:val>
                                            <p:fltVal val="0"/>
                                          </p:val>
                                        </p:tav>
                                        <p:tav tm="100000">
                                          <p:val>
                                            <p:strVal val="#ppt_h"/>
                                          </p:val>
                                        </p:tav>
                                      </p:tavLst>
                                    </p:anim>
                                    <p:animEffect transition="in" filter="fade">
                                      <p:cBhvr>
                                        <p:cTn id="120" dur="500"/>
                                        <p:tgtEl>
                                          <p:spTgt spid="76"/>
                                        </p:tgtEl>
                                      </p:cBhvr>
                                    </p:animEffect>
                                  </p:childTnLst>
                                </p:cTn>
                              </p:par>
                            </p:childTnLst>
                          </p:cTn>
                        </p:par>
                        <p:par>
                          <p:cTn id="121" fill="hold">
                            <p:stCondLst>
                              <p:cond delay="500"/>
                            </p:stCondLst>
                            <p:childTnLst>
                              <p:par>
                                <p:cTn id="122" presetID="53" presetClass="entr" presetSubtype="16" fill="hold" grpId="0" nodeType="afterEffect">
                                  <p:stCondLst>
                                    <p:cond delay="0"/>
                                  </p:stCondLst>
                                  <p:childTnLst>
                                    <p:set>
                                      <p:cBhvr>
                                        <p:cTn id="123" dur="1" fill="hold">
                                          <p:stCondLst>
                                            <p:cond delay="0"/>
                                          </p:stCondLst>
                                        </p:cTn>
                                        <p:tgtEl>
                                          <p:spTgt spid="11"/>
                                        </p:tgtEl>
                                        <p:attrNameLst>
                                          <p:attrName>style.visibility</p:attrName>
                                        </p:attrNameLst>
                                      </p:cBhvr>
                                      <p:to>
                                        <p:strVal val="visible"/>
                                      </p:to>
                                    </p:set>
                                    <p:anim calcmode="lin" valueType="num">
                                      <p:cBhvr>
                                        <p:cTn id="124" dur="500" fill="hold"/>
                                        <p:tgtEl>
                                          <p:spTgt spid="11"/>
                                        </p:tgtEl>
                                        <p:attrNameLst>
                                          <p:attrName>ppt_w</p:attrName>
                                        </p:attrNameLst>
                                      </p:cBhvr>
                                      <p:tavLst>
                                        <p:tav tm="0">
                                          <p:val>
                                            <p:fltVal val="0"/>
                                          </p:val>
                                        </p:tav>
                                        <p:tav tm="100000">
                                          <p:val>
                                            <p:strVal val="#ppt_w"/>
                                          </p:val>
                                        </p:tav>
                                      </p:tavLst>
                                    </p:anim>
                                    <p:anim calcmode="lin" valueType="num">
                                      <p:cBhvr>
                                        <p:cTn id="125" dur="500" fill="hold"/>
                                        <p:tgtEl>
                                          <p:spTgt spid="11"/>
                                        </p:tgtEl>
                                        <p:attrNameLst>
                                          <p:attrName>ppt_h</p:attrName>
                                        </p:attrNameLst>
                                      </p:cBhvr>
                                      <p:tavLst>
                                        <p:tav tm="0">
                                          <p:val>
                                            <p:fltVal val="0"/>
                                          </p:val>
                                        </p:tav>
                                        <p:tav tm="100000">
                                          <p:val>
                                            <p:strVal val="#ppt_h"/>
                                          </p:val>
                                        </p:tav>
                                      </p:tavLst>
                                    </p:anim>
                                    <p:animEffect transition="in" filter="fade">
                                      <p:cBhvr>
                                        <p:cTn id="126" dur="500"/>
                                        <p:tgtEl>
                                          <p:spTgt spid="11"/>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7"/>
                                        </p:tgtEl>
                                        <p:attrNameLst>
                                          <p:attrName>style.visibility</p:attrName>
                                        </p:attrNameLst>
                                      </p:cBhvr>
                                      <p:to>
                                        <p:strVal val="visible"/>
                                      </p:to>
                                    </p:set>
                                    <p:anim calcmode="lin" valueType="num">
                                      <p:cBhvr>
                                        <p:cTn id="131" dur="500" fill="hold"/>
                                        <p:tgtEl>
                                          <p:spTgt spid="7"/>
                                        </p:tgtEl>
                                        <p:attrNameLst>
                                          <p:attrName>ppt_w</p:attrName>
                                        </p:attrNameLst>
                                      </p:cBhvr>
                                      <p:tavLst>
                                        <p:tav tm="0">
                                          <p:val>
                                            <p:fltVal val="0"/>
                                          </p:val>
                                        </p:tav>
                                        <p:tav tm="100000">
                                          <p:val>
                                            <p:strVal val="#ppt_w"/>
                                          </p:val>
                                        </p:tav>
                                      </p:tavLst>
                                    </p:anim>
                                    <p:anim calcmode="lin" valueType="num">
                                      <p:cBhvr>
                                        <p:cTn id="132" dur="500" fill="hold"/>
                                        <p:tgtEl>
                                          <p:spTgt spid="7"/>
                                        </p:tgtEl>
                                        <p:attrNameLst>
                                          <p:attrName>ppt_h</p:attrName>
                                        </p:attrNameLst>
                                      </p:cBhvr>
                                      <p:tavLst>
                                        <p:tav tm="0">
                                          <p:val>
                                            <p:fltVal val="0"/>
                                          </p:val>
                                        </p:tav>
                                        <p:tav tm="100000">
                                          <p:val>
                                            <p:strVal val="#ppt_h"/>
                                          </p:val>
                                        </p:tav>
                                      </p:tavLst>
                                    </p:anim>
                                    <p:animEffect transition="in" filter="fade">
                                      <p:cBhvr>
                                        <p:cTn id="133" dur="500"/>
                                        <p:tgtEl>
                                          <p:spTgt spid="7"/>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77"/>
                                        </p:tgtEl>
                                        <p:attrNameLst>
                                          <p:attrName>style.visibility</p:attrName>
                                        </p:attrNameLst>
                                      </p:cBhvr>
                                      <p:to>
                                        <p:strVal val="visible"/>
                                      </p:to>
                                    </p:set>
                                    <p:anim calcmode="lin" valueType="num">
                                      <p:cBhvr>
                                        <p:cTn id="136" dur="500" fill="hold"/>
                                        <p:tgtEl>
                                          <p:spTgt spid="77"/>
                                        </p:tgtEl>
                                        <p:attrNameLst>
                                          <p:attrName>ppt_w</p:attrName>
                                        </p:attrNameLst>
                                      </p:cBhvr>
                                      <p:tavLst>
                                        <p:tav tm="0">
                                          <p:val>
                                            <p:fltVal val="0"/>
                                          </p:val>
                                        </p:tav>
                                        <p:tav tm="100000">
                                          <p:val>
                                            <p:strVal val="#ppt_w"/>
                                          </p:val>
                                        </p:tav>
                                      </p:tavLst>
                                    </p:anim>
                                    <p:anim calcmode="lin" valueType="num">
                                      <p:cBhvr>
                                        <p:cTn id="137" dur="500" fill="hold"/>
                                        <p:tgtEl>
                                          <p:spTgt spid="77"/>
                                        </p:tgtEl>
                                        <p:attrNameLst>
                                          <p:attrName>ppt_h</p:attrName>
                                        </p:attrNameLst>
                                      </p:cBhvr>
                                      <p:tavLst>
                                        <p:tav tm="0">
                                          <p:val>
                                            <p:fltVal val="0"/>
                                          </p:val>
                                        </p:tav>
                                        <p:tav tm="100000">
                                          <p:val>
                                            <p:strVal val="#ppt_h"/>
                                          </p:val>
                                        </p:tav>
                                      </p:tavLst>
                                    </p:anim>
                                    <p:animEffect transition="in" filter="fade">
                                      <p:cBhvr>
                                        <p:cTn id="138" dur="500"/>
                                        <p:tgtEl>
                                          <p:spTgt spid="77"/>
                                        </p:tgtEl>
                                      </p:cBhvr>
                                    </p:animEffect>
                                  </p:childTnLst>
                                </p:cTn>
                              </p:par>
                            </p:childTnLst>
                          </p:cTn>
                        </p:par>
                        <p:par>
                          <p:cTn id="139" fill="hold">
                            <p:stCondLst>
                              <p:cond delay="500"/>
                            </p:stCondLst>
                            <p:childTnLst>
                              <p:par>
                                <p:cTn id="140" presetID="53" presetClass="entr" presetSubtype="16" fill="hold" grpId="0" nodeType="afterEffect">
                                  <p:stCondLst>
                                    <p:cond delay="0"/>
                                  </p:stCondLst>
                                  <p:childTnLst>
                                    <p:set>
                                      <p:cBhvr>
                                        <p:cTn id="141" dur="1" fill="hold">
                                          <p:stCondLst>
                                            <p:cond delay="0"/>
                                          </p:stCondLst>
                                        </p:cTn>
                                        <p:tgtEl>
                                          <p:spTgt spid="19"/>
                                        </p:tgtEl>
                                        <p:attrNameLst>
                                          <p:attrName>style.visibility</p:attrName>
                                        </p:attrNameLst>
                                      </p:cBhvr>
                                      <p:to>
                                        <p:strVal val="visible"/>
                                      </p:to>
                                    </p:set>
                                    <p:anim calcmode="lin" valueType="num">
                                      <p:cBhvr>
                                        <p:cTn id="142" dur="500" fill="hold"/>
                                        <p:tgtEl>
                                          <p:spTgt spid="19"/>
                                        </p:tgtEl>
                                        <p:attrNameLst>
                                          <p:attrName>ppt_w</p:attrName>
                                        </p:attrNameLst>
                                      </p:cBhvr>
                                      <p:tavLst>
                                        <p:tav tm="0">
                                          <p:val>
                                            <p:fltVal val="0"/>
                                          </p:val>
                                        </p:tav>
                                        <p:tav tm="100000">
                                          <p:val>
                                            <p:strVal val="#ppt_w"/>
                                          </p:val>
                                        </p:tav>
                                      </p:tavLst>
                                    </p:anim>
                                    <p:anim calcmode="lin" valueType="num">
                                      <p:cBhvr>
                                        <p:cTn id="143" dur="500" fill="hold"/>
                                        <p:tgtEl>
                                          <p:spTgt spid="19"/>
                                        </p:tgtEl>
                                        <p:attrNameLst>
                                          <p:attrName>ppt_h</p:attrName>
                                        </p:attrNameLst>
                                      </p:cBhvr>
                                      <p:tavLst>
                                        <p:tav tm="0">
                                          <p:val>
                                            <p:fltVal val="0"/>
                                          </p:val>
                                        </p:tav>
                                        <p:tav tm="100000">
                                          <p:val>
                                            <p:strVal val="#ppt_h"/>
                                          </p:val>
                                        </p:tav>
                                      </p:tavLst>
                                    </p:anim>
                                    <p:animEffect transition="in" filter="fade">
                                      <p:cBhvr>
                                        <p:cTn id="144" dur="500"/>
                                        <p:tgtEl>
                                          <p:spTgt spid="19"/>
                                        </p:tgtEl>
                                      </p:cBhvr>
                                    </p:animEffect>
                                  </p:childTnLst>
                                </p:cTn>
                              </p:par>
                              <p:par>
                                <p:cTn id="145" presetID="1" presetClass="exit" presetSubtype="0" fill="hold" nodeType="withEffect">
                                  <p:stCondLst>
                                    <p:cond delay="0"/>
                                  </p:stCondLst>
                                  <p:childTnLst>
                                    <p:set>
                                      <p:cBhvr>
                                        <p:cTn id="146" dur="1" fill="hold">
                                          <p:stCondLst>
                                            <p:cond delay="0"/>
                                          </p:stCondLst>
                                        </p:cTn>
                                        <p:tgtEl>
                                          <p:spTgt spid="15"/>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76"/>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1"/>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3">
                                            <p:txEl>
                                              <p:pRg st="7" end="7"/>
                                            </p:txEl>
                                          </p:spTgt>
                                        </p:tgtEl>
                                        <p:attrNameLst>
                                          <p:attrName>style.visibility</p:attrName>
                                        </p:attrNameLst>
                                      </p:cBhvr>
                                      <p:to>
                                        <p:strVal val="visible"/>
                                      </p:to>
                                    </p:set>
                                    <p:animEffect transition="in" filter="fade">
                                      <p:cBhvr>
                                        <p:cTn id="155" dur="500"/>
                                        <p:tgtEl>
                                          <p:spTgt spid="3">
                                            <p:txEl>
                                              <p:pRg st="7" end="7"/>
                                            </p:tx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3">
                                            <p:txEl>
                                              <p:pRg st="8" end="8"/>
                                            </p:txEl>
                                          </p:spTgt>
                                        </p:tgtEl>
                                        <p:attrNameLst>
                                          <p:attrName>style.visibility</p:attrName>
                                        </p:attrNameLst>
                                      </p:cBhvr>
                                      <p:to>
                                        <p:strVal val="visible"/>
                                      </p:to>
                                    </p:set>
                                    <p:animEffect transition="in" filter="fade">
                                      <p:cBhvr>
                                        <p:cTn id="160" dur="500"/>
                                        <p:tgtEl>
                                          <p:spTgt spid="3">
                                            <p:txEl>
                                              <p:pRg st="8" end="8"/>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3">
                                            <p:txEl>
                                              <p:pRg st="9" end="9"/>
                                            </p:txEl>
                                          </p:spTgt>
                                        </p:tgtEl>
                                        <p:attrNameLst>
                                          <p:attrName>style.visibility</p:attrName>
                                        </p:attrNameLst>
                                      </p:cBhvr>
                                      <p:to>
                                        <p:strVal val="visible"/>
                                      </p:to>
                                    </p:set>
                                    <p:animEffect transition="in" filter="fade">
                                      <p:cBhvr>
                                        <p:cTn id="165" dur="500"/>
                                        <p:tgtEl>
                                          <p:spTgt spid="3">
                                            <p:txEl>
                                              <p:pRg st="9" end="9"/>
                                            </p:txEl>
                                          </p:spTgt>
                                        </p:tgtEl>
                                      </p:cBhvr>
                                    </p:animEffect>
                                  </p:childTnLst>
                                </p:cTn>
                              </p:par>
                            </p:childTnLst>
                          </p:cTn>
                        </p:par>
                        <p:par>
                          <p:cTn id="166" fill="hold">
                            <p:stCondLst>
                              <p:cond delay="500"/>
                            </p:stCondLst>
                            <p:childTnLst>
                              <p:par>
                                <p:cTn id="167" presetID="53" presetClass="entr" presetSubtype="16" fill="hold" nodeType="afterEffect">
                                  <p:stCondLst>
                                    <p:cond delay="0"/>
                                  </p:stCondLst>
                                  <p:childTnLst>
                                    <p:set>
                                      <p:cBhvr>
                                        <p:cTn id="168" dur="1" fill="hold">
                                          <p:stCondLst>
                                            <p:cond delay="0"/>
                                          </p:stCondLst>
                                        </p:cTn>
                                        <p:tgtEl>
                                          <p:spTgt spid="21"/>
                                        </p:tgtEl>
                                        <p:attrNameLst>
                                          <p:attrName>style.visibility</p:attrName>
                                        </p:attrNameLst>
                                      </p:cBhvr>
                                      <p:to>
                                        <p:strVal val="visible"/>
                                      </p:to>
                                    </p:set>
                                    <p:anim calcmode="lin" valueType="num">
                                      <p:cBhvr>
                                        <p:cTn id="169" dur="500" fill="hold"/>
                                        <p:tgtEl>
                                          <p:spTgt spid="21"/>
                                        </p:tgtEl>
                                        <p:attrNameLst>
                                          <p:attrName>ppt_w</p:attrName>
                                        </p:attrNameLst>
                                      </p:cBhvr>
                                      <p:tavLst>
                                        <p:tav tm="0">
                                          <p:val>
                                            <p:fltVal val="0"/>
                                          </p:val>
                                        </p:tav>
                                        <p:tav tm="100000">
                                          <p:val>
                                            <p:strVal val="#ppt_w"/>
                                          </p:val>
                                        </p:tav>
                                      </p:tavLst>
                                    </p:anim>
                                    <p:anim calcmode="lin" valueType="num">
                                      <p:cBhvr>
                                        <p:cTn id="170" dur="500" fill="hold"/>
                                        <p:tgtEl>
                                          <p:spTgt spid="21"/>
                                        </p:tgtEl>
                                        <p:attrNameLst>
                                          <p:attrName>ppt_h</p:attrName>
                                        </p:attrNameLst>
                                      </p:cBhvr>
                                      <p:tavLst>
                                        <p:tav tm="0">
                                          <p:val>
                                            <p:fltVal val="0"/>
                                          </p:val>
                                        </p:tav>
                                        <p:tav tm="100000">
                                          <p:val>
                                            <p:strVal val="#ppt_h"/>
                                          </p:val>
                                        </p:tav>
                                      </p:tavLst>
                                    </p:anim>
                                    <p:animEffect transition="in" filter="fade">
                                      <p:cBhvr>
                                        <p:cTn id="171" dur="500"/>
                                        <p:tgtEl>
                                          <p:spTgt spid="21"/>
                                        </p:tgtEl>
                                      </p:cBhvr>
                                    </p:animEffect>
                                  </p:childTnLst>
                                </p:cTn>
                              </p:par>
                              <p:par>
                                <p:cTn id="172" presetID="1" presetClass="exit" presetSubtype="0" fill="hold" nodeType="withEffect">
                                  <p:stCondLst>
                                    <p:cond delay="0"/>
                                  </p:stCondLst>
                                  <p:childTnLst>
                                    <p:set>
                                      <p:cBhvr>
                                        <p:cTn id="173" dur="1" fill="hold">
                                          <p:stCondLst>
                                            <p:cond delay="0"/>
                                          </p:stCondLst>
                                        </p:cTn>
                                        <p:tgtEl>
                                          <p:spTgt spid="7"/>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9"/>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77"/>
                                        </p:tgtEl>
                                        <p:attrNameLst>
                                          <p:attrName>style.visibility</p:attrName>
                                        </p:attrNameLst>
                                      </p:cBhvr>
                                      <p:to>
                                        <p:strVal val="hidden"/>
                                      </p:to>
                                    </p:set>
                                  </p:childTnLst>
                                </p:cTn>
                              </p:par>
                            </p:childTnLst>
                          </p:cTn>
                        </p:par>
                        <p:par>
                          <p:cTn id="178" fill="hold">
                            <p:stCondLst>
                              <p:cond delay="1000"/>
                            </p:stCondLst>
                            <p:childTnLst>
                              <p:par>
                                <p:cTn id="179" presetID="16" presetClass="entr" presetSubtype="42" fill="hold" grpId="0" nodeType="afterEffect">
                                  <p:stCondLst>
                                    <p:cond delay="0"/>
                                  </p:stCondLst>
                                  <p:childTnLst>
                                    <p:set>
                                      <p:cBhvr>
                                        <p:cTn id="180" dur="1" fill="hold">
                                          <p:stCondLst>
                                            <p:cond delay="0"/>
                                          </p:stCondLst>
                                        </p:cTn>
                                        <p:tgtEl>
                                          <p:spTgt spid="22"/>
                                        </p:tgtEl>
                                        <p:attrNameLst>
                                          <p:attrName>style.visibility</p:attrName>
                                        </p:attrNameLst>
                                      </p:cBhvr>
                                      <p:to>
                                        <p:strVal val="visible"/>
                                      </p:to>
                                    </p:set>
                                    <p:animEffect transition="in" filter="barn(outHorizontal)">
                                      <p:cBhvr>
                                        <p:cTn id="181" dur="500"/>
                                        <p:tgtEl>
                                          <p:spTgt spid="22"/>
                                        </p:tgtEl>
                                      </p:cBhvr>
                                    </p:animEffect>
                                  </p:childTnLst>
                                </p:cTn>
                              </p:par>
                            </p:childTnLst>
                          </p:cTn>
                        </p:par>
                        <p:par>
                          <p:cTn id="182" fill="hold">
                            <p:stCondLst>
                              <p:cond delay="1500"/>
                            </p:stCondLst>
                            <p:childTnLst>
                              <p:par>
                                <p:cTn id="183" presetID="16" presetClass="entr" presetSubtype="21" fill="hold" grpId="0" nodeType="afterEffect">
                                  <p:stCondLst>
                                    <p:cond delay="0"/>
                                  </p:stCondLst>
                                  <p:childTnLst>
                                    <p:set>
                                      <p:cBhvr>
                                        <p:cTn id="184" dur="1" fill="hold">
                                          <p:stCondLst>
                                            <p:cond delay="0"/>
                                          </p:stCondLst>
                                        </p:cTn>
                                        <p:tgtEl>
                                          <p:spTgt spid="10"/>
                                        </p:tgtEl>
                                        <p:attrNameLst>
                                          <p:attrName>style.visibility</p:attrName>
                                        </p:attrNameLst>
                                      </p:cBhvr>
                                      <p:to>
                                        <p:strVal val="visible"/>
                                      </p:to>
                                    </p:set>
                                    <p:animEffect transition="in" filter="barn(inVertical)">
                                      <p:cBhvr>
                                        <p:cTn id="185" dur="500"/>
                                        <p:tgtEl>
                                          <p:spTgt spid="10"/>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8"/>
                                        </p:tgtEl>
                                        <p:attrNameLst>
                                          <p:attrName>style.visibility</p:attrName>
                                        </p:attrNameLst>
                                      </p:cBhvr>
                                      <p:to>
                                        <p:strVal val="visible"/>
                                      </p:to>
                                    </p:set>
                                    <p:anim calcmode="lin" valueType="num">
                                      <p:cBhvr>
                                        <p:cTn id="190" dur="500" fill="hold"/>
                                        <p:tgtEl>
                                          <p:spTgt spid="8"/>
                                        </p:tgtEl>
                                        <p:attrNameLst>
                                          <p:attrName>ppt_w</p:attrName>
                                        </p:attrNameLst>
                                      </p:cBhvr>
                                      <p:tavLst>
                                        <p:tav tm="0">
                                          <p:val>
                                            <p:fltVal val="0"/>
                                          </p:val>
                                        </p:tav>
                                        <p:tav tm="100000">
                                          <p:val>
                                            <p:strVal val="#ppt_w"/>
                                          </p:val>
                                        </p:tav>
                                      </p:tavLst>
                                    </p:anim>
                                    <p:anim calcmode="lin" valueType="num">
                                      <p:cBhvr>
                                        <p:cTn id="191" dur="500" fill="hold"/>
                                        <p:tgtEl>
                                          <p:spTgt spid="8"/>
                                        </p:tgtEl>
                                        <p:attrNameLst>
                                          <p:attrName>ppt_h</p:attrName>
                                        </p:attrNameLst>
                                      </p:cBhvr>
                                      <p:tavLst>
                                        <p:tav tm="0">
                                          <p:val>
                                            <p:fltVal val="0"/>
                                          </p:val>
                                        </p:tav>
                                        <p:tav tm="100000">
                                          <p:val>
                                            <p:strVal val="#ppt_h"/>
                                          </p:val>
                                        </p:tav>
                                      </p:tavLst>
                                    </p:anim>
                                    <p:animEffect transition="in" filter="fade">
                                      <p:cBhvr>
                                        <p:cTn id="192" dur="500"/>
                                        <p:tgtEl>
                                          <p:spTgt spid="8"/>
                                        </p:tgtEl>
                                      </p:cBhvr>
                                    </p:animEffect>
                                  </p:childTnLst>
                                </p:cTn>
                              </p:par>
                            </p:childTnLst>
                          </p:cTn>
                        </p:par>
                        <p:par>
                          <p:cTn id="193" fill="hold">
                            <p:stCondLst>
                              <p:cond delay="500"/>
                            </p:stCondLst>
                            <p:childTnLst>
                              <p:par>
                                <p:cTn id="194" presetID="53" presetClass="entr" presetSubtype="16" fill="hold" grpId="0" nodeType="afterEffect">
                                  <p:stCondLst>
                                    <p:cond delay="0"/>
                                  </p:stCondLst>
                                  <p:childTnLst>
                                    <p:set>
                                      <p:cBhvr>
                                        <p:cTn id="195" dur="1" fill="hold">
                                          <p:stCondLst>
                                            <p:cond delay="0"/>
                                          </p:stCondLst>
                                        </p:cTn>
                                        <p:tgtEl>
                                          <p:spTgt spid="24"/>
                                        </p:tgtEl>
                                        <p:attrNameLst>
                                          <p:attrName>style.visibility</p:attrName>
                                        </p:attrNameLst>
                                      </p:cBhvr>
                                      <p:to>
                                        <p:strVal val="visible"/>
                                      </p:to>
                                    </p:set>
                                    <p:anim calcmode="lin" valueType="num">
                                      <p:cBhvr>
                                        <p:cTn id="196" dur="500" fill="hold"/>
                                        <p:tgtEl>
                                          <p:spTgt spid="24"/>
                                        </p:tgtEl>
                                        <p:attrNameLst>
                                          <p:attrName>ppt_w</p:attrName>
                                        </p:attrNameLst>
                                      </p:cBhvr>
                                      <p:tavLst>
                                        <p:tav tm="0">
                                          <p:val>
                                            <p:fltVal val="0"/>
                                          </p:val>
                                        </p:tav>
                                        <p:tav tm="100000">
                                          <p:val>
                                            <p:strVal val="#ppt_w"/>
                                          </p:val>
                                        </p:tav>
                                      </p:tavLst>
                                    </p:anim>
                                    <p:anim calcmode="lin" valueType="num">
                                      <p:cBhvr>
                                        <p:cTn id="197" dur="500" fill="hold"/>
                                        <p:tgtEl>
                                          <p:spTgt spid="24"/>
                                        </p:tgtEl>
                                        <p:attrNameLst>
                                          <p:attrName>ppt_h</p:attrName>
                                        </p:attrNameLst>
                                      </p:cBhvr>
                                      <p:tavLst>
                                        <p:tav tm="0">
                                          <p:val>
                                            <p:fltVal val="0"/>
                                          </p:val>
                                        </p:tav>
                                        <p:tav tm="100000">
                                          <p:val>
                                            <p:strVal val="#ppt_h"/>
                                          </p:val>
                                        </p:tav>
                                      </p:tavLst>
                                    </p:anim>
                                    <p:animEffect transition="in" filter="fade">
                                      <p:cBhvr>
                                        <p:cTn id="19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77" grpId="0" animBg="1"/>
      <p:bldP spid="77" grpId="1" animBg="1"/>
      <p:bldP spid="22" grpId="0"/>
      <p:bldP spid="8" grpId="0" animBg="1"/>
      <p:bldP spid="24" grpId="0" animBg="1"/>
      <p:bldP spid="10" grpId="0"/>
      <p:bldP spid="11" grpId="0" animBg="1"/>
      <p:bldP spid="11" grpId="1"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157ACD7-93FB-45C2-8C00-5694A6B90DC9}"/>
              </a:ext>
            </a:extLst>
          </p:cNvPr>
          <p:cNvSpPr>
            <a:spLocks noGrp="1"/>
          </p:cNvSpPr>
          <p:nvPr>
            <p:ph idx="1"/>
          </p:nvPr>
        </p:nvSpPr>
        <p:spPr>
          <a:xfrm>
            <a:off x="457200" y="836712"/>
            <a:ext cx="8651304" cy="5544616"/>
          </a:xfrm>
        </p:spPr>
        <p:txBody>
          <a:bodyPr/>
          <a:lstStyle/>
          <a:p>
            <a:r>
              <a:rPr kumimoji="1" lang="ja-JP" altLang="en-US" dirty="0"/>
              <a:t>トップダウンのチームは時代遅れの産物！</a:t>
            </a:r>
          </a:p>
          <a:p>
            <a:r>
              <a:rPr kumimoji="1" lang="ja-JP" altLang="en-US" dirty="0"/>
              <a:t>魅力のあるチームには、</a:t>
            </a:r>
            <a:r>
              <a:rPr kumimoji="1" lang="ja-JP" altLang="en-US" dirty="0">
                <a:solidFill>
                  <a:srgbClr val="FF0000"/>
                </a:solidFill>
              </a:rPr>
              <a:t>自然と人が集まる</a:t>
            </a:r>
          </a:p>
          <a:p>
            <a:r>
              <a:rPr kumimoji="1" lang="ja-JP" altLang="en-US" dirty="0">
                <a:solidFill>
                  <a:srgbClr val="FF0000"/>
                </a:solidFill>
                <a:highlight>
                  <a:srgbClr val="FFFF00"/>
                </a:highlight>
              </a:rPr>
              <a:t>小学校から習う継続可能なチーム運営法</a:t>
            </a:r>
          </a:p>
          <a:p>
            <a:r>
              <a:rPr kumimoji="1" lang="ja-JP" altLang="en-US" dirty="0">
                <a:solidFill>
                  <a:srgbClr val="008000"/>
                </a:solidFill>
              </a:rPr>
              <a:t>それぞれが意見を出しあい</a:t>
            </a:r>
            <a:r>
              <a:rPr kumimoji="1" lang="ja-JP" altLang="en-US" dirty="0"/>
              <a:t>→「</a:t>
            </a:r>
            <a:r>
              <a:rPr kumimoji="1" lang="ja-JP" altLang="en-US" dirty="0">
                <a:solidFill>
                  <a:srgbClr val="FF0000"/>
                </a:solidFill>
              </a:rPr>
              <a:t>＋</a:t>
            </a:r>
            <a:r>
              <a:rPr kumimoji="1" lang="ja-JP" altLang="en-US" dirty="0"/>
              <a:t>」</a:t>
            </a:r>
          </a:p>
          <a:p>
            <a:r>
              <a:rPr kumimoji="1" lang="ja-JP" altLang="en-US" dirty="0">
                <a:solidFill>
                  <a:srgbClr val="008000"/>
                </a:solidFill>
              </a:rPr>
              <a:t>身勝手なこと（私利私欲）を取り除き</a:t>
            </a:r>
            <a:r>
              <a:rPr kumimoji="1" lang="ja-JP" altLang="en-US" dirty="0"/>
              <a:t>→「</a:t>
            </a:r>
            <a:r>
              <a:rPr kumimoji="1" lang="ja-JP" altLang="en-US" dirty="0">
                <a:solidFill>
                  <a:srgbClr val="FF0000"/>
                </a:solidFill>
              </a:rPr>
              <a:t>－</a:t>
            </a:r>
            <a:r>
              <a:rPr kumimoji="1" lang="ja-JP" altLang="en-US" dirty="0"/>
              <a:t>」</a:t>
            </a:r>
          </a:p>
          <a:p>
            <a:r>
              <a:rPr kumimoji="1" lang="ja-JP" altLang="en-US" dirty="0">
                <a:solidFill>
                  <a:srgbClr val="008000"/>
                </a:solidFill>
              </a:rPr>
              <a:t>力を合わせて</a:t>
            </a:r>
            <a:r>
              <a:rPr kumimoji="1" lang="ja-JP" altLang="en-US" dirty="0"/>
              <a:t>→「</a:t>
            </a:r>
            <a:r>
              <a:rPr kumimoji="1" lang="en-US" altLang="ja-JP" dirty="0">
                <a:solidFill>
                  <a:srgbClr val="FF0000"/>
                </a:solidFill>
              </a:rPr>
              <a:t>×</a:t>
            </a:r>
            <a:r>
              <a:rPr kumimoji="1" lang="ja-JP" altLang="en-US" dirty="0"/>
              <a:t>」</a:t>
            </a:r>
          </a:p>
          <a:p>
            <a:r>
              <a:rPr kumimoji="1" lang="ja-JP" altLang="en-US" dirty="0">
                <a:solidFill>
                  <a:srgbClr val="008000"/>
                </a:solidFill>
              </a:rPr>
              <a:t>歩み寄る（平均化）</a:t>
            </a:r>
            <a:r>
              <a:rPr kumimoji="1" lang="ja-JP" altLang="en-US" dirty="0"/>
              <a:t>→「</a:t>
            </a:r>
            <a:r>
              <a:rPr kumimoji="1" lang="en-US" altLang="ja-JP" dirty="0">
                <a:solidFill>
                  <a:srgbClr val="FF0000"/>
                </a:solidFill>
              </a:rPr>
              <a:t>÷</a:t>
            </a:r>
            <a:r>
              <a:rPr kumimoji="1" lang="ja-JP" altLang="en-US" dirty="0"/>
              <a:t>」</a:t>
            </a:r>
          </a:p>
          <a:p>
            <a:r>
              <a:rPr kumimoji="1" lang="ja-JP" altLang="en-US" b="1" dirty="0"/>
              <a:t>生み出される答え</a:t>
            </a:r>
            <a:r>
              <a:rPr kumimoji="1" lang="ja-JP" altLang="en-US" dirty="0"/>
              <a:t>は</a:t>
            </a:r>
            <a:r>
              <a:rPr lang="ja-JP" altLang="en-US" dirty="0"/>
              <a:t>「</a:t>
            </a:r>
            <a:r>
              <a:rPr kumimoji="1" lang="ja-JP" altLang="en-US" dirty="0">
                <a:solidFill>
                  <a:srgbClr val="0000FF"/>
                </a:solidFill>
              </a:rPr>
              <a:t>＝</a:t>
            </a:r>
            <a:r>
              <a:rPr kumimoji="1" lang="ja-JP" altLang="en-US" dirty="0"/>
              <a:t>」ではなく</a:t>
            </a:r>
            <a:endParaRPr kumimoji="1" lang="en-US" altLang="ja-JP" dirty="0"/>
          </a:p>
          <a:p>
            <a:r>
              <a:rPr kumimoji="1" lang="ja-JP" altLang="en-US" dirty="0">
                <a:solidFill>
                  <a:srgbClr val="FF0000"/>
                </a:solidFill>
              </a:rPr>
              <a:t>近似値</a:t>
            </a:r>
            <a:r>
              <a:rPr kumimoji="1" lang="ja-JP" altLang="en-US" dirty="0"/>
              <a:t>→「</a:t>
            </a:r>
            <a:r>
              <a:rPr kumimoji="1" lang="ja-JP" altLang="en-US" dirty="0">
                <a:solidFill>
                  <a:srgbClr val="FF0000"/>
                </a:solidFill>
              </a:rPr>
              <a:t>≒</a:t>
            </a:r>
            <a:r>
              <a:rPr kumimoji="1" lang="ja-JP" altLang="en-US" dirty="0"/>
              <a:t>」（ニアリーイコール）</a:t>
            </a:r>
          </a:p>
          <a:p>
            <a:r>
              <a:rPr kumimoji="1" lang="ja-JP" altLang="en-US" dirty="0"/>
              <a:t>この</a:t>
            </a:r>
            <a:r>
              <a:rPr lang="ja-JP" altLang="en-US" dirty="0">
                <a:solidFill>
                  <a:srgbClr val="FF0000"/>
                </a:solidFill>
              </a:rPr>
              <a:t>近似値</a:t>
            </a:r>
            <a:r>
              <a:rPr kumimoji="1" lang="ja-JP" altLang="en-US" dirty="0"/>
              <a:t>「</a:t>
            </a:r>
            <a:r>
              <a:rPr kumimoji="1" lang="ja-JP" altLang="en-US" dirty="0">
                <a:solidFill>
                  <a:srgbClr val="FF0000"/>
                </a:solidFill>
              </a:rPr>
              <a:t>≒</a:t>
            </a:r>
            <a:r>
              <a:rPr kumimoji="1" lang="ja-JP" altLang="en-US" dirty="0"/>
              <a:t>」が</a:t>
            </a:r>
            <a:r>
              <a:rPr kumimoji="1" lang="en-US" altLang="ja-JP" dirty="0"/>
              <a:t>『</a:t>
            </a:r>
            <a:r>
              <a:rPr kumimoji="1" lang="ja-JP" altLang="en-US" dirty="0">
                <a:solidFill>
                  <a:srgbClr val="FF0000"/>
                </a:solidFill>
                <a:highlight>
                  <a:srgbClr val="FFFF00"/>
                </a:highlight>
              </a:rPr>
              <a:t>お互い様</a:t>
            </a:r>
            <a:r>
              <a:rPr kumimoji="1" lang="en-US" altLang="ja-JP" dirty="0"/>
              <a:t>』</a:t>
            </a:r>
            <a:r>
              <a:rPr kumimoji="1" lang="ja-JP" altLang="en-US" dirty="0"/>
              <a:t>なのです。</a:t>
            </a:r>
          </a:p>
          <a:p>
            <a:r>
              <a:rPr kumimoji="1" lang="ja-JP" altLang="en-US" dirty="0"/>
              <a:t>防災の新しいカタチには「 </a:t>
            </a:r>
            <a:r>
              <a:rPr kumimoji="1" lang="ja-JP" altLang="en-US" b="1" dirty="0">
                <a:solidFill>
                  <a:srgbClr val="FF0000"/>
                </a:solidFill>
                <a:highlight>
                  <a:srgbClr val="FFFF00"/>
                </a:highlight>
              </a:rPr>
              <a:t>＋ －</a:t>
            </a:r>
            <a:r>
              <a:rPr kumimoji="1" lang="en-US" altLang="ja-JP" b="1" dirty="0">
                <a:solidFill>
                  <a:srgbClr val="FF0000"/>
                </a:solidFill>
                <a:highlight>
                  <a:srgbClr val="FFFF00"/>
                </a:highlight>
              </a:rPr>
              <a:t> × ÷</a:t>
            </a:r>
            <a:r>
              <a:rPr kumimoji="1" lang="ja-JP" altLang="en-US" b="1" dirty="0">
                <a:solidFill>
                  <a:srgbClr val="FF0000"/>
                </a:solidFill>
                <a:highlight>
                  <a:srgbClr val="FFFF00"/>
                </a:highlight>
              </a:rPr>
              <a:t> ≒</a:t>
            </a:r>
            <a:r>
              <a:rPr kumimoji="1" lang="ja-JP" altLang="en-US" dirty="0"/>
              <a:t>」で考えろ！</a:t>
            </a:r>
          </a:p>
        </p:txBody>
      </p:sp>
      <p:sp>
        <p:nvSpPr>
          <p:cNvPr id="2" name="タイトル 1">
            <a:extLst>
              <a:ext uri="{FF2B5EF4-FFF2-40B4-BE49-F238E27FC236}">
                <a16:creationId xmlns:a16="http://schemas.microsoft.com/office/drawing/2014/main" id="{7E463038-57AB-4753-A09F-5EB287D29A04}"/>
              </a:ext>
            </a:extLst>
          </p:cNvPr>
          <p:cNvSpPr>
            <a:spLocks noGrp="1"/>
          </p:cNvSpPr>
          <p:nvPr>
            <p:ph type="title"/>
          </p:nvPr>
        </p:nvSpPr>
        <p:spPr/>
        <p:txBody>
          <a:bodyPr/>
          <a:lstStyle/>
          <a:p>
            <a:r>
              <a:rPr kumimoji="1" lang="ja-JP" altLang="en-US" dirty="0"/>
              <a:t>新しいカタチの防災を創ろう！</a:t>
            </a:r>
          </a:p>
        </p:txBody>
      </p:sp>
      <p:pic>
        <p:nvPicPr>
          <p:cNvPr id="7" name="図 6">
            <a:extLst>
              <a:ext uri="{FF2B5EF4-FFF2-40B4-BE49-F238E27FC236}">
                <a16:creationId xmlns:a16="http://schemas.microsoft.com/office/drawing/2014/main" id="{604E9486-E721-4AE1-9A00-37E578B39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7480" y="1649289"/>
            <a:ext cx="1298079" cy="1298079"/>
          </a:xfrm>
          <a:prstGeom prst="rect">
            <a:avLst/>
          </a:prstGeom>
        </p:spPr>
      </p:pic>
      <p:pic>
        <p:nvPicPr>
          <p:cNvPr id="9" name="図 8" descr="黒い背景と白い文字&#10;&#10;自動的に生成された説明">
            <a:extLst>
              <a:ext uri="{FF2B5EF4-FFF2-40B4-BE49-F238E27FC236}">
                <a16:creationId xmlns:a16="http://schemas.microsoft.com/office/drawing/2014/main" id="{CA6CAB5E-0612-4AF9-A293-0C8BF27C9F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2518294"/>
            <a:ext cx="1298079" cy="1298079"/>
          </a:xfrm>
          <a:prstGeom prst="rect">
            <a:avLst/>
          </a:prstGeom>
        </p:spPr>
      </p:pic>
      <p:pic>
        <p:nvPicPr>
          <p:cNvPr id="11" name="図 10">
            <a:extLst>
              <a:ext uri="{FF2B5EF4-FFF2-40B4-BE49-F238E27FC236}">
                <a16:creationId xmlns:a16="http://schemas.microsoft.com/office/drawing/2014/main" id="{119F70E7-4662-4945-9E28-CC21A6112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6089" y="3249567"/>
            <a:ext cx="1298079" cy="1298079"/>
          </a:xfrm>
          <a:prstGeom prst="rect">
            <a:avLst/>
          </a:prstGeom>
        </p:spPr>
      </p:pic>
      <p:pic>
        <p:nvPicPr>
          <p:cNvPr id="13" name="図 12" descr="黒い背景と白い文字のロゴ&#10;&#10;中程度の精度で自動的に生成された説明">
            <a:extLst>
              <a:ext uri="{FF2B5EF4-FFF2-40B4-BE49-F238E27FC236}">
                <a16:creationId xmlns:a16="http://schemas.microsoft.com/office/drawing/2014/main" id="{95F47794-77A1-4E05-BA8A-5571275A34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3543715"/>
            <a:ext cx="1298079" cy="1298079"/>
          </a:xfrm>
          <a:prstGeom prst="rect">
            <a:avLst/>
          </a:prstGeom>
        </p:spPr>
      </p:pic>
      <p:pic>
        <p:nvPicPr>
          <p:cNvPr id="15" name="図 14">
            <a:extLst>
              <a:ext uri="{FF2B5EF4-FFF2-40B4-BE49-F238E27FC236}">
                <a16:creationId xmlns:a16="http://schemas.microsoft.com/office/drawing/2014/main" id="{D0B34534-8384-454A-911B-583F80D502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371" y="3837863"/>
            <a:ext cx="1298079" cy="1298079"/>
          </a:xfrm>
          <a:prstGeom prst="rect">
            <a:avLst/>
          </a:prstGeom>
        </p:spPr>
      </p:pic>
      <p:pic>
        <p:nvPicPr>
          <p:cNvPr id="17" name="図 16" descr="食品 が含まれている画像&#10;&#10;自動的に生成された説明">
            <a:extLst>
              <a:ext uri="{FF2B5EF4-FFF2-40B4-BE49-F238E27FC236}">
                <a16:creationId xmlns:a16="http://schemas.microsoft.com/office/drawing/2014/main" id="{2CDEE235-E8AA-4E2E-9012-9231B366CA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4812" y="4805747"/>
            <a:ext cx="1298079" cy="1298079"/>
          </a:xfrm>
          <a:prstGeom prst="rect">
            <a:avLst/>
          </a:prstGeom>
        </p:spPr>
      </p:pic>
      <p:sp>
        <p:nvSpPr>
          <p:cNvPr id="18" name="吹き出し: 円形 17">
            <a:extLst>
              <a:ext uri="{FF2B5EF4-FFF2-40B4-BE49-F238E27FC236}">
                <a16:creationId xmlns:a16="http://schemas.microsoft.com/office/drawing/2014/main" id="{9BB99B9B-B4A9-4DAA-AA29-1859D42C7651}"/>
              </a:ext>
            </a:extLst>
          </p:cNvPr>
          <p:cNvSpPr/>
          <p:nvPr/>
        </p:nvSpPr>
        <p:spPr bwMode="auto">
          <a:xfrm>
            <a:off x="7633850" y="188640"/>
            <a:ext cx="1474653" cy="2592288"/>
          </a:xfrm>
          <a:prstGeom prst="wedgeEllipseCallout">
            <a:avLst>
              <a:gd name="adj1" fmla="val -88633"/>
              <a:gd name="adj2" fmla="val -7577"/>
            </a:avLst>
          </a:prstGeom>
          <a:solidFill>
            <a:srgbClr val="FFFF00"/>
          </a:solidFill>
          <a:ln w="9525">
            <a:noFill/>
            <a:miter lim="800000"/>
            <a:headEnd/>
            <a:tailEnd/>
          </a:ln>
          <a:effectLst/>
        </p:spPr>
        <p:txBody>
          <a:bodyPr vert="eaVert" wrap="none" rtlCol="0" anchor="ctr"/>
          <a:lstStyle/>
          <a:p>
            <a:pPr algn="ctr"/>
            <a:r>
              <a:rPr kumimoji="1" lang="ja-JP" altLang="en-US" sz="2000" dirty="0">
                <a:solidFill>
                  <a:srgbClr val="FF0000"/>
                </a:solidFill>
                <a:latin typeface="AR P悠々ゴシック体E" panose="040B0900000000000000" pitchFamily="50" charset="-128"/>
                <a:ea typeface="AR P悠々ゴシック体E" panose="040B0900000000000000" pitchFamily="50" charset="-128"/>
              </a:rPr>
              <a:t>期待できない</a:t>
            </a:r>
            <a:r>
              <a:rPr kumimoji="1" lang="ja-JP" altLang="en-US" sz="2000" dirty="0">
                <a:solidFill>
                  <a:srgbClr val="008000"/>
                </a:solidFill>
                <a:latin typeface="AR P悠々ゴシック体E" panose="040B0900000000000000" pitchFamily="50" charset="-128"/>
                <a:ea typeface="AR P悠々ゴシック体E" panose="040B0900000000000000" pitchFamily="50" charset="-128"/>
              </a:rPr>
              <a:t>公助</a:t>
            </a:r>
            <a:r>
              <a:rPr kumimoji="1" lang="ja-JP" altLang="en-US" sz="2000" dirty="0">
                <a:solidFill>
                  <a:srgbClr val="FF0000"/>
                </a:solidFill>
                <a:latin typeface="AR P悠々ゴシック体E" panose="040B0900000000000000" pitchFamily="50" charset="-128"/>
                <a:ea typeface="AR P悠々ゴシック体E" panose="040B0900000000000000" pitchFamily="50" charset="-128"/>
              </a:rPr>
              <a:t>に</a:t>
            </a:r>
          </a:p>
          <a:p>
            <a:pPr algn="ctr"/>
            <a:r>
              <a:rPr kumimoji="1" lang="ja-JP" altLang="en-US" sz="2000" dirty="0">
                <a:latin typeface="AR P悠々ゴシック体E" panose="040B0900000000000000" pitchFamily="50" charset="-128"/>
                <a:ea typeface="AR P悠々ゴシック体E" panose="040B0900000000000000" pitchFamily="50" charset="-128"/>
              </a:rPr>
              <a:t>最初から頼る</a:t>
            </a:r>
            <a:r>
              <a:rPr kumimoji="1" lang="ja-JP" altLang="en-US" sz="2000" dirty="0">
                <a:solidFill>
                  <a:srgbClr val="FF0000"/>
                </a:solidFill>
                <a:latin typeface="AR P悠々ゴシック体E" panose="040B0900000000000000" pitchFamily="50" charset="-128"/>
                <a:ea typeface="AR P悠々ゴシック体E" panose="040B0900000000000000" pitchFamily="50" charset="-128"/>
              </a:rPr>
              <a:t>など</a:t>
            </a:r>
          </a:p>
          <a:p>
            <a:pPr algn="ctr"/>
            <a:r>
              <a:rPr kumimoji="1" lang="ja-JP" altLang="en-US" sz="2000" dirty="0">
                <a:solidFill>
                  <a:srgbClr val="FF0000"/>
                </a:solidFill>
                <a:latin typeface="AR P悠々ゴシック体E" panose="040B0900000000000000" pitchFamily="50" charset="-128"/>
                <a:ea typeface="AR P悠々ゴシック体E" panose="040B0900000000000000" pitchFamily="50" charset="-128"/>
              </a:rPr>
              <a:t>言語道断</a:t>
            </a:r>
          </a:p>
        </p:txBody>
      </p:sp>
      <p:sp>
        <p:nvSpPr>
          <p:cNvPr id="4" name="楕円 3">
            <a:extLst>
              <a:ext uri="{FF2B5EF4-FFF2-40B4-BE49-F238E27FC236}">
                <a16:creationId xmlns:a16="http://schemas.microsoft.com/office/drawing/2014/main" id="{E3931075-8B54-4D28-8040-5EB0F814059E}"/>
              </a:ext>
            </a:extLst>
          </p:cNvPr>
          <p:cNvSpPr/>
          <p:nvPr/>
        </p:nvSpPr>
        <p:spPr bwMode="auto">
          <a:xfrm>
            <a:off x="1182452" y="1868976"/>
            <a:ext cx="3600400" cy="3600400"/>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chemeClr val="bg1"/>
                </a:solidFill>
                <a:latin typeface="AR悠々ゴシック体E" panose="040B0909000000000000" pitchFamily="49" charset="-128"/>
                <a:ea typeface="AR悠々ゴシック体E" panose="040B0909000000000000" pitchFamily="49" charset="-128"/>
              </a:rPr>
              <a:t>お互い様</a:t>
            </a:r>
          </a:p>
        </p:txBody>
      </p:sp>
      <p:pic>
        <p:nvPicPr>
          <p:cNvPr id="6" name="図 5" descr="白いバックグラウンドの前に座っている人形&#10;&#10;低い精度で自動的に生成された説明">
            <a:extLst>
              <a:ext uri="{FF2B5EF4-FFF2-40B4-BE49-F238E27FC236}">
                <a16:creationId xmlns:a16="http://schemas.microsoft.com/office/drawing/2014/main" id="{1A2D164C-75EF-45E2-85E8-8ED2956B82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4110" y="825874"/>
            <a:ext cx="2631865" cy="2651604"/>
          </a:xfrm>
          <a:prstGeom prst="rect">
            <a:avLst/>
          </a:prstGeom>
        </p:spPr>
      </p:pic>
      <p:sp>
        <p:nvSpPr>
          <p:cNvPr id="8" name="四角形: 角を丸くする 7">
            <a:extLst>
              <a:ext uri="{FF2B5EF4-FFF2-40B4-BE49-F238E27FC236}">
                <a16:creationId xmlns:a16="http://schemas.microsoft.com/office/drawing/2014/main" id="{A0252780-CDA6-C635-4062-A367D0F932C4}"/>
              </a:ext>
            </a:extLst>
          </p:cNvPr>
          <p:cNvSpPr/>
          <p:nvPr/>
        </p:nvSpPr>
        <p:spPr bwMode="auto">
          <a:xfrm>
            <a:off x="398876" y="4470831"/>
            <a:ext cx="8508737" cy="2016224"/>
          </a:xfrm>
          <a:prstGeom prst="roundRect">
            <a:avLst/>
          </a:prstGeom>
          <a:solidFill>
            <a:srgbClr val="FFFF00"/>
          </a:solidFill>
          <a:ln w="9525">
            <a:noFill/>
            <a:miter lim="800000"/>
            <a:headEnd/>
            <a:tailEnd/>
          </a:ln>
          <a:effectLst/>
        </p:spPr>
        <p:txBody>
          <a:bodyPr wrap="none" rtlCol="0" anchor="ctr"/>
          <a:lstStyle/>
          <a:p>
            <a:pPr algn="ctr"/>
            <a:r>
              <a:rPr kumimoji="1" lang="ja-JP" altLang="en-US" sz="3200" dirty="0">
                <a:latin typeface="AR P悠々ゴシック体E" panose="040B0900000000000000" pitchFamily="50" charset="-128"/>
                <a:ea typeface="AR P悠々ゴシック体E" panose="040B0900000000000000" pitchFamily="50" charset="-128"/>
              </a:rPr>
              <a:t>防災・安全の世界では</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一人の英雄より、キチンとこなせる多くの人</a:t>
            </a:r>
            <a:endParaRPr kumimoji="1" lang="en-US" altLang="ja-JP" sz="32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4400" dirty="0">
                <a:solidFill>
                  <a:srgbClr val="0000FF"/>
                </a:solidFill>
                <a:latin typeface="AR P悠々ゴシック体E" panose="040B0900000000000000" pitchFamily="50" charset="-128"/>
                <a:ea typeface="AR P悠々ゴシック体E" panose="040B0900000000000000" pitchFamily="50" charset="-128"/>
              </a:rPr>
              <a:t>多様性のある総合力が重要</a:t>
            </a:r>
          </a:p>
        </p:txBody>
      </p:sp>
    </p:spTree>
    <p:extLst>
      <p:ext uri="{BB962C8B-B14F-4D97-AF65-F5344CB8AC3E}">
        <p14:creationId xmlns:p14="http://schemas.microsoft.com/office/powerpoint/2010/main" val="32165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500"/>
                                        <p:tgtEl>
                                          <p:spTgt spid="3">
                                            <p:txEl>
                                              <p:pRg st="6" end="6"/>
                                            </p:txEl>
                                          </p:spTgt>
                                        </p:tgtEl>
                                      </p:cBhvr>
                                    </p:animEffect>
                                  </p:childTnLst>
                                </p:cTn>
                              </p:par>
                            </p:childTnLst>
                          </p:cTn>
                        </p:par>
                        <p:par>
                          <p:cTn id="57" fill="hold">
                            <p:stCondLst>
                              <p:cond delay="500"/>
                            </p:stCondLst>
                            <p:childTnLst>
                              <p:par>
                                <p:cTn id="58" presetID="14" presetClass="entr" presetSubtype="1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fade">
                                      <p:cBhvr>
                                        <p:cTn id="65" dur="500"/>
                                        <p:tgtEl>
                                          <p:spTgt spid="3">
                                            <p:txEl>
                                              <p:pRg st="7" end="7"/>
                                            </p:txEl>
                                          </p:spTgt>
                                        </p:tgtEl>
                                      </p:cBhvr>
                                    </p:animEffect>
                                  </p:childTnLst>
                                </p:cTn>
                              </p:par>
                            </p:childTnLst>
                          </p:cTn>
                        </p:par>
                        <p:par>
                          <p:cTn id="66" fill="hold">
                            <p:stCondLst>
                              <p:cond delay="500"/>
                            </p:stCondLst>
                            <p:childTnLst>
                              <p:par>
                                <p:cTn id="67" presetID="14" presetClass="entr" presetSubtype="1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randombar(horizont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fade">
                                      <p:cBhvr>
                                        <p:cTn id="74" dur="500"/>
                                        <p:tgtEl>
                                          <p:spTgt spid="3">
                                            <p:txEl>
                                              <p:pRg st="8" end="8"/>
                                            </p:txEl>
                                          </p:spTgt>
                                        </p:tgtEl>
                                      </p:cBhvr>
                                    </p:animEffect>
                                  </p:childTnLst>
                                </p:cTn>
                              </p:par>
                            </p:childTnLst>
                          </p:cTn>
                        </p:par>
                        <p:par>
                          <p:cTn id="75" fill="hold">
                            <p:stCondLst>
                              <p:cond delay="500"/>
                            </p:stCondLst>
                            <p:childTnLst>
                              <p:par>
                                <p:cTn id="76" presetID="14" presetClass="entr" presetSubtype="10" fill="hold"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randombar(horizontal)">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animEffect transition="in" filter="fade">
                                      <p:cBhvr>
                                        <p:cTn id="83" dur="500"/>
                                        <p:tgtEl>
                                          <p:spTgt spid="3">
                                            <p:txEl>
                                              <p:pRg st="9" end="9"/>
                                            </p:tx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p:cTn id="86" dur="500" fill="hold"/>
                                        <p:tgtEl>
                                          <p:spTgt spid="4"/>
                                        </p:tgtEl>
                                        <p:attrNameLst>
                                          <p:attrName>ppt_w</p:attrName>
                                        </p:attrNameLst>
                                      </p:cBhvr>
                                      <p:tavLst>
                                        <p:tav tm="0">
                                          <p:val>
                                            <p:fltVal val="0"/>
                                          </p:val>
                                        </p:tav>
                                        <p:tav tm="100000">
                                          <p:val>
                                            <p:strVal val="#ppt_w"/>
                                          </p:val>
                                        </p:tav>
                                      </p:tavLst>
                                    </p:anim>
                                    <p:anim calcmode="lin" valueType="num">
                                      <p:cBhvr>
                                        <p:cTn id="87" dur="500" fill="hold"/>
                                        <p:tgtEl>
                                          <p:spTgt spid="4"/>
                                        </p:tgtEl>
                                        <p:attrNameLst>
                                          <p:attrName>ppt_h</p:attrName>
                                        </p:attrNameLst>
                                      </p:cBhvr>
                                      <p:tavLst>
                                        <p:tav tm="0">
                                          <p:val>
                                            <p:fltVal val="0"/>
                                          </p:val>
                                        </p:tav>
                                        <p:tav tm="100000">
                                          <p:val>
                                            <p:strVal val="#ppt_h"/>
                                          </p:val>
                                        </p:tav>
                                      </p:tavLst>
                                    </p:anim>
                                    <p:animEffect transition="in" filter="fade">
                                      <p:cBhvr>
                                        <p:cTn id="88" dur="500"/>
                                        <p:tgtEl>
                                          <p:spTgt spid="4"/>
                                        </p:tgtEl>
                                      </p:cBhvr>
                                    </p:animEffect>
                                  </p:childTnLst>
                                </p:cTn>
                              </p:par>
                            </p:childTnLst>
                          </p:cTn>
                        </p:par>
                        <p:par>
                          <p:cTn id="89" fill="hold">
                            <p:stCondLst>
                              <p:cond delay="500"/>
                            </p:stCondLst>
                            <p:childTnLst>
                              <p:par>
                                <p:cTn id="90" presetID="42" presetClass="entr" presetSubtype="0" fill="hold" nodeType="after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anim calcmode="lin" valueType="num">
                                      <p:cBhvr>
                                        <p:cTn id="93" dur="1000" fill="hold"/>
                                        <p:tgtEl>
                                          <p:spTgt spid="6"/>
                                        </p:tgtEl>
                                        <p:attrNameLst>
                                          <p:attrName>ppt_x</p:attrName>
                                        </p:attrNameLst>
                                      </p:cBhvr>
                                      <p:tavLst>
                                        <p:tav tm="0">
                                          <p:val>
                                            <p:strVal val="#ppt_x"/>
                                          </p:val>
                                        </p:tav>
                                        <p:tav tm="100000">
                                          <p:val>
                                            <p:strVal val="#ppt_x"/>
                                          </p:val>
                                        </p:tav>
                                      </p:tavLst>
                                    </p:anim>
                                    <p:anim calcmode="lin" valueType="num">
                                      <p:cBhvr>
                                        <p:cTn id="9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
                                            <p:txEl>
                                              <p:pRg st="10" end="10"/>
                                            </p:txEl>
                                          </p:spTgt>
                                        </p:tgtEl>
                                        <p:attrNameLst>
                                          <p:attrName>style.visibility</p:attrName>
                                        </p:attrNameLst>
                                      </p:cBhvr>
                                      <p:to>
                                        <p:strVal val="visible"/>
                                      </p:to>
                                    </p:set>
                                    <p:animEffect transition="in" filter="fade">
                                      <p:cBhvr>
                                        <p:cTn id="99" dur="500"/>
                                        <p:tgtEl>
                                          <p:spTgt spid="3">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barn(inVertical)">
                                      <p:cBhvr>
                                        <p:cTn id="10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EFE5CEB-4A88-5B8B-1C6F-6424F64125CB}"/>
              </a:ext>
            </a:extLst>
          </p:cNvPr>
          <p:cNvSpPr>
            <a:spLocks noGrp="1"/>
          </p:cNvSpPr>
          <p:nvPr>
            <p:ph idx="1"/>
          </p:nvPr>
        </p:nvSpPr>
        <p:spPr>
          <a:xfrm>
            <a:off x="457200" y="836712"/>
            <a:ext cx="8651304" cy="5688632"/>
          </a:xfrm>
        </p:spPr>
        <p:txBody>
          <a:bodyPr/>
          <a:lstStyle/>
          <a:p>
            <a:r>
              <a:rPr kumimoji="1" lang="ja-JP" altLang="en-US" sz="3200" dirty="0"/>
              <a:t>コミュニティ形成は</a:t>
            </a:r>
            <a:r>
              <a:rPr kumimoji="1" lang="ja-JP" altLang="en-US" sz="3200" dirty="0">
                <a:solidFill>
                  <a:srgbClr val="A50021"/>
                </a:solidFill>
              </a:rPr>
              <a:t>責任出席や強制</a:t>
            </a:r>
            <a:r>
              <a:rPr kumimoji="1" lang="ja-JP" altLang="en-US" sz="3200" dirty="0"/>
              <a:t>では良質なコミュニティの形成はできない</a:t>
            </a:r>
          </a:p>
          <a:p>
            <a:r>
              <a:rPr kumimoji="1" lang="en-US" altLang="ja-JP" sz="3200" dirty="0"/>
              <a:t>『</a:t>
            </a:r>
            <a:r>
              <a:rPr kumimoji="1" lang="ja-JP" altLang="en-US" sz="3200" dirty="0">
                <a:solidFill>
                  <a:srgbClr val="FF0000"/>
                </a:solidFill>
              </a:rPr>
              <a:t>想い</a:t>
            </a:r>
            <a:r>
              <a:rPr kumimoji="1" lang="en-US" altLang="ja-JP" sz="3200" dirty="0"/>
              <a:t>』</a:t>
            </a:r>
            <a:r>
              <a:rPr kumimoji="1" lang="ja-JP" altLang="en-US" sz="3200" dirty="0"/>
              <a:t>を同じくする</a:t>
            </a:r>
            <a:r>
              <a:rPr kumimoji="1" lang="ja-JP" altLang="en-US" sz="3200" dirty="0">
                <a:solidFill>
                  <a:srgbClr val="FF0000"/>
                </a:solidFill>
                <a:highlight>
                  <a:srgbClr val="FFFF00"/>
                </a:highlight>
              </a:rPr>
              <a:t>人</a:t>
            </a:r>
            <a:r>
              <a:rPr kumimoji="1" lang="ja-JP" altLang="en-US" sz="3200" dirty="0"/>
              <a:t>が</a:t>
            </a:r>
          </a:p>
          <a:p>
            <a:r>
              <a:rPr kumimoji="1" lang="ja-JP" altLang="en-US" sz="3200" dirty="0"/>
              <a:t>自分の住む</a:t>
            </a:r>
            <a:r>
              <a:rPr kumimoji="1" lang="ja-JP" altLang="en-US" sz="3200" dirty="0">
                <a:solidFill>
                  <a:srgbClr val="FF0000"/>
                </a:solidFill>
                <a:highlight>
                  <a:srgbClr val="FFFF00"/>
                </a:highlight>
              </a:rPr>
              <a:t>場所</a:t>
            </a:r>
            <a:r>
              <a:rPr kumimoji="1" lang="ja-JP" altLang="en-US" sz="3200" dirty="0"/>
              <a:t>を</a:t>
            </a:r>
          </a:p>
          <a:p>
            <a:r>
              <a:rPr kumimoji="1" lang="ja-JP" altLang="en-US" sz="3200" dirty="0"/>
              <a:t>暮らしやすい</a:t>
            </a:r>
            <a:r>
              <a:rPr kumimoji="1" lang="ja-JP" altLang="en-US" sz="3200" dirty="0">
                <a:solidFill>
                  <a:srgbClr val="FF0000"/>
                </a:solidFill>
                <a:highlight>
                  <a:srgbClr val="FFFF00"/>
                </a:highlight>
              </a:rPr>
              <a:t>環境</a:t>
            </a:r>
            <a:r>
              <a:rPr kumimoji="1" lang="ja-JP" altLang="en-US" sz="3200" dirty="0"/>
              <a:t>にするという</a:t>
            </a:r>
          </a:p>
          <a:p>
            <a:r>
              <a:rPr kumimoji="1" lang="ja-JP" altLang="en-US" sz="3200" dirty="0">
                <a:solidFill>
                  <a:srgbClr val="FF0000"/>
                </a:solidFill>
                <a:highlight>
                  <a:srgbClr val="FFFF00"/>
                </a:highlight>
              </a:rPr>
              <a:t>共通の目的</a:t>
            </a:r>
            <a:r>
              <a:rPr kumimoji="1" lang="ja-JP" altLang="en-US" sz="3200" dirty="0"/>
              <a:t>で形成するもの</a:t>
            </a:r>
          </a:p>
          <a:p>
            <a:r>
              <a:rPr kumimoji="1" lang="ja-JP" altLang="en-US" sz="3200" dirty="0"/>
              <a:t>最小単位は</a:t>
            </a:r>
            <a:r>
              <a:rPr kumimoji="1" lang="en-US" altLang="ja-JP" sz="3200" dirty="0"/>
              <a:t>『</a:t>
            </a:r>
            <a:r>
              <a:rPr kumimoji="1" lang="ja-JP" altLang="en-US" sz="3200" dirty="0">
                <a:solidFill>
                  <a:srgbClr val="FF0000"/>
                </a:solidFill>
                <a:highlight>
                  <a:srgbClr val="FFFF00"/>
                </a:highlight>
              </a:rPr>
              <a:t>家族</a:t>
            </a:r>
            <a:r>
              <a:rPr kumimoji="1" lang="en-US" altLang="ja-JP" sz="3200" dirty="0"/>
              <a:t>』</a:t>
            </a:r>
            <a:endParaRPr kumimoji="1" lang="ja-JP" altLang="en-US" sz="3200" dirty="0"/>
          </a:p>
          <a:p>
            <a:r>
              <a:rPr kumimoji="1" lang="ja-JP" altLang="en-US" sz="3200" dirty="0"/>
              <a:t>その最小単位において</a:t>
            </a:r>
            <a:r>
              <a:rPr kumimoji="1" lang="ja-JP" altLang="en-US" sz="3200" dirty="0">
                <a:solidFill>
                  <a:srgbClr val="FF0000"/>
                </a:solidFill>
              </a:rPr>
              <a:t>心地良い家庭づくり</a:t>
            </a:r>
            <a:r>
              <a:rPr kumimoji="1" lang="ja-JP" altLang="en-US" sz="3200" dirty="0"/>
              <a:t>から</a:t>
            </a:r>
          </a:p>
          <a:p>
            <a:r>
              <a:rPr kumimoji="1" lang="ja-JP" altLang="en-US" sz="3200" dirty="0">
                <a:solidFill>
                  <a:srgbClr val="008000"/>
                </a:solidFill>
              </a:rPr>
              <a:t>住みやすい地域へとコミュニティの輪を広げる</a:t>
            </a:r>
            <a:r>
              <a:rPr kumimoji="1" lang="ja-JP" altLang="en-US" sz="3200" dirty="0"/>
              <a:t>と</a:t>
            </a:r>
          </a:p>
          <a:p>
            <a:r>
              <a:rPr kumimoji="1" lang="ja-JP" altLang="en-US" sz="3200" dirty="0"/>
              <a:t>トンデモナク</a:t>
            </a:r>
            <a:r>
              <a:rPr kumimoji="1" lang="ja-JP" altLang="en-US" sz="3200" dirty="0">
                <a:solidFill>
                  <a:srgbClr val="FF0000"/>
                </a:solidFill>
                <a:highlight>
                  <a:srgbClr val="FFFF00"/>
                </a:highlight>
              </a:rPr>
              <a:t>強靱なコミュニティ</a:t>
            </a:r>
            <a:r>
              <a:rPr kumimoji="1" lang="ja-JP" altLang="en-US" sz="3200" dirty="0"/>
              <a:t>ができあがる</a:t>
            </a:r>
            <a:endParaRPr kumimoji="1" lang="ja-JP" altLang="en-US" dirty="0"/>
          </a:p>
          <a:p>
            <a:endParaRPr kumimoji="1" lang="ja-JP" altLang="en-US" dirty="0"/>
          </a:p>
        </p:txBody>
      </p:sp>
      <p:sp>
        <p:nvSpPr>
          <p:cNvPr id="2" name="タイトル 1">
            <a:extLst>
              <a:ext uri="{FF2B5EF4-FFF2-40B4-BE49-F238E27FC236}">
                <a16:creationId xmlns:a16="http://schemas.microsoft.com/office/drawing/2014/main" id="{4816568C-47CB-8994-DBBF-9AD6B7B278A7}"/>
              </a:ext>
            </a:extLst>
          </p:cNvPr>
          <p:cNvSpPr>
            <a:spLocks noGrp="1"/>
          </p:cNvSpPr>
          <p:nvPr>
            <p:ph type="title"/>
          </p:nvPr>
        </p:nvSpPr>
        <p:spPr/>
        <p:txBody>
          <a:bodyPr/>
          <a:lstStyle/>
          <a:p>
            <a:r>
              <a:rPr kumimoji="1" lang="ja-JP" altLang="en-US" dirty="0"/>
              <a:t>正しいコミュニティをつくろう！</a:t>
            </a:r>
          </a:p>
        </p:txBody>
      </p:sp>
      <p:pic>
        <p:nvPicPr>
          <p:cNvPr id="6" name="図 5">
            <a:extLst>
              <a:ext uri="{FF2B5EF4-FFF2-40B4-BE49-F238E27FC236}">
                <a16:creationId xmlns:a16="http://schemas.microsoft.com/office/drawing/2014/main" id="{4B353DE8-38FA-2CCB-E165-727730860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425" y="1107258"/>
            <a:ext cx="2284994" cy="1466551"/>
          </a:xfrm>
          <a:prstGeom prst="rect">
            <a:avLst/>
          </a:prstGeom>
        </p:spPr>
      </p:pic>
      <p:pic>
        <p:nvPicPr>
          <p:cNvPr id="8" name="図 7">
            <a:extLst>
              <a:ext uri="{FF2B5EF4-FFF2-40B4-BE49-F238E27FC236}">
                <a16:creationId xmlns:a16="http://schemas.microsoft.com/office/drawing/2014/main" id="{0E694801-DF87-6420-9004-C458BCA59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848" y="1984549"/>
            <a:ext cx="2284994" cy="1466551"/>
          </a:xfrm>
          <a:prstGeom prst="rect">
            <a:avLst/>
          </a:prstGeom>
        </p:spPr>
      </p:pic>
      <p:pic>
        <p:nvPicPr>
          <p:cNvPr id="10" name="図 9">
            <a:extLst>
              <a:ext uri="{FF2B5EF4-FFF2-40B4-BE49-F238E27FC236}">
                <a16:creationId xmlns:a16="http://schemas.microsoft.com/office/drawing/2014/main" id="{4B1B83B2-8596-9478-3A9D-601B7F35F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3240385"/>
            <a:ext cx="2857499" cy="1747837"/>
          </a:xfrm>
          <a:prstGeom prst="rect">
            <a:avLst/>
          </a:prstGeom>
        </p:spPr>
      </p:pic>
      <p:pic>
        <p:nvPicPr>
          <p:cNvPr id="5" name="図 4" descr="人形, おもちゃ, 部屋 が含まれている画像&#10;&#10;自動的に生成された説明">
            <a:extLst>
              <a:ext uri="{FF2B5EF4-FFF2-40B4-BE49-F238E27FC236}">
                <a16:creationId xmlns:a16="http://schemas.microsoft.com/office/drawing/2014/main" id="{B2CAE4D7-1E63-19E7-CAF5-8858091886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099" y="1124744"/>
            <a:ext cx="2688013" cy="2096649"/>
          </a:xfrm>
          <a:prstGeom prst="rect">
            <a:avLst/>
          </a:prstGeom>
        </p:spPr>
      </p:pic>
      <p:pic>
        <p:nvPicPr>
          <p:cNvPr id="9" name="図 8" descr="ボックス, 時計, 部屋 が含まれている画像&#10;&#10;自動的に生成された説明">
            <a:extLst>
              <a:ext uri="{FF2B5EF4-FFF2-40B4-BE49-F238E27FC236}">
                <a16:creationId xmlns:a16="http://schemas.microsoft.com/office/drawing/2014/main" id="{05699498-3D30-EAAE-8D72-DB6B99C3F8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1300" y="1043048"/>
            <a:ext cx="2385952" cy="2385952"/>
          </a:xfrm>
          <a:prstGeom prst="rect">
            <a:avLst/>
          </a:prstGeom>
        </p:spPr>
      </p:pic>
      <p:sp>
        <p:nvSpPr>
          <p:cNvPr id="4" name="楕円 3">
            <a:extLst>
              <a:ext uri="{FF2B5EF4-FFF2-40B4-BE49-F238E27FC236}">
                <a16:creationId xmlns:a16="http://schemas.microsoft.com/office/drawing/2014/main" id="{FC020F7F-BD63-9D8C-8FD9-BA19651ECBEC}"/>
              </a:ext>
            </a:extLst>
          </p:cNvPr>
          <p:cNvSpPr/>
          <p:nvPr/>
        </p:nvSpPr>
        <p:spPr bwMode="auto">
          <a:xfrm>
            <a:off x="161764" y="395981"/>
            <a:ext cx="8820472" cy="6372708"/>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目標や夢</a:t>
            </a: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を</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同じくするものは</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お互い様</a:t>
            </a: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という</a:t>
            </a:r>
          </a:p>
          <a:p>
            <a:pPr algn="ctr"/>
            <a:r>
              <a:rPr lang="ja-JP" altLang="en-US" sz="5400" dirty="0">
                <a:solidFill>
                  <a:schemeClr val="bg1"/>
                </a:solidFill>
                <a:latin typeface="AR悠々ゴシック体E" panose="040B0909000000000000" pitchFamily="49" charset="-128"/>
                <a:ea typeface="AR悠々ゴシック体E" panose="040B0909000000000000" pitchFamily="49" charset="-128"/>
              </a:rPr>
              <a:t>とてつもない</a:t>
            </a: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チカラ</a:t>
            </a: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を発揮</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コミュニティの範囲を</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拡大し増殖する</a:t>
            </a:r>
          </a:p>
        </p:txBody>
      </p:sp>
      <p:pic>
        <p:nvPicPr>
          <p:cNvPr id="11" name="図 10">
            <a:extLst>
              <a:ext uri="{FF2B5EF4-FFF2-40B4-BE49-F238E27FC236}">
                <a16:creationId xmlns:a16="http://schemas.microsoft.com/office/drawing/2014/main" id="{A4DCC45D-8148-2D02-6497-5ACC2D014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43" y="392766"/>
            <a:ext cx="2284994" cy="1466551"/>
          </a:xfrm>
          <a:prstGeom prst="rect">
            <a:avLst/>
          </a:prstGeom>
        </p:spPr>
      </p:pic>
      <p:pic>
        <p:nvPicPr>
          <p:cNvPr id="12" name="図 11">
            <a:extLst>
              <a:ext uri="{FF2B5EF4-FFF2-40B4-BE49-F238E27FC236}">
                <a16:creationId xmlns:a16="http://schemas.microsoft.com/office/drawing/2014/main" id="{45720D64-9087-1634-6D34-F71CCFE01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152" y="392766"/>
            <a:ext cx="2284994" cy="1466551"/>
          </a:xfrm>
          <a:prstGeom prst="rect">
            <a:avLst/>
          </a:prstGeom>
        </p:spPr>
      </p:pic>
      <p:sp>
        <p:nvSpPr>
          <p:cNvPr id="7" name="楕円 6">
            <a:extLst>
              <a:ext uri="{FF2B5EF4-FFF2-40B4-BE49-F238E27FC236}">
                <a16:creationId xmlns:a16="http://schemas.microsoft.com/office/drawing/2014/main" id="{A40F25F5-CD25-579B-826C-838833685D62}"/>
              </a:ext>
            </a:extLst>
          </p:cNvPr>
          <p:cNvSpPr/>
          <p:nvPr/>
        </p:nvSpPr>
        <p:spPr bwMode="auto">
          <a:xfrm>
            <a:off x="7352891" y="1738207"/>
            <a:ext cx="1791109" cy="1791109"/>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信頼</a:t>
            </a:r>
          </a:p>
        </p:txBody>
      </p:sp>
    </p:spTree>
    <p:extLst>
      <p:ext uri="{BB962C8B-B14F-4D97-AF65-F5344CB8AC3E}">
        <p14:creationId xmlns:p14="http://schemas.microsoft.com/office/powerpoint/2010/main" val="37011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par>
                                <p:cTn id="42" presetID="1" presetClass="exit" presetSubtype="0" fill="hold"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par>
                                <p:cTn id="46" presetID="45"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0"/>
                                        <p:tgtEl>
                                          <p:spTgt spid="5"/>
                                        </p:tgtEl>
                                      </p:cBhvr>
                                    </p:animEffect>
                                    <p:anim calcmode="lin" valueType="num">
                                      <p:cBhvr>
                                        <p:cTn id="49" dur="2000" fill="hold"/>
                                        <p:tgtEl>
                                          <p:spTgt spid="5"/>
                                        </p:tgtEl>
                                        <p:attrNameLst>
                                          <p:attrName>ppt_w</p:attrName>
                                        </p:attrNameLst>
                                      </p:cBhvr>
                                      <p:tavLst>
                                        <p:tav tm="0" fmla="#ppt_w*sin(2.5*pi*$)">
                                          <p:val>
                                            <p:fltVal val="0"/>
                                          </p:val>
                                        </p:tav>
                                        <p:tav tm="100000">
                                          <p:val>
                                            <p:fltVal val="1"/>
                                          </p:val>
                                        </p:tav>
                                      </p:tavLst>
                                    </p:anim>
                                    <p:anim calcmode="lin" valueType="num">
                                      <p:cBhvr>
                                        <p:cTn id="50"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fade">
                                      <p:cBhvr>
                                        <p:cTn id="66" dur="5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500"/>
                                        <p:tgtEl>
                                          <p:spTgt spid="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Effect transition="in" filter="fade">
                                      <p:cBhvr>
                                        <p:cTn id="76" dur="500"/>
                                        <p:tgtEl>
                                          <p:spTgt spid="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500" fill="hold"/>
                                        <p:tgtEl>
                                          <p:spTgt spid="4"/>
                                        </p:tgtEl>
                                        <p:attrNameLst>
                                          <p:attrName>ppt_w</p:attrName>
                                        </p:attrNameLst>
                                      </p:cBhvr>
                                      <p:tavLst>
                                        <p:tav tm="0">
                                          <p:val>
                                            <p:fltVal val="0"/>
                                          </p:val>
                                        </p:tav>
                                        <p:tav tm="100000">
                                          <p:val>
                                            <p:strVal val="#ppt_w"/>
                                          </p:val>
                                        </p:tav>
                                      </p:tavLst>
                                    </p:anim>
                                    <p:anim calcmode="lin" valueType="num">
                                      <p:cBhvr>
                                        <p:cTn id="82" dur="500" fill="hold"/>
                                        <p:tgtEl>
                                          <p:spTgt spid="4"/>
                                        </p:tgtEl>
                                        <p:attrNameLst>
                                          <p:attrName>ppt_h</p:attrName>
                                        </p:attrNameLst>
                                      </p:cBhvr>
                                      <p:tavLst>
                                        <p:tav tm="0">
                                          <p:val>
                                            <p:fltVal val="0"/>
                                          </p:val>
                                        </p:tav>
                                        <p:tav tm="100000">
                                          <p:val>
                                            <p:strVal val="#ppt_h"/>
                                          </p:val>
                                        </p:tav>
                                      </p:tavLst>
                                    </p:anim>
                                    <p:animEffect transition="in" filter="fade">
                                      <p:cBhvr>
                                        <p:cTn id="83" dur="500"/>
                                        <p:tgtEl>
                                          <p:spTgt spid="4"/>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childTnLst>
                          </p:cTn>
                        </p:par>
                        <p:par>
                          <p:cTn id="92" fill="hold">
                            <p:stCondLst>
                              <p:cond delay="1500"/>
                            </p:stCondLst>
                            <p:childTnLst>
                              <p:par>
                                <p:cTn id="93" presetID="53" presetClass="entr" presetSubtype="16"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テキスト ボックス 9">
            <a:extLst>
              <a:ext uri="{FF2B5EF4-FFF2-40B4-BE49-F238E27FC236}">
                <a16:creationId xmlns:a16="http://schemas.microsoft.com/office/drawing/2014/main" id="{8E755846-1BA5-4B26-8413-FD7C4DFDE94E}"/>
              </a:ext>
            </a:extLst>
          </p:cNvPr>
          <p:cNvSpPr txBox="1"/>
          <p:nvPr/>
        </p:nvSpPr>
        <p:spPr>
          <a:xfrm>
            <a:off x="1914862" y="1340768"/>
            <a:ext cx="5314275" cy="3785652"/>
          </a:xfrm>
          <a:prstGeom prst="rect">
            <a:avLst/>
          </a:prstGeom>
          <a:noFill/>
        </p:spPr>
        <p:txBody>
          <a:bodyPr wrap="none" rtlCol="0">
            <a:spAutoFit/>
          </a:bodyPr>
          <a:lstStyle/>
          <a:p>
            <a:pPr algn="ctr"/>
            <a:r>
              <a:rPr kumimoji="1" lang="ja-JP" altLang="en-US" sz="8000" dirty="0">
                <a:solidFill>
                  <a:schemeClr val="bg1"/>
                </a:solidFill>
                <a:latin typeface="ＤＦ特太ゴシック体" pitchFamily="49" charset="-128"/>
                <a:ea typeface="ＤＦ特太ゴシック体" pitchFamily="49" charset="-128"/>
              </a:rPr>
              <a:t>防災は</a:t>
            </a:r>
          </a:p>
          <a:p>
            <a:pPr algn="ctr"/>
            <a:r>
              <a:rPr kumimoji="1" lang="ja-JP" altLang="en-US" sz="8000" dirty="0">
                <a:solidFill>
                  <a:schemeClr val="bg1"/>
                </a:solidFill>
                <a:latin typeface="ＤＦ特太ゴシック体" pitchFamily="49" charset="-128"/>
                <a:ea typeface="ＤＦ特太ゴシック体" pitchFamily="49" charset="-128"/>
              </a:rPr>
              <a:t>理解し</a:t>
            </a:r>
          </a:p>
          <a:p>
            <a:pPr algn="ctr"/>
            <a:r>
              <a:rPr kumimoji="1" lang="ja-JP" altLang="en-US" sz="8000" dirty="0">
                <a:solidFill>
                  <a:srgbClr val="FFFF00"/>
                </a:solidFill>
                <a:latin typeface="ＤＦ特太ゴシック体" pitchFamily="49" charset="-128"/>
                <a:ea typeface="ＤＦ特太ゴシック体" pitchFamily="49" charset="-128"/>
              </a:rPr>
              <a:t>正しく学ぶ</a:t>
            </a:r>
            <a:endParaRPr kumimoji="1" lang="ja-JP" altLang="en-US" sz="120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3901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9038"/>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375979" y="1412776"/>
            <a:ext cx="8392041" cy="3785652"/>
          </a:xfrm>
          <a:prstGeom prst="rect">
            <a:avLst/>
          </a:prstGeom>
          <a:noFill/>
        </p:spPr>
        <p:txBody>
          <a:bodyPr wrap="none" rtlCol="0">
            <a:spAutoFit/>
          </a:bodyPr>
          <a:lstStyle/>
          <a:p>
            <a:pPr algn="ctr"/>
            <a:r>
              <a:rPr lang="ja-JP" altLang="en-US" sz="8000" dirty="0">
                <a:solidFill>
                  <a:schemeClr val="bg1"/>
                </a:solidFill>
                <a:latin typeface="ＤＦ特太ゴシック体" pitchFamily="49" charset="-128"/>
                <a:ea typeface="ＤＦ特太ゴシック体" pitchFamily="49" charset="-128"/>
              </a:rPr>
              <a:t>では</a:t>
            </a:r>
          </a:p>
          <a:p>
            <a:pPr algn="ctr"/>
            <a:r>
              <a:rPr kumimoji="1" lang="ja-JP" altLang="en-US" sz="8000" dirty="0">
                <a:solidFill>
                  <a:srgbClr val="FFFF00"/>
                </a:solidFill>
                <a:latin typeface="ＤＦ特太ゴシック体" pitchFamily="49" charset="-128"/>
                <a:ea typeface="ＤＦ特太ゴシック体" pitchFamily="49" charset="-128"/>
              </a:rPr>
              <a:t>なぜ？</a:t>
            </a:r>
            <a:endParaRPr kumimoji="1" lang="en-US" altLang="ja-JP" sz="8000" dirty="0">
              <a:solidFill>
                <a:srgbClr val="FFFF00"/>
              </a:solidFill>
              <a:latin typeface="ＤＦ特太ゴシック体" pitchFamily="49" charset="-128"/>
              <a:ea typeface="ＤＦ特太ゴシック体" pitchFamily="49" charset="-128"/>
            </a:endParaRPr>
          </a:p>
          <a:p>
            <a:pPr algn="ctr"/>
            <a:r>
              <a:rPr kumimoji="1" lang="ja-JP" altLang="en-US" sz="8000" dirty="0">
                <a:solidFill>
                  <a:srgbClr val="FFFF00"/>
                </a:solidFill>
                <a:latin typeface="ＤＦ特太ゴシック体" pitchFamily="49" charset="-128"/>
                <a:ea typeface="ＤＦ特太ゴシック体" pitchFamily="49" charset="-128"/>
              </a:rPr>
              <a:t>防災をやるのか？</a:t>
            </a:r>
          </a:p>
        </p:txBody>
      </p:sp>
    </p:spTree>
    <p:extLst>
      <p:ext uri="{BB962C8B-B14F-4D97-AF65-F5344CB8AC3E}">
        <p14:creationId xmlns:p14="http://schemas.microsoft.com/office/powerpoint/2010/main" val="1028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79712" y="1844824"/>
            <a:ext cx="4873067" cy="2923877"/>
          </a:xfrm>
          <a:prstGeom prst="rect">
            <a:avLst/>
          </a:prstGeom>
          <a:noFill/>
        </p:spPr>
        <p:txBody>
          <a:bodyPr wrap="squar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a:t>
            </a:r>
            <a:r>
              <a:rPr kumimoji="1" lang="ja-JP" altLang="en-US" sz="7200" dirty="0">
                <a:solidFill>
                  <a:schemeClr val="bg1"/>
                </a:solidFill>
                <a:latin typeface="ＤＦ特太ゴシック体" pitchFamily="49" charset="-128"/>
                <a:ea typeface="ＤＦ特太ゴシック体" pitchFamily="49" charset="-128"/>
              </a:rPr>
              <a:t>って</a:t>
            </a:r>
          </a:p>
          <a:p>
            <a:pPr algn="ctr"/>
            <a:r>
              <a:rPr kumimoji="1" lang="ja-JP" altLang="en-US" sz="8800" dirty="0">
                <a:solidFill>
                  <a:schemeClr val="bg1"/>
                </a:solidFill>
                <a:latin typeface="ＤＦ特太ゴシック体" pitchFamily="49" charset="-128"/>
                <a:ea typeface="ＤＦ特太ゴシック体" pitchFamily="49" charset="-128"/>
              </a:rPr>
              <a:t>なんだ？</a:t>
            </a:r>
          </a:p>
        </p:txBody>
      </p:sp>
      <p:pic>
        <p:nvPicPr>
          <p:cNvPr id="3" name="図 2" descr="座る, クマ, コンピュータ, 画面 が含まれている画像&#10;&#10;自動的に生成された説明">
            <a:extLst>
              <a:ext uri="{FF2B5EF4-FFF2-40B4-BE49-F238E27FC236}">
                <a16:creationId xmlns:a16="http://schemas.microsoft.com/office/drawing/2014/main" id="{8CE57699-9C7D-1A7C-79C5-FD500F70D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3933056"/>
            <a:ext cx="2208088" cy="2542121"/>
          </a:xfrm>
          <a:prstGeom prst="rect">
            <a:avLst/>
          </a:prstGeom>
        </p:spPr>
      </p:pic>
    </p:spTree>
    <p:extLst>
      <p:ext uri="{BB962C8B-B14F-4D97-AF65-F5344CB8AC3E}">
        <p14:creationId xmlns:p14="http://schemas.microsoft.com/office/powerpoint/2010/main" val="10004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187624" y="2708920"/>
            <a:ext cx="6768752" cy="1569660"/>
          </a:xfrm>
          <a:prstGeom prst="rect">
            <a:avLst/>
          </a:prstGeom>
          <a:noFill/>
        </p:spPr>
        <p:txBody>
          <a:bodyPr wrap="squar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防災の基本</a:t>
            </a:r>
          </a:p>
        </p:txBody>
      </p:sp>
    </p:spTree>
    <p:extLst>
      <p:ext uri="{BB962C8B-B14F-4D97-AF65-F5344CB8AC3E}">
        <p14:creationId xmlns:p14="http://schemas.microsoft.com/office/powerpoint/2010/main" val="10519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E533604-7078-DEA6-195E-427F74462028}"/>
              </a:ext>
            </a:extLst>
          </p:cNvPr>
          <p:cNvSpPr/>
          <p:nvPr/>
        </p:nvSpPr>
        <p:spPr bwMode="auto">
          <a:xfrm>
            <a:off x="827584" y="1628800"/>
            <a:ext cx="2952328" cy="576064"/>
          </a:xfrm>
          <a:prstGeom prst="rect">
            <a:avLst/>
          </a:prstGeom>
          <a:solidFill>
            <a:srgbClr val="FFFF00"/>
          </a:solidFill>
          <a:ln w="9525">
            <a:noFill/>
            <a:miter lim="800000"/>
            <a:headEnd/>
            <a:tailEnd/>
          </a:ln>
          <a:effectLst/>
        </p:spPr>
        <p:txBody>
          <a:bodyPr wrap="none" rtlCol="0" anchor="ctr"/>
          <a:lstStyle/>
          <a:p>
            <a:pPr algn="ctr"/>
            <a:endParaRPr kumimoji="1" lang="ja-JP" altLang="en-US" dirty="0"/>
          </a:p>
        </p:txBody>
      </p:sp>
      <p:sp>
        <p:nvSpPr>
          <p:cNvPr id="2" name="タイトル 1">
            <a:extLst>
              <a:ext uri="{FF2B5EF4-FFF2-40B4-BE49-F238E27FC236}">
                <a16:creationId xmlns:a16="http://schemas.microsoft.com/office/drawing/2014/main" id="{7EFFCF7D-CDEA-E6F5-EB68-CEA4F9675D28}"/>
              </a:ext>
            </a:extLst>
          </p:cNvPr>
          <p:cNvSpPr>
            <a:spLocks noGrp="1"/>
          </p:cNvSpPr>
          <p:nvPr>
            <p:ph type="title"/>
          </p:nvPr>
        </p:nvSpPr>
        <p:spPr/>
        <p:txBody>
          <a:bodyPr/>
          <a:lstStyle/>
          <a:p>
            <a:r>
              <a:rPr kumimoji="1" lang="ja-JP" altLang="en-US" dirty="0"/>
              <a:t>防災の基本スタイル</a:t>
            </a:r>
          </a:p>
        </p:txBody>
      </p:sp>
      <p:sp>
        <p:nvSpPr>
          <p:cNvPr id="3" name="コンテンツ プレースホルダー 2">
            <a:extLst>
              <a:ext uri="{FF2B5EF4-FFF2-40B4-BE49-F238E27FC236}">
                <a16:creationId xmlns:a16="http://schemas.microsoft.com/office/drawing/2014/main" id="{4ACD6C56-B35C-453F-303D-0373F177285D}"/>
              </a:ext>
            </a:extLst>
          </p:cNvPr>
          <p:cNvSpPr>
            <a:spLocks noGrp="1"/>
          </p:cNvSpPr>
          <p:nvPr>
            <p:ph idx="1"/>
          </p:nvPr>
        </p:nvSpPr>
        <p:spPr/>
        <p:txBody>
          <a:bodyPr/>
          <a:lstStyle/>
          <a:p>
            <a:r>
              <a:rPr kumimoji="1" lang="en-US" altLang="ja-JP" sz="3600" dirty="0">
                <a:solidFill>
                  <a:srgbClr val="FF0000"/>
                </a:solidFill>
              </a:rPr>
              <a:t>Prevention is better than cure.</a:t>
            </a:r>
          </a:p>
          <a:p>
            <a:r>
              <a:rPr kumimoji="1" lang="ja-JP" altLang="en-US" sz="3600" dirty="0"/>
              <a:t>転ばぬ先の杖</a:t>
            </a:r>
          </a:p>
          <a:p>
            <a:r>
              <a:rPr kumimoji="1" lang="ja-JP" altLang="en-US" sz="3600" dirty="0"/>
              <a:t>予防は治療にまさる</a:t>
            </a:r>
          </a:p>
          <a:p>
            <a:r>
              <a:rPr kumimoji="1" lang="ja-JP" altLang="en-US" sz="3600" dirty="0"/>
              <a:t>薬より養生</a:t>
            </a:r>
          </a:p>
        </p:txBody>
      </p:sp>
      <p:pic>
        <p:nvPicPr>
          <p:cNvPr id="5" name="図 4">
            <a:extLst>
              <a:ext uri="{FF2B5EF4-FFF2-40B4-BE49-F238E27FC236}">
                <a16:creationId xmlns:a16="http://schemas.microsoft.com/office/drawing/2014/main" id="{F8498946-46FE-5AFD-A8C4-F03DC0DDE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350" y="3178907"/>
            <a:ext cx="2442053" cy="2751610"/>
          </a:xfrm>
          <a:prstGeom prst="rect">
            <a:avLst/>
          </a:prstGeom>
        </p:spPr>
      </p:pic>
      <p:pic>
        <p:nvPicPr>
          <p:cNvPr id="7" name="図 6" descr="クマの人形と文字の加工写真&#10;&#10;中程度の精度で自動的に生成された説明">
            <a:extLst>
              <a:ext uri="{FF2B5EF4-FFF2-40B4-BE49-F238E27FC236}">
                <a16:creationId xmlns:a16="http://schemas.microsoft.com/office/drawing/2014/main" id="{24F72157-590E-61AE-4689-6FF133E5A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636912"/>
            <a:ext cx="2297595" cy="2751610"/>
          </a:xfrm>
          <a:prstGeom prst="rect">
            <a:avLst/>
          </a:prstGeom>
        </p:spPr>
      </p:pic>
      <p:pic>
        <p:nvPicPr>
          <p:cNvPr id="9" name="図 8" descr="おもちゃ が含まれている画像&#10;&#10;自動的に生成された説明">
            <a:extLst>
              <a:ext uri="{FF2B5EF4-FFF2-40B4-BE49-F238E27FC236}">
                <a16:creationId xmlns:a16="http://schemas.microsoft.com/office/drawing/2014/main" id="{0979E954-CFF8-EF34-1810-7E25C0497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70" y="3789040"/>
            <a:ext cx="2297595" cy="2751610"/>
          </a:xfrm>
          <a:prstGeom prst="rect">
            <a:avLst/>
          </a:prstGeom>
        </p:spPr>
      </p:pic>
      <p:pic>
        <p:nvPicPr>
          <p:cNvPr id="11" name="図 10" descr="部屋 が含まれている画像&#10;&#10;自動的に生成された説明">
            <a:extLst>
              <a:ext uri="{FF2B5EF4-FFF2-40B4-BE49-F238E27FC236}">
                <a16:creationId xmlns:a16="http://schemas.microsoft.com/office/drawing/2014/main" id="{9C6404C7-BADA-2976-908C-24F491DCE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9691" y="1327743"/>
            <a:ext cx="2359506" cy="2751610"/>
          </a:xfrm>
          <a:prstGeom prst="rect">
            <a:avLst/>
          </a:prstGeom>
        </p:spPr>
      </p:pic>
      <p:sp>
        <p:nvSpPr>
          <p:cNvPr id="4" name="爆発: 14 pt 3">
            <a:extLst>
              <a:ext uri="{FF2B5EF4-FFF2-40B4-BE49-F238E27FC236}">
                <a16:creationId xmlns:a16="http://schemas.microsoft.com/office/drawing/2014/main" id="{86744C62-1A11-6AB5-DBBB-7C793B8F9E77}"/>
              </a:ext>
            </a:extLst>
          </p:cNvPr>
          <p:cNvSpPr/>
          <p:nvPr/>
        </p:nvSpPr>
        <p:spPr bwMode="auto">
          <a:xfrm>
            <a:off x="179512" y="116632"/>
            <a:ext cx="8784976" cy="6264696"/>
          </a:xfrm>
          <a:prstGeom prst="irregularSeal2">
            <a:avLst/>
          </a:prstGeom>
          <a:solidFill>
            <a:srgbClr val="FF0000"/>
          </a:solidFill>
          <a:ln w="9525">
            <a:noFill/>
            <a:miter lim="800000"/>
            <a:headEnd/>
            <a:tailEnd/>
          </a:ln>
          <a:effectLst/>
        </p:spPr>
        <p:txBody>
          <a:bodyPr wrap="none" rtlCol="0" anchor="ctr"/>
          <a:lstStyle/>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多くの人は</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転んだ後の治療</a:t>
            </a: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を</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防災活動だと</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勘違いしているのが</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現状</a:t>
            </a:r>
          </a:p>
        </p:txBody>
      </p:sp>
      <p:pic>
        <p:nvPicPr>
          <p:cNvPr id="8" name="図 7">
            <a:extLst>
              <a:ext uri="{FF2B5EF4-FFF2-40B4-BE49-F238E27FC236}">
                <a16:creationId xmlns:a16="http://schemas.microsoft.com/office/drawing/2014/main" id="{1F5083B2-D4B7-42F8-EAD2-EADF3BE2D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4886" y="1102926"/>
            <a:ext cx="2751610" cy="2751610"/>
          </a:xfrm>
          <a:prstGeom prst="rect">
            <a:avLst/>
          </a:prstGeom>
        </p:spPr>
      </p:pic>
      <p:pic>
        <p:nvPicPr>
          <p:cNvPr id="17" name="図 16" descr="食品 が含まれている画像&#10;&#10;自動的に生成された説明">
            <a:extLst>
              <a:ext uri="{FF2B5EF4-FFF2-40B4-BE49-F238E27FC236}">
                <a16:creationId xmlns:a16="http://schemas.microsoft.com/office/drawing/2014/main" id="{FB18C4DF-0131-54B5-4265-F90B9D8CE0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2691" y="4050206"/>
            <a:ext cx="2625723" cy="2553516"/>
          </a:xfrm>
          <a:prstGeom prst="rect">
            <a:avLst/>
          </a:prstGeom>
        </p:spPr>
      </p:pic>
    </p:spTree>
    <p:custDataLst>
      <p:tags r:id="rId1"/>
    </p:custDataLst>
    <p:extLst>
      <p:ext uri="{BB962C8B-B14F-4D97-AF65-F5344CB8AC3E}">
        <p14:creationId xmlns:p14="http://schemas.microsoft.com/office/powerpoint/2010/main" val="77734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down)">
                                      <p:cBhvr>
                                        <p:cTn id="75" dur="580">
                                          <p:stCondLst>
                                            <p:cond delay="0"/>
                                          </p:stCondLst>
                                        </p:cTn>
                                        <p:tgtEl>
                                          <p:spTgt spid="5"/>
                                        </p:tgtEl>
                                      </p:cBhvr>
                                    </p:animEffect>
                                    <p:anim calcmode="lin" valueType="num">
                                      <p:cBhvr>
                                        <p:cTn id="7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tgtEl>
                                      </p:cBhvr>
                                      <p:to x="100000" y="60000"/>
                                    </p:animScale>
                                    <p:animScale>
                                      <p:cBhvr>
                                        <p:cTn id="82" dur="166" decel="50000">
                                          <p:stCondLst>
                                            <p:cond delay="676"/>
                                          </p:stCondLst>
                                        </p:cTn>
                                        <p:tgtEl>
                                          <p:spTgt spid="5"/>
                                        </p:tgtEl>
                                      </p:cBhvr>
                                      <p:to x="100000" y="100000"/>
                                    </p:animScale>
                                    <p:animScale>
                                      <p:cBhvr>
                                        <p:cTn id="83" dur="26">
                                          <p:stCondLst>
                                            <p:cond delay="1312"/>
                                          </p:stCondLst>
                                        </p:cTn>
                                        <p:tgtEl>
                                          <p:spTgt spid="5"/>
                                        </p:tgtEl>
                                      </p:cBhvr>
                                      <p:to x="100000" y="80000"/>
                                    </p:animScale>
                                    <p:animScale>
                                      <p:cBhvr>
                                        <p:cTn id="84" dur="166" decel="50000">
                                          <p:stCondLst>
                                            <p:cond delay="1338"/>
                                          </p:stCondLst>
                                        </p:cTn>
                                        <p:tgtEl>
                                          <p:spTgt spid="5"/>
                                        </p:tgtEl>
                                      </p:cBhvr>
                                      <p:to x="100000" y="100000"/>
                                    </p:animScale>
                                    <p:animScale>
                                      <p:cBhvr>
                                        <p:cTn id="85" dur="26">
                                          <p:stCondLst>
                                            <p:cond delay="1642"/>
                                          </p:stCondLst>
                                        </p:cTn>
                                        <p:tgtEl>
                                          <p:spTgt spid="5"/>
                                        </p:tgtEl>
                                      </p:cBhvr>
                                      <p:to x="100000" y="90000"/>
                                    </p:animScale>
                                    <p:animScale>
                                      <p:cBhvr>
                                        <p:cTn id="86" dur="166" decel="50000">
                                          <p:stCondLst>
                                            <p:cond delay="1668"/>
                                          </p:stCondLst>
                                        </p:cTn>
                                        <p:tgtEl>
                                          <p:spTgt spid="5"/>
                                        </p:tgtEl>
                                      </p:cBhvr>
                                      <p:to x="100000" y="100000"/>
                                    </p:animScale>
                                    <p:animScale>
                                      <p:cBhvr>
                                        <p:cTn id="87" dur="26">
                                          <p:stCondLst>
                                            <p:cond delay="1808"/>
                                          </p:stCondLst>
                                        </p:cTn>
                                        <p:tgtEl>
                                          <p:spTgt spid="5"/>
                                        </p:tgtEl>
                                      </p:cBhvr>
                                      <p:to x="100000" y="95000"/>
                                    </p:animScale>
                                    <p:animScale>
                                      <p:cBhvr>
                                        <p:cTn id="88" dur="166" decel="50000">
                                          <p:stCondLst>
                                            <p:cond delay="1834"/>
                                          </p:stCondLst>
                                        </p:cTn>
                                        <p:tgtEl>
                                          <p:spTgt spid="5"/>
                                        </p:tgtEl>
                                      </p:cBhvr>
                                      <p:to x="100000" y="100000"/>
                                    </p:animScale>
                                  </p:childTnLst>
                                </p:cTn>
                              </p:par>
                            </p:childTnLst>
                          </p:cTn>
                        </p:par>
                        <p:par>
                          <p:cTn id="89" fill="hold">
                            <p:stCondLst>
                              <p:cond delay="3500"/>
                            </p:stCondLst>
                            <p:childTnLst>
                              <p:par>
                                <p:cTn id="90" presetID="14" presetClass="entr" presetSubtype="10" fill="hold"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randombar(horizontal)">
                                      <p:cBhvr>
                                        <p:cTn id="92" dur="500"/>
                                        <p:tgtEl>
                                          <p:spTgt spid="7"/>
                                        </p:tgtEl>
                                      </p:cBhvr>
                                    </p:animEffect>
                                  </p:childTnLst>
                                </p:cTn>
                              </p:par>
                              <p:par>
                                <p:cTn id="93" presetID="14" presetClass="entr" presetSubtype="10" fill="hold"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randombar(horizontal)">
                                      <p:cBhvr>
                                        <p:cTn id="95" dur="5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
                                        </p:tgtEl>
                                        <p:attrNameLst>
                                          <p:attrName>style.visibility</p:attrName>
                                        </p:attrNameLst>
                                      </p:cBhvr>
                                      <p:to>
                                        <p:strVal val="visible"/>
                                      </p:to>
                                    </p:set>
                                    <p:anim calcmode="lin" valueType="num">
                                      <p:cBhvr>
                                        <p:cTn id="100" dur="500" fill="hold"/>
                                        <p:tgtEl>
                                          <p:spTgt spid="4"/>
                                        </p:tgtEl>
                                        <p:attrNameLst>
                                          <p:attrName>ppt_w</p:attrName>
                                        </p:attrNameLst>
                                      </p:cBhvr>
                                      <p:tavLst>
                                        <p:tav tm="0">
                                          <p:val>
                                            <p:fltVal val="0"/>
                                          </p:val>
                                        </p:tav>
                                        <p:tav tm="100000">
                                          <p:val>
                                            <p:strVal val="#ppt_w"/>
                                          </p:val>
                                        </p:tav>
                                      </p:tavLst>
                                    </p:anim>
                                    <p:anim calcmode="lin" valueType="num">
                                      <p:cBhvr>
                                        <p:cTn id="101" dur="500" fill="hold"/>
                                        <p:tgtEl>
                                          <p:spTgt spid="4"/>
                                        </p:tgtEl>
                                        <p:attrNameLst>
                                          <p:attrName>ppt_h</p:attrName>
                                        </p:attrNameLst>
                                      </p:cBhvr>
                                      <p:tavLst>
                                        <p:tav tm="0">
                                          <p:val>
                                            <p:fltVal val="0"/>
                                          </p:val>
                                        </p:tav>
                                        <p:tav tm="100000">
                                          <p:val>
                                            <p:strVal val="#ppt_h"/>
                                          </p:val>
                                        </p:tav>
                                      </p:tavLst>
                                    </p:anim>
                                    <p:animEffect transition="in" filter="fade">
                                      <p:cBhvr>
                                        <p:cTn id="102" dur="500"/>
                                        <p:tgtEl>
                                          <p:spTgt spid="4"/>
                                        </p:tgtEl>
                                      </p:cBhvr>
                                    </p:animEffect>
                                  </p:childTnLst>
                                </p:cTn>
                              </p:par>
                              <p:par>
                                <p:cTn id="103" presetID="1" presetClass="exit" presetSubtype="0" fill="hold" nodeType="withEffect">
                                  <p:stCondLst>
                                    <p:cond delay="0"/>
                                  </p:stCondLst>
                                  <p:childTnLst>
                                    <p:set>
                                      <p:cBhvr>
                                        <p:cTn id="104" dur="1" fill="hold">
                                          <p:stCondLst>
                                            <p:cond delay="0"/>
                                          </p:stCondLst>
                                        </p:cTn>
                                        <p:tgtEl>
                                          <p:spTgt spid="11"/>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5"/>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7"/>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9"/>
                                        </p:tgtEl>
                                        <p:attrNameLst>
                                          <p:attrName>style.visibility</p:attrName>
                                        </p:attrNameLst>
                                      </p:cBhvr>
                                      <p:to>
                                        <p:strVal val="hidden"/>
                                      </p:to>
                                    </p:set>
                                  </p:childTnLst>
                                </p:cTn>
                              </p:par>
                            </p:childTnLst>
                          </p:cTn>
                        </p:par>
                        <p:par>
                          <p:cTn id="111" fill="hold">
                            <p:stCondLst>
                              <p:cond delay="500"/>
                            </p:stCondLst>
                            <p:childTnLst>
                              <p:par>
                                <p:cTn id="112" presetID="53" presetClass="entr" presetSubtype="16" fill="hold" nodeType="afterEffect">
                                  <p:stCondLst>
                                    <p:cond delay="0"/>
                                  </p:stCondLst>
                                  <p:childTnLst>
                                    <p:set>
                                      <p:cBhvr>
                                        <p:cTn id="113" dur="1" fill="hold">
                                          <p:stCondLst>
                                            <p:cond delay="0"/>
                                          </p:stCondLst>
                                        </p:cTn>
                                        <p:tgtEl>
                                          <p:spTgt spid="17"/>
                                        </p:tgtEl>
                                        <p:attrNameLst>
                                          <p:attrName>style.visibility</p:attrName>
                                        </p:attrNameLst>
                                      </p:cBhvr>
                                      <p:to>
                                        <p:strVal val="visible"/>
                                      </p:to>
                                    </p:set>
                                    <p:anim calcmode="lin" valueType="num">
                                      <p:cBhvr>
                                        <p:cTn id="114" dur="500" fill="hold"/>
                                        <p:tgtEl>
                                          <p:spTgt spid="17"/>
                                        </p:tgtEl>
                                        <p:attrNameLst>
                                          <p:attrName>ppt_w</p:attrName>
                                        </p:attrNameLst>
                                      </p:cBhvr>
                                      <p:tavLst>
                                        <p:tav tm="0">
                                          <p:val>
                                            <p:fltVal val="0"/>
                                          </p:val>
                                        </p:tav>
                                        <p:tav tm="100000">
                                          <p:val>
                                            <p:strVal val="#ppt_w"/>
                                          </p:val>
                                        </p:tav>
                                      </p:tavLst>
                                    </p:anim>
                                    <p:anim calcmode="lin" valueType="num">
                                      <p:cBhvr>
                                        <p:cTn id="115" dur="500" fill="hold"/>
                                        <p:tgtEl>
                                          <p:spTgt spid="17"/>
                                        </p:tgtEl>
                                        <p:attrNameLst>
                                          <p:attrName>ppt_h</p:attrName>
                                        </p:attrNameLst>
                                      </p:cBhvr>
                                      <p:tavLst>
                                        <p:tav tm="0">
                                          <p:val>
                                            <p:fltVal val="0"/>
                                          </p:val>
                                        </p:tav>
                                        <p:tav tm="100000">
                                          <p:val>
                                            <p:strVal val="#ppt_h"/>
                                          </p:val>
                                        </p:tav>
                                      </p:tavLst>
                                    </p:anim>
                                    <p:animEffect transition="in" filter="fade">
                                      <p:cBhvr>
                                        <p:cTn id="116" dur="500"/>
                                        <p:tgtEl>
                                          <p:spTgt spid="17"/>
                                        </p:tgtEl>
                                      </p:cBhvr>
                                    </p:animEffect>
                                  </p:childTnLst>
                                </p:cTn>
                              </p:par>
                            </p:childTnLst>
                          </p:cTn>
                        </p:par>
                        <p:par>
                          <p:cTn id="117" fill="hold">
                            <p:stCondLst>
                              <p:cond delay="1000"/>
                            </p:stCondLst>
                            <p:childTnLst>
                              <p:par>
                                <p:cTn id="118" presetID="53" presetClass="entr" presetSubtype="16" fill="hold" nodeType="after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p:cTn id="120" dur="500" fill="hold"/>
                                        <p:tgtEl>
                                          <p:spTgt spid="8"/>
                                        </p:tgtEl>
                                        <p:attrNameLst>
                                          <p:attrName>ppt_w</p:attrName>
                                        </p:attrNameLst>
                                      </p:cBhvr>
                                      <p:tavLst>
                                        <p:tav tm="0">
                                          <p:val>
                                            <p:fltVal val="0"/>
                                          </p:val>
                                        </p:tav>
                                        <p:tav tm="100000">
                                          <p:val>
                                            <p:strVal val="#ppt_w"/>
                                          </p:val>
                                        </p:tav>
                                      </p:tavLst>
                                    </p:anim>
                                    <p:anim calcmode="lin" valueType="num">
                                      <p:cBhvr>
                                        <p:cTn id="121" dur="500" fill="hold"/>
                                        <p:tgtEl>
                                          <p:spTgt spid="8"/>
                                        </p:tgtEl>
                                        <p:attrNameLst>
                                          <p:attrName>ppt_h</p:attrName>
                                        </p:attrNameLst>
                                      </p:cBhvr>
                                      <p:tavLst>
                                        <p:tav tm="0">
                                          <p:val>
                                            <p:fltVal val="0"/>
                                          </p:val>
                                        </p:tav>
                                        <p:tav tm="100000">
                                          <p:val>
                                            <p:strVal val="#ppt_h"/>
                                          </p:val>
                                        </p:tav>
                                      </p:tavLst>
                                    </p:anim>
                                    <p:animEffect transition="in" filter="fade">
                                      <p:cBhvr>
                                        <p:cTn id="1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2E39689-D52A-4A34-BFEE-5380960F4AA1}"/>
              </a:ext>
            </a:extLst>
          </p:cNvPr>
          <p:cNvSpPr>
            <a:spLocks noGrp="1"/>
          </p:cNvSpPr>
          <p:nvPr>
            <p:ph idx="1"/>
          </p:nvPr>
        </p:nvSpPr>
        <p:spPr>
          <a:xfrm>
            <a:off x="457200" y="692696"/>
            <a:ext cx="8507288" cy="5785896"/>
          </a:xfrm>
        </p:spPr>
        <p:txBody>
          <a:bodyPr/>
          <a:lstStyle/>
          <a:p>
            <a:r>
              <a:rPr kumimoji="1" lang="ja-JP" altLang="en-US" sz="3200" dirty="0">
                <a:solidFill>
                  <a:srgbClr val="008000"/>
                </a:solidFill>
              </a:rPr>
              <a:t>何の為に防災活動をやるのか？</a:t>
            </a:r>
            <a:endParaRPr kumimoji="1" lang="en-US" altLang="ja-JP" sz="3200" dirty="0">
              <a:solidFill>
                <a:srgbClr val="008000"/>
              </a:solidFill>
            </a:endParaRPr>
          </a:p>
          <a:p>
            <a:r>
              <a:rPr kumimoji="1" lang="ja-JP" altLang="en-US" sz="3200" dirty="0">
                <a:solidFill>
                  <a:srgbClr val="008000"/>
                </a:solidFill>
              </a:rPr>
              <a:t>自分は何を守りたいのか？</a:t>
            </a:r>
          </a:p>
          <a:p>
            <a:r>
              <a:rPr kumimoji="1" lang="ja-JP" altLang="en-US" sz="3200" dirty="0"/>
              <a:t>そこから生み出した</a:t>
            </a:r>
            <a:r>
              <a:rPr kumimoji="1" lang="ja-JP" altLang="en-US" sz="3200" dirty="0">
                <a:solidFill>
                  <a:srgbClr val="FF6600"/>
                </a:solidFill>
              </a:rPr>
              <a:t>方程式</a:t>
            </a:r>
            <a:r>
              <a:rPr kumimoji="1" lang="ja-JP" altLang="en-US" sz="3200" dirty="0"/>
              <a:t>から</a:t>
            </a:r>
            <a:endParaRPr kumimoji="1" lang="en-US" altLang="ja-JP" sz="3200" dirty="0"/>
          </a:p>
          <a:p>
            <a:r>
              <a:rPr kumimoji="1" lang="ja-JP" altLang="en-US" sz="3200" dirty="0"/>
              <a:t>自分で責任を持って決めた</a:t>
            </a:r>
            <a:r>
              <a:rPr kumimoji="1" lang="en-US" altLang="ja-JP" sz="3200" dirty="0"/>
              <a:t>『</a:t>
            </a:r>
            <a:r>
              <a:rPr kumimoji="1" lang="ja-JP" altLang="en-US" sz="3200" dirty="0">
                <a:solidFill>
                  <a:srgbClr val="FF0000"/>
                </a:solidFill>
                <a:highlight>
                  <a:srgbClr val="FFFF00"/>
                </a:highlight>
              </a:rPr>
              <a:t>定義</a:t>
            </a:r>
            <a:r>
              <a:rPr kumimoji="1" lang="en-US" altLang="ja-JP" sz="3200" dirty="0"/>
              <a:t>』</a:t>
            </a:r>
            <a:r>
              <a:rPr kumimoji="1" lang="ja-JP" altLang="en-US" sz="3200" dirty="0"/>
              <a:t>を生み出す</a:t>
            </a:r>
          </a:p>
          <a:p>
            <a:r>
              <a:rPr kumimoji="1" lang="ja-JP" altLang="en-US" sz="3200" dirty="0"/>
              <a:t>我々の防災の定義となったもの</a:t>
            </a:r>
          </a:p>
          <a:p>
            <a:r>
              <a:rPr kumimoji="1" lang="ja-JP" altLang="en-US" sz="3200" dirty="0">
                <a:solidFill>
                  <a:srgbClr val="FF0000"/>
                </a:solidFill>
              </a:rPr>
              <a:t>定義→</a:t>
            </a:r>
            <a:r>
              <a:rPr kumimoji="1" lang="en-US" altLang="ja-JP" sz="3200" dirty="0">
                <a:solidFill>
                  <a:srgbClr val="FF0000"/>
                </a:solidFill>
              </a:rPr>
              <a:t>『</a:t>
            </a:r>
            <a:r>
              <a:rPr kumimoji="1" lang="ja-JP" altLang="en-US" sz="3200" dirty="0">
                <a:solidFill>
                  <a:srgbClr val="FF0000"/>
                </a:solidFill>
                <a:highlight>
                  <a:srgbClr val="FFFF00"/>
                </a:highlight>
              </a:rPr>
              <a:t>防災とは自分の大切な人を守ること</a:t>
            </a:r>
            <a:r>
              <a:rPr kumimoji="1" lang="en-US" altLang="ja-JP" sz="3200" dirty="0">
                <a:solidFill>
                  <a:srgbClr val="FF0000"/>
                </a:solidFill>
              </a:rPr>
              <a:t>』</a:t>
            </a:r>
          </a:p>
          <a:p>
            <a:r>
              <a:rPr kumimoji="1" lang="ja-JP" altLang="en-US" sz="3200" dirty="0"/>
              <a:t>「</a:t>
            </a:r>
            <a:r>
              <a:rPr kumimoji="1" lang="ja-JP" altLang="en-US" sz="3200" dirty="0">
                <a:solidFill>
                  <a:srgbClr val="0000FF"/>
                </a:solidFill>
              </a:rPr>
              <a:t>自分が死んではダメな意味</a:t>
            </a:r>
            <a:r>
              <a:rPr kumimoji="1" lang="ja-JP" altLang="en-US" sz="3200" dirty="0"/>
              <a:t>」が理解できる</a:t>
            </a:r>
          </a:p>
          <a:p>
            <a:r>
              <a:rPr kumimoji="1" lang="ja-JP" altLang="en-US" sz="3200" dirty="0">
                <a:solidFill>
                  <a:srgbClr val="FF0000"/>
                </a:solidFill>
              </a:rPr>
              <a:t>自分の大切な人を守り続ける為に</a:t>
            </a:r>
            <a:r>
              <a:rPr kumimoji="1" lang="ja-JP" altLang="en-US" sz="3200" dirty="0">
                <a:solidFill>
                  <a:srgbClr val="FF0000"/>
                </a:solidFill>
                <a:highlight>
                  <a:srgbClr val="FFFF00"/>
                </a:highlight>
              </a:rPr>
              <a:t>防災をする</a:t>
            </a:r>
          </a:p>
          <a:p>
            <a:r>
              <a:rPr kumimoji="1" lang="ja-JP" altLang="en-US" sz="3200" dirty="0"/>
              <a:t>大切な人と</a:t>
            </a:r>
            <a:r>
              <a:rPr lang="ja-JP" altLang="en-US" sz="3200" u="sng" dirty="0">
                <a:solidFill>
                  <a:srgbClr val="FF0000"/>
                </a:solidFill>
                <a:highlight>
                  <a:srgbClr val="FFFF00"/>
                </a:highlight>
              </a:rPr>
              <a:t>「</a:t>
            </a:r>
            <a:r>
              <a:rPr kumimoji="1" lang="ja-JP" altLang="en-US" sz="3200" u="sng" dirty="0">
                <a:solidFill>
                  <a:srgbClr val="FF0000"/>
                </a:solidFill>
                <a:highlight>
                  <a:srgbClr val="FFFF00"/>
                </a:highlight>
              </a:rPr>
              <a:t>共に生きる」「共に生き抜く」</a:t>
            </a:r>
          </a:p>
          <a:p>
            <a:r>
              <a:rPr kumimoji="1" lang="ja-JP" altLang="en-US" sz="3200" dirty="0">
                <a:solidFill>
                  <a:srgbClr val="FF0000"/>
                </a:solidFill>
              </a:rPr>
              <a:t>その為に「</a:t>
            </a:r>
            <a:r>
              <a:rPr kumimoji="1" lang="ja-JP" altLang="en-US" sz="3200" dirty="0">
                <a:solidFill>
                  <a:srgbClr val="FF0000"/>
                </a:solidFill>
                <a:highlight>
                  <a:srgbClr val="00FF00"/>
                </a:highlight>
              </a:rPr>
              <a:t>防災活動をやる！</a:t>
            </a:r>
            <a:r>
              <a:rPr kumimoji="1" lang="ja-JP" altLang="en-US" sz="3200" dirty="0">
                <a:solidFill>
                  <a:srgbClr val="FF0000"/>
                </a:solidFill>
              </a:rPr>
              <a:t>」</a:t>
            </a:r>
          </a:p>
        </p:txBody>
      </p:sp>
      <p:sp>
        <p:nvSpPr>
          <p:cNvPr id="2" name="タイトル 1">
            <a:extLst>
              <a:ext uri="{FF2B5EF4-FFF2-40B4-BE49-F238E27FC236}">
                <a16:creationId xmlns:a16="http://schemas.microsoft.com/office/drawing/2014/main" id="{996565DA-8E79-4114-8460-DBBC92963D48}"/>
              </a:ext>
            </a:extLst>
          </p:cNvPr>
          <p:cNvSpPr>
            <a:spLocks noGrp="1"/>
          </p:cNvSpPr>
          <p:nvPr>
            <p:ph type="title"/>
          </p:nvPr>
        </p:nvSpPr>
        <p:spPr/>
        <p:txBody>
          <a:bodyPr/>
          <a:lstStyle/>
          <a:p>
            <a:r>
              <a:rPr kumimoji="1" lang="ja-JP" altLang="en-US" dirty="0"/>
              <a:t>我々が考えた防災のカタチ</a:t>
            </a:r>
          </a:p>
        </p:txBody>
      </p:sp>
      <p:sp>
        <p:nvSpPr>
          <p:cNvPr id="4" name="四角形: 角を丸くする 3">
            <a:extLst>
              <a:ext uri="{FF2B5EF4-FFF2-40B4-BE49-F238E27FC236}">
                <a16:creationId xmlns:a16="http://schemas.microsoft.com/office/drawing/2014/main" id="{726AAFEA-72DE-43EB-93B7-12D102D68E4E}"/>
              </a:ext>
            </a:extLst>
          </p:cNvPr>
          <p:cNvSpPr/>
          <p:nvPr/>
        </p:nvSpPr>
        <p:spPr bwMode="auto">
          <a:xfrm>
            <a:off x="179512" y="797330"/>
            <a:ext cx="8784976" cy="2808312"/>
          </a:xfrm>
          <a:prstGeom prst="roundRect">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防災とは</a:t>
            </a:r>
          </a:p>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自分の大切な人を守ること</a:t>
            </a:r>
          </a:p>
        </p:txBody>
      </p:sp>
      <p:pic>
        <p:nvPicPr>
          <p:cNvPr id="20" name="図 19" descr="食品 が含まれている画像&#10;&#10;自動的に生成された説明">
            <a:extLst>
              <a:ext uri="{FF2B5EF4-FFF2-40B4-BE49-F238E27FC236}">
                <a16:creationId xmlns:a16="http://schemas.microsoft.com/office/drawing/2014/main" id="{084E88B3-2D5D-434F-B8BE-AD7E2AA67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3559" y="692696"/>
            <a:ext cx="1082387" cy="1044739"/>
          </a:xfrm>
          <a:prstGeom prst="rect">
            <a:avLst/>
          </a:prstGeom>
        </p:spPr>
      </p:pic>
      <p:pic>
        <p:nvPicPr>
          <p:cNvPr id="22" name="図 21" descr="おもちゃ, 人形 が含まれている画像&#10;&#10;自動的に生成された説明">
            <a:extLst>
              <a:ext uri="{FF2B5EF4-FFF2-40B4-BE49-F238E27FC236}">
                <a16:creationId xmlns:a16="http://schemas.microsoft.com/office/drawing/2014/main" id="{961FF704-F6B7-49C2-83CF-495118AF2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295" y="692696"/>
            <a:ext cx="1082387" cy="1044739"/>
          </a:xfrm>
          <a:prstGeom prst="rect">
            <a:avLst/>
          </a:prstGeom>
        </p:spPr>
      </p:pic>
      <p:pic>
        <p:nvPicPr>
          <p:cNvPr id="24" name="図 23" descr="クマ, 部屋 が含まれている画像&#10;&#10;自動的に生成された説明">
            <a:extLst>
              <a:ext uri="{FF2B5EF4-FFF2-40B4-BE49-F238E27FC236}">
                <a16:creationId xmlns:a16="http://schemas.microsoft.com/office/drawing/2014/main" id="{A2305D9C-4940-48C2-AC33-E320DFE0D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690" y="1215065"/>
            <a:ext cx="1115644" cy="1115644"/>
          </a:xfrm>
          <a:prstGeom prst="rect">
            <a:avLst/>
          </a:prstGeom>
        </p:spPr>
      </p:pic>
      <p:pic>
        <p:nvPicPr>
          <p:cNvPr id="26" name="図 25" descr="部屋, 時計 が含まれている画像&#10;&#10;自動的に生成された説明">
            <a:extLst>
              <a:ext uri="{FF2B5EF4-FFF2-40B4-BE49-F238E27FC236}">
                <a16:creationId xmlns:a16="http://schemas.microsoft.com/office/drawing/2014/main" id="{1FBBB8DF-8378-4206-9076-CABB2240BB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5572" y="571515"/>
            <a:ext cx="1115644" cy="1115644"/>
          </a:xfrm>
          <a:prstGeom prst="rect">
            <a:avLst/>
          </a:prstGeom>
        </p:spPr>
      </p:pic>
      <p:pic>
        <p:nvPicPr>
          <p:cNvPr id="28" name="図 27" descr="おもちゃ, 部屋 が含まれている画像&#10;&#10;自動的に生成された説明">
            <a:extLst>
              <a:ext uri="{FF2B5EF4-FFF2-40B4-BE49-F238E27FC236}">
                <a16:creationId xmlns:a16="http://schemas.microsoft.com/office/drawing/2014/main" id="{DD696D6E-53FF-4557-8A3A-084B59855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130" y="613711"/>
            <a:ext cx="1098074" cy="1098074"/>
          </a:xfrm>
          <a:prstGeom prst="rect">
            <a:avLst/>
          </a:prstGeom>
        </p:spPr>
      </p:pic>
      <p:pic>
        <p:nvPicPr>
          <p:cNvPr id="30" name="図 29" descr="白いバックグラウンドの前に座っている人形&#10;&#10;低い精度で自動的に生成された説明">
            <a:extLst>
              <a:ext uri="{FF2B5EF4-FFF2-40B4-BE49-F238E27FC236}">
                <a16:creationId xmlns:a16="http://schemas.microsoft.com/office/drawing/2014/main" id="{168E0504-2D3A-4106-8FA7-B71839D8A6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9203" y="1259303"/>
            <a:ext cx="1098074" cy="1098074"/>
          </a:xfrm>
          <a:prstGeom prst="rect">
            <a:avLst/>
          </a:prstGeom>
        </p:spPr>
      </p:pic>
      <p:sp>
        <p:nvSpPr>
          <p:cNvPr id="6" name="楕円 5">
            <a:extLst>
              <a:ext uri="{FF2B5EF4-FFF2-40B4-BE49-F238E27FC236}">
                <a16:creationId xmlns:a16="http://schemas.microsoft.com/office/drawing/2014/main" id="{A2BF3FF3-9394-4324-BB0F-875E777DAB6F}"/>
              </a:ext>
            </a:extLst>
          </p:cNvPr>
          <p:cNvSpPr/>
          <p:nvPr/>
        </p:nvSpPr>
        <p:spPr bwMode="auto">
          <a:xfrm>
            <a:off x="228159" y="152636"/>
            <a:ext cx="8660459" cy="6552728"/>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ln w="19050">
                  <a:solidFill>
                    <a:schemeClr val="bg1"/>
                  </a:solidFill>
                </a:ln>
                <a:solidFill>
                  <a:srgbClr val="7030A0"/>
                </a:solidFill>
                <a:latin typeface="AR P悠々ゴシック体E" panose="040B0900000000000000" pitchFamily="50" charset="-128"/>
                <a:ea typeface="AR P悠々ゴシック体E" panose="040B0900000000000000" pitchFamily="50" charset="-128"/>
              </a:rPr>
              <a:t>イヤな</a:t>
            </a:r>
            <a:r>
              <a:rPr kumimoji="1" lang="ja-JP" altLang="en-US" sz="6000" dirty="0">
                <a:ln w="19050">
                  <a:solidFill>
                    <a:schemeClr val="bg1"/>
                  </a:solidFill>
                </a:ln>
                <a:latin typeface="AR P悠々ゴシック体E" panose="040B0900000000000000" pitchFamily="50" charset="-128"/>
                <a:ea typeface="AR P悠々ゴシック体E" panose="040B0900000000000000" pitchFamily="50" charset="-128"/>
              </a:rPr>
              <a:t>災害</a:t>
            </a:r>
            <a:r>
              <a:rPr kumimoji="1" lang="ja-JP" altLang="en-US" sz="4800" dirty="0">
                <a:ln w="19050">
                  <a:solidFill>
                    <a:schemeClr val="bg1"/>
                  </a:solidFill>
                </a:ln>
                <a:latin typeface="AR P悠々ゴシック体E" panose="040B0900000000000000" pitchFamily="50" charset="-128"/>
                <a:ea typeface="AR P悠々ゴシック体E" panose="040B0900000000000000" pitchFamily="50" charset="-128"/>
              </a:rPr>
              <a:t>の為</a:t>
            </a:r>
            <a:r>
              <a:rPr kumimoji="1" lang="ja-JP" altLang="en-US" sz="4800" dirty="0">
                <a:ln w="19050">
                  <a:solidFill>
                    <a:schemeClr val="bg1"/>
                  </a:solidFill>
                </a:ln>
                <a:solidFill>
                  <a:srgbClr val="7030A0"/>
                </a:solidFill>
                <a:latin typeface="AR P悠々ゴシック体E" panose="040B0900000000000000" pitchFamily="50" charset="-128"/>
                <a:ea typeface="AR P悠々ゴシック体E" panose="040B0900000000000000" pitchFamily="50" charset="-128"/>
              </a:rPr>
              <a:t>に</a:t>
            </a:r>
          </a:p>
          <a:p>
            <a:pPr algn="ctr"/>
            <a:r>
              <a:rPr kumimoji="1" lang="ja-JP" altLang="en-US" sz="4800" dirty="0">
                <a:ln w="19050">
                  <a:solidFill>
                    <a:schemeClr val="bg1"/>
                  </a:solidFill>
                </a:ln>
                <a:solidFill>
                  <a:srgbClr val="7030A0"/>
                </a:solidFill>
                <a:latin typeface="AR P悠々ゴシック体E" panose="040B0900000000000000" pitchFamily="50" charset="-128"/>
                <a:ea typeface="AR P悠々ゴシック体E" panose="040B0900000000000000" pitchFamily="50" charset="-128"/>
              </a:rPr>
              <a:t>防災活動をやるのではなく</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自分の大切な人を守る為</a:t>
            </a: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に</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防災活動をやる！</a:t>
            </a:r>
          </a:p>
        </p:txBody>
      </p:sp>
      <p:pic>
        <p:nvPicPr>
          <p:cNvPr id="11" name="図 10" descr="レゴ, おもちゃ, カップ, 小さい が含まれている画像&#10;&#10;自動的に生成された説明">
            <a:extLst>
              <a:ext uri="{FF2B5EF4-FFF2-40B4-BE49-F238E27FC236}">
                <a16:creationId xmlns:a16="http://schemas.microsoft.com/office/drawing/2014/main" id="{DDDD4CFE-0D24-FAF1-5B26-35A0C74185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2121" y="23089"/>
            <a:ext cx="3034680" cy="2446711"/>
          </a:xfrm>
          <a:prstGeom prst="rect">
            <a:avLst/>
          </a:prstGeom>
        </p:spPr>
      </p:pic>
      <p:pic>
        <p:nvPicPr>
          <p:cNvPr id="13" name="図 12" descr="テディ, 座る, クマ, 衣類 が含まれている画像&#10;&#10;自動的に生成された説明">
            <a:extLst>
              <a:ext uri="{FF2B5EF4-FFF2-40B4-BE49-F238E27FC236}">
                <a16:creationId xmlns:a16="http://schemas.microsoft.com/office/drawing/2014/main" id="{0C27763D-A3C6-0D39-5E5F-E1C1DA3811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4476" y="4276110"/>
            <a:ext cx="1891749" cy="991569"/>
          </a:xfrm>
          <a:prstGeom prst="rect">
            <a:avLst/>
          </a:prstGeom>
        </p:spPr>
      </p:pic>
      <p:pic>
        <p:nvPicPr>
          <p:cNvPr id="15" name="図 14" descr="食品 が含まれている画像&#10;&#10;自動的に生成された説明">
            <a:extLst>
              <a:ext uri="{FF2B5EF4-FFF2-40B4-BE49-F238E27FC236}">
                <a16:creationId xmlns:a16="http://schemas.microsoft.com/office/drawing/2014/main" id="{17DEF11E-6FF6-0F12-8272-2A513F51E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2088" y="5053596"/>
            <a:ext cx="1576458" cy="1521625"/>
          </a:xfrm>
          <a:prstGeom prst="rect">
            <a:avLst/>
          </a:prstGeom>
        </p:spPr>
      </p:pic>
      <p:pic>
        <p:nvPicPr>
          <p:cNvPr id="17" name="図 16" descr="おもちゃ, 人形 が含まれている画像&#10;&#10;自動的に生成された説明">
            <a:extLst>
              <a:ext uri="{FF2B5EF4-FFF2-40B4-BE49-F238E27FC236}">
                <a16:creationId xmlns:a16="http://schemas.microsoft.com/office/drawing/2014/main" id="{A76BFDFE-5DF8-D6CE-8C88-0B06AD276D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6205" y="5072132"/>
            <a:ext cx="1576458" cy="1521625"/>
          </a:xfrm>
          <a:prstGeom prst="rect">
            <a:avLst/>
          </a:prstGeom>
        </p:spPr>
      </p:pic>
      <p:sp>
        <p:nvSpPr>
          <p:cNvPr id="7" name="吹き出し: 円形 6">
            <a:extLst>
              <a:ext uri="{FF2B5EF4-FFF2-40B4-BE49-F238E27FC236}">
                <a16:creationId xmlns:a16="http://schemas.microsoft.com/office/drawing/2014/main" id="{1CF7E536-6A6E-290A-8C8E-D1799DD17136}"/>
              </a:ext>
            </a:extLst>
          </p:cNvPr>
          <p:cNvSpPr/>
          <p:nvPr/>
        </p:nvSpPr>
        <p:spPr bwMode="auto">
          <a:xfrm>
            <a:off x="323528" y="99422"/>
            <a:ext cx="3456384" cy="1529378"/>
          </a:xfrm>
          <a:prstGeom prst="wedgeEllipseCallout">
            <a:avLst>
              <a:gd name="adj1" fmla="val 39761"/>
              <a:gd name="adj2" fmla="val 74041"/>
            </a:avLst>
          </a:prstGeom>
          <a:solidFill>
            <a:srgbClr val="FFFF00"/>
          </a:solidFill>
          <a:ln w="9525">
            <a:noFill/>
            <a:miter lim="800000"/>
            <a:headEnd/>
            <a:tailEnd/>
          </a:ln>
          <a:effectLst/>
        </p:spPr>
        <p:txBody>
          <a:bodyPr wrap="none" rtlCol="0" anchor="ctr"/>
          <a:lstStyle/>
          <a:p>
            <a:pPr algn="ctr"/>
            <a:r>
              <a:rPr kumimoji="1" lang="ja-JP" altLang="en-US" sz="2800" dirty="0">
                <a:solidFill>
                  <a:srgbClr val="7030A0"/>
                </a:solidFill>
                <a:latin typeface="AR P悠々ゴシック体E" panose="040B0900000000000000" pitchFamily="50" charset="-128"/>
                <a:ea typeface="AR P悠々ゴシック体E" panose="040B0900000000000000" pitchFamily="50" charset="-128"/>
              </a:rPr>
              <a:t>ここを間違っては</a:t>
            </a:r>
          </a:p>
          <a:p>
            <a:pPr algn="ctr"/>
            <a:r>
              <a:rPr kumimoji="1" lang="ja-JP" altLang="en-US" sz="2800" dirty="0">
                <a:solidFill>
                  <a:srgbClr val="7030A0"/>
                </a:solidFill>
                <a:latin typeface="AR P悠々ゴシック体E" panose="040B0900000000000000" pitchFamily="50" charset="-128"/>
                <a:ea typeface="AR P悠々ゴシック体E" panose="040B0900000000000000" pitchFamily="50" charset="-128"/>
              </a:rPr>
              <a:t>いけません</a:t>
            </a:r>
          </a:p>
        </p:txBody>
      </p:sp>
      <p:pic>
        <p:nvPicPr>
          <p:cNvPr id="8" name="図 7">
            <a:extLst>
              <a:ext uri="{FF2B5EF4-FFF2-40B4-BE49-F238E27FC236}">
                <a16:creationId xmlns:a16="http://schemas.microsoft.com/office/drawing/2014/main" id="{EE9BEA29-CA8A-0F49-E434-52B10D68B7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217" y="0"/>
            <a:ext cx="9202610" cy="6858000"/>
          </a:xfrm>
          <a:prstGeom prst="rect">
            <a:avLst/>
          </a:prstGeom>
        </p:spPr>
      </p:pic>
      <p:grpSp>
        <p:nvGrpSpPr>
          <p:cNvPr id="12" name="グループ化 11">
            <a:extLst>
              <a:ext uri="{FF2B5EF4-FFF2-40B4-BE49-F238E27FC236}">
                <a16:creationId xmlns:a16="http://schemas.microsoft.com/office/drawing/2014/main" id="{AD0B774F-18C5-101C-DA22-E96C12D2C35C}"/>
              </a:ext>
            </a:extLst>
          </p:cNvPr>
          <p:cNvGrpSpPr/>
          <p:nvPr/>
        </p:nvGrpSpPr>
        <p:grpSpPr>
          <a:xfrm>
            <a:off x="5789655" y="4436289"/>
            <a:ext cx="3308505" cy="2425437"/>
            <a:chOff x="5789655" y="4436289"/>
            <a:chExt cx="3308505" cy="2425437"/>
          </a:xfrm>
        </p:grpSpPr>
        <p:sp>
          <p:nvSpPr>
            <p:cNvPr id="9" name="思考の吹き出し: 雲形 8">
              <a:extLst>
                <a:ext uri="{FF2B5EF4-FFF2-40B4-BE49-F238E27FC236}">
                  <a16:creationId xmlns:a16="http://schemas.microsoft.com/office/drawing/2014/main" id="{9F6FCC59-E5A2-C7B8-EAC7-99E428242951}"/>
                </a:ext>
              </a:extLst>
            </p:cNvPr>
            <p:cNvSpPr/>
            <p:nvPr/>
          </p:nvSpPr>
          <p:spPr bwMode="auto">
            <a:xfrm>
              <a:off x="5789655" y="4436289"/>
              <a:ext cx="3308505" cy="2425437"/>
            </a:xfrm>
            <a:prstGeom prst="cloudCallout">
              <a:avLst>
                <a:gd name="adj1" fmla="val -76025"/>
                <a:gd name="adj2" fmla="val -7262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3600" dirty="0">
                <a:latin typeface="AR P悠々ゴシック体E" panose="040B0900000000000000" pitchFamily="50" charset="-128"/>
                <a:ea typeface="AR P悠々ゴシック体E" panose="040B0900000000000000" pitchFamily="50" charset="-128"/>
              </a:endParaRPr>
            </a:p>
          </p:txBody>
        </p:sp>
        <p:sp>
          <p:nvSpPr>
            <p:cNvPr id="10" name="テキスト ボックス 9">
              <a:extLst>
                <a:ext uri="{FF2B5EF4-FFF2-40B4-BE49-F238E27FC236}">
                  <a16:creationId xmlns:a16="http://schemas.microsoft.com/office/drawing/2014/main" id="{53A833D6-1394-0361-F6BD-98FCA3D8EFCC}"/>
                </a:ext>
              </a:extLst>
            </p:cNvPr>
            <p:cNvSpPr txBox="1"/>
            <p:nvPr/>
          </p:nvSpPr>
          <p:spPr>
            <a:xfrm>
              <a:off x="6205791" y="5088086"/>
              <a:ext cx="2595582" cy="1077218"/>
            </a:xfrm>
            <a:prstGeom prst="rect">
              <a:avLst/>
            </a:prstGeom>
            <a:noFill/>
          </p:spPr>
          <p:txBody>
            <a:bodyPr wrap="none" rtlCol="0">
              <a:spAutoFit/>
            </a:bodyPr>
            <a:lstStyle/>
            <a:p>
              <a:pPr algn="ctr"/>
              <a:r>
                <a:rPr kumimoji="0" lang="ja-JP" altLang="en-US" sz="3200" dirty="0">
                  <a:solidFill>
                    <a:srgbClr val="FFFF00"/>
                  </a:solidFill>
                  <a:latin typeface="AR P悠々ゴシック体E" panose="040B0900000000000000" pitchFamily="50" charset="-128"/>
                  <a:ea typeface="AR P悠々ゴシック体E" panose="040B0900000000000000" pitchFamily="50" charset="-128"/>
                </a:rPr>
                <a:t>自分の目指す</a:t>
              </a:r>
              <a:endParaRPr kumimoji="0" lang="en-US" altLang="ja-JP" sz="32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0" lang="ja-JP" altLang="en-US" sz="3200" dirty="0">
                  <a:solidFill>
                    <a:srgbClr val="FFFF00"/>
                  </a:solidFill>
                  <a:latin typeface="AR P悠々ゴシック体E" panose="040B0900000000000000" pitchFamily="50" charset="-128"/>
                  <a:ea typeface="AR P悠々ゴシック体E" panose="040B0900000000000000" pitchFamily="50" charset="-128"/>
                </a:rPr>
                <a:t>ゴールは？</a:t>
              </a:r>
              <a:endParaRPr kumimoji="1" lang="ja-JP" altLang="en-US" sz="3200" dirty="0">
                <a:solidFill>
                  <a:srgbClr val="FFFF00"/>
                </a:solidFill>
              </a:endParaRPr>
            </a:p>
          </p:txBody>
        </p:sp>
      </p:grpSp>
    </p:spTree>
    <p:custDataLst>
      <p:tags r:id="rId1"/>
    </p:custDataLst>
    <p:extLst>
      <p:ext uri="{BB962C8B-B14F-4D97-AF65-F5344CB8AC3E}">
        <p14:creationId xmlns:p14="http://schemas.microsoft.com/office/powerpoint/2010/main" val="10650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53"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par>
                                <p:cTn id="54" presetID="53" presetClass="entr" presetSubtype="16"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53" presetClass="entr" presetSubtype="16"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fade">
                                      <p:cBhvr>
                                        <p:cTn id="73" dur="5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fade">
                                      <p:cBhvr>
                                        <p:cTn id="78" dur="500"/>
                                        <p:tgtEl>
                                          <p:spTgt spid="3">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animEffect transition="in" filter="fade">
                                      <p:cBhvr>
                                        <p:cTn id="83" dur="500"/>
                                        <p:tgtEl>
                                          <p:spTgt spid="3">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9" end="9"/>
                                            </p:txEl>
                                          </p:spTgt>
                                        </p:tgtEl>
                                        <p:attrNameLst>
                                          <p:attrName>style.visibility</p:attrName>
                                        </p:attrNameLst>
                                      </p:cBhvr>
                                      <p:to>
                                        <p:strVal val="visible"/>
                                      </p:to>
                                    </p:set>
                                    <p:animEffect transition="in" filter="fade">
                                      <p:cBhvr>
                                        <p:cTn id="88" dur="500"/>
                                        <p:tgtEl>
                                          <p:spTgt spid="3">
                                            <p:txEl>
                                              <p:pRg st="9" end="9"/>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animEffect transition="in" filter="fade">
                                      <p:cBhvr>
                                        <p:cTn id="95" dur="500"/>
                                        <p:tgtEl>
                                          <p:spTgt spid="6"/>
                                        </p:tgtEl>
                                      </p:cBhvr>
                                    </p:animEffect>
                                  </p:childTnLst>
                                </p:cTn>
                              </p:par>
                              <p:par>
                                <p:cTn id="96" presetID="1" presetClass="exit" presetSubtype="0" fill="hold" grpId="1" nodeType="withEffect">
                                  <p:stCondLst>
                                    <p:cond delay="0"/>
                                  </p:stCondLst>
                                  <p:childTnLst>
                                    <p:set>
                                      <p:cBhvr>
                                        <p:cTn id="97" dur="1" fill="hold">
                                          <p:stCondLst>
                                            <p:cond delay="0"/>
                                          </p:stCondLst>
                                        </p:cTn>
                                        <p:tgtEl>
                                          <p:spTgt spid="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8"/>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4"/>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22"/>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0"/>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30"/>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6"/>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500" fill="hold"/>
                                        <p:tgtEl>
                                          <p:spTgt spid="11"/>
                                        </p:tgtEl>
                                        <p:attrNameLst>
                                          <p:attrName>ppt_w</p:attrName>
                                        </p:attrNameLst>
                                      </p:cBhvr>
                                      <p:tavLst>
                                        <p:tav tm="0">
                                          <p:val>
                                            <p:fltVal val="0"/>
                                          </p:val>
                                        </p:tav>
                                        <p:tav tm="100000">
                                          <p:val>
                                            <p:strVal val="#ppt_w"/>
                                          </p:val>
                                        </p:tav>
                                      </p:tavLst>
                                    </p:anim>
                                    <p:anim calcmode="lin" valueType="num">
                                      <p:cBhvr>
                                        <p:cTn id="113" dur="500" fill="hold"/>
                                        <p:tgtEl>
                                          <p:spTgt spid="11"/>
                                        </p:tgtEl>
                                        <p:attrNameLst>
                                          <p:attrName>ppt_h</p:attrName>
                                        </p:attrNameLst>
                                      </p:cBhvr>
                                      <p:tavLst>
                                        <p:tav tm="0">
                                          <p:val>
                                            <p:fltVal val="0"/>
                                          </p:val>
                                        </p:tav>
                                        <p:tav tm="100000">
                                          <p:val>
                                            <p:strVal val="#ppt_h"/>
                                          </p:val>
                                        </p:tav>
                                      </p:tavLst>
                                    </p:anim>
                                    <p:animEffect transition="in" filter="fade">
                                      <p:cBhvr>
                                        <p:cTn id="114" dur="500"/>
                                        <p:tgtEl>
                                          <p:spTgt spid="1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nodeType="withEffect">
                                  <p:stCondLst>
                                    <p:cond delay="0"/>
                                  </p:stCondLst>
                                  <p:childTnLst>
                                    <p:set>
                                      <p:cBhvr>
                                        <p:cTn id="121" dur="1" fill="hold">
                                          <p:stCondLst>
                                            <p:cond delay="0"/>
                                          </p:stCondLst>
                                        </p:cTn>
                                        <p:tgtEl>
                                          <p:spTgt spid="15"/>
                                        </p:tgtEl>
                                        <p:attrNameLst>
                                          <p:attrName>style.visibility</p:attrName>
                                        </p:attrNameLst>
                                      </p:cBhvr>
                                      <p:to>
                                        <p:strVal val="visible"/>
                                      </p:to>
                                    </p:set>
                                    <p:anim calcmode="lin" valueType="num">
                                      <p:cBhvr>
                                        <p:cTn id="122" dur="500" fill="hold"/>
                                        <p:tgtEl>
                                          <p:spTgt spid="15"/>
                                        </p:tgtEl>
                                        <p:attrNameLst>
                                          <p:attrName>ppt_w</p:attrName>
                                        </p:attrNameLst>
                                      </p:cBhvr>
                                      <p:tavLst>
                                        <p:tav tm="0">
                                          <p:val>
                                            <p:fltVal val="0"/>
                                          </p:val>
                                        </p:tav>
                                        <p:tav tm="100000">
                                          <p:val>
                                            <p:strVal val="#ppt_w"/>
                                          </p:val>
                                        </p:tav>
                                      </p:tavLst>
                                    </p:anim>
                                    <p:anim calcmode="lin" valueType="num">
                                      <p:cBhvr>
                                        <p:cTn id="123" dur="500" fill="hold"/>
                                        <p:tgtEl>
                                          <p:spTgt spid="15"/>
                                        </p:tgtEl>
                                        <p:attrNameLst>
                                          <p:attrName>ppt_h</p:attrName>
                                        </p:attrNameLst>
                                      </p:cBhvr>
                                      <p:tavLst>
                                        <p:tav tm="0">
                                          <p:val>
                                            <p:fltVal val="0"/>
                                          </p:val>
                                        </p:tav>
                                        <p:tav tm="100000">
                                          <p:val>
                                            <p:strVal val="#ppt_h"/>
                                          </p:val>
                                        </p:tav>
                                      </p:tavLst>
                                    </p:anim>
                                    <p:animEffect transition="in" filter="fade">
                                      <p:cBhvr>
                                        <p:cTn id="124" dur="500"/>
                                        <p:tgtEl>
                                          <p:spTgt spid="15"/>
                                        </p:tgtEl>
                                      </p:cBhvr>
                                    </p:animEffect>
                                  </p:childTnLst>
                                </p:cTn>
                              </p:par>
                              <p:par>
                                <p:cTn id="125" presetID="53" presetClass="entr" presetSubtype="16"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500" fill="hold"/>
                                        <p:tgtEl>
                                          <p:spTgt spid="17"/>
                                        </p:tgtEl>
                                        <p:attrNameLst>
                                          <p:attrName>ppt_w</p:attrName>
                                        </p:attrNameLst>
                                      </p:cBhvr>
                                      <p:tavLst>
                                        <p:tav tm="0">
                                          <p:val>
                                            <p:fltVal val="0"/>
                                          </p:val>
                                        </p:tav>
                                        <p:tav tm="100000">
                                          <p:val>
                                            <p:strVal val="#ppt_w"/>
                                          </p:val>
                                        </p:tav>
                                      </p:tavLst>
                                    </p:anim>
                                    <p:anim calcmode="lin" valueType="num">
                                      <p:cBhvr>
                                        <p:cTn id="128" dur="500" fill="hold"/>
                                        <p:tgtEl>
                                          <p:spTgt spid="17"/>
                                        </p:tgtEl>
                                        <p:attrNameLst>
                                          <p:attrName>ppt_h</p:attrName>
                                        </p:attrNameLst>
                                      </p:cBhvr>
                                      <p:tavLst>
                                        <p:tav tm="0">
                                          <p:val>
                                            <p:fltVal val="0"/>
                                          </p:val>
                                        </p:tav>
                                        <p:tav tm="100000">
                                          <p:val>
                                            <p:strVal val="#ppt_h"/>
                                          </p:val>
                                        </p:tav>
                                      </p:tavLst>
                                    </p:anim>
                                    <p:animEffect transition="in" filter="fade">
                                      <p:cBhvr>
                                        <p:cTn id="129" dur="500"/>
                                        <p:tgtEl>
                                          <p:spTgt spid="17"/>
                                        </p:tgtEl>
                                      </p:cBhvr>
                                    </p:animEffect>
                                  </p:childTnLst>
                                </p:cTn>
                              </p:par>
                            </p:childTnLst>
                          </p:cTn>
                        </p:par>
                        <p:par>
                          <p:cTn id="130" fill="hold">
                            <p:stCondLst>
                              <p:cond delay="500"/>
                            </p:stCondLst>
                            <p:childTnLst>
                              <p:par>
                                <p:cTn id="131" presetID="2" presetClass="entr" presetSubtype="9" fill="hold" grpId="0" nodeType="afterEffect">
                                  <p:stCondLst>
                                    <p:cond delay="0"/>
                                  </p:stCondLst>
                                  <p:childTnLst>
                                    <p:set>
                                      <p:cBhvr>
                                        <p:cTn id="132" dur="1" fill="hold">
                                          <p:stCondLst>
                                            <p:cond delay="0"/>
                                          </p:stCondLst>
                                        </p:cTn>
                                        <p:tgtEl>
                                          <p:spTgt spid="7"/>
                                        </p:tgtEl>
                                        <p:attrNameLst>
                                          <p:attrName>style.visibility</p:attrName>
                                        </p:attrNameLst>
                                      </p:cBhvr>
                                      <p:to>
                                        <p:strVal val="visible"/>
                                      </p:to>
                                    </p:set>
                                    <p:anim calcmode="lin" valueType="num">
                                      <p:cBhvr additive="base">
                                        <p:cTn id="133" dur="500" fill="hold"/>
                                        <p:tgtEl>
                                          <p:spTgt spid="7"/>
                                        </p:tgtEl>
                                        <p:attrNameLst>
                                          <p:attrName>ppt_x</p:attrName>
                                        </p:attrNameLst>
                                      </p:cBhvr>
                                      <p:tavLst>
                                        <p:tav tm="0">
                                          <p:val>
                                            <p:strVal val="0-#ppt_w/2"/>
                                          </p:val>
                                        </p:tav>
                                        <p:tav tm="100000">
                                          <p:val>
                                            <p:strVal val="#ppt_x"/>
                                          </p:val>
                                        </p:tav>
                                      </p:tavLst>
                                    </p:anim>
                                    <p:anim calcmode="lin" valueType="num">
                                      <p:cBhvr additive="base">
                                        <p:cTn id="13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randombar(horizontal)">
                                      <p:cBhvr>
                                        <p:cTn id="139" dur="500"/>
                                        <p:tgtEl>
                                          <p:spTgt spid="8"/>
                                        </p:tgtEl>
                                      </p:cBhvr>
                                    </p:animEffect>
                                  </p:childTnLst>
                                </p:cTn>
                              </p:par>
                            </p:childTnLst>
                          </p:cTn>
                        </p:par>
                        <p:par>
                          <p:cTn id="140" fill="hold">
                            <p:stCondLst>
                              <p:cond delay="500"/>
                            </p:stCondLst>
                            <p:childTnLst>
                              <p:par>
                                <p:cTn id="141" presetID="2" presetClass="entr" presetSubtype="4" fill="hold" nodeType="afterEffect">
                                  <p:stCondLst>
                                    <p:cond delay="0"/>
                                  </p:stCondLst>
                                  <p:childTnLst>
                                    <p:set>
                                      <p:cBhvr>
                                        <p:cTn id="142" dur="1" fill="hold">
                                          <p:stCondLst>
                                            <p:cond delay="0"/>
                                          </p:stCondLst>
                                        </p:cTn>
                                        <p:tgtEl>
                                          <p:spTgt spid="12"/>
                                        </p:tgtEl>
                                        <p:attrNameLst>
                                          <p:attrName>style.visibility</p:attrName>
                                        </p:attrNameLst>
                                      </p:cBhvr>
                                      <p:to>
                                        <p:strVal val="visible"/>
                                      </p:to>
                                    </p:set>
                                    <p:anim calcmode="lin" valueType="num">
                                      <p:cBhvr additive="base">
                                        <p:cTn id="143" dur="500" fill="hold"/>
                                        <p:tgtEl>
                                          <p:spTgt spid="12"/>
                                        </p:tgtEl>
                                        <p:attrNameLst>
                                          <p:attrName>ppt_x</p:attrName>
                                        </p:attrNameLst>
                                      </p:cBhvr>
                                      <p:tavLst>
                                        <p:tav tm="0">
                                          <p:val>
                                            <p:strVal val="#ppt_x"/>
                                          </p:val>
                                        </p:tav>
                                        <p:tav tm="100000">
                                          <p:val>
                                            <p:strVal val="#ppt_x"/>
                                          </p:val>
                                        </p:tav>
                                      </p:tavLst>
                                    </p:anim>
                                    <p:anim calcmode="lin" valueType="num">
                                      <p:cBhvr additive="base">
                                        <p:cTn id="1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16619" y="57126"/>
            <a:ext cx="3059237" cy="563562"/>
          </a:xfrm>
          <a:effectLst/>
        </p:spPr>
        <p:txBody>
          <a:bodyPr/>
          <a:lstStyle/>
          <a:p>
            <a:pPr algn="l" eaLnBrk="1" hangingPunct="1">
              <a:defRPr/>
            </a:pPr>
            <a:r>
              <a:rPr lang="ja-JP" altLang="en-US" sz="2800" dirty="0">
                <a:ea typeface="ＭＳ Ｐゴシック" pitchFamily="50" charset="-128"/>
              </a:rPr>
              <a:t>はじめに</a:t>
            </a:r>
          </a:p>
        </p:txBody>
      </p:sp>
      <p:sp>
        <p:nvSpPr>
          <p:cNvPr id="527363" name="Rectangle 3"/>
          <p:cNvSpPr>
            <a:spLocks noGrp="1" noChangeArrowheads="1"/>
          </p:cNvSpPr>
          <p:nvPr>
            <p:ph type="body" idx="1"/>
          </p:nvPr>
        </p:nvSpPr>
        <p:spPr>
          <a:xfrm>
            <a:off x="251520" y="908720"/>
            <a:ext cx="8136904" cy="5328592"/>
          </a:xfrm>
        </p:spPr>
        <p:txBody>
          <a:bodyPr/>
          <a:lstStyle/>
          <a:p>
            <a:pPr eaLnBrk="1" hangingPunct="1">
              <a:lnSpc>
                <a:spcPts val="3800"/>
              </a:lnSpc>
            </a:pPr>
            <a:r>
              <a:rPr lang="ja-JP" altLang="en-US" sz="2800" dirty="0">
                <a:ea typeface="ＭＳ Ｐゴシック" pitchFamily="50" charset="-128"/>
              </a:rPr>
              <a:t>全国には、素晴らしい防災活動を行われている方々が数多くいらっしゃるにも関わらず</a:t>
            </a:r>
          </a:p>
          <a:p>
            <a:pPr eaLnBrk="1" hangingPunct="1">
              <a:lnSpc>
                <a:spcPts val="3800"/>
              </a:lnSpc>
            </a:pPr>
            <a:r>
              <a:rPr lang="ja-JP" altLang="en-US" sz="2800" dirty="0">
                <a:ea typeface="ＭＳ Ｐゴシック" pitchFamily="50" charset="-128"/>
              </a:rPr>
              <a:t>本日、講演の機会を与えていただいた皆様に感謝し、この場をお借りして、御礼を申し上げます　</a:t>
            </a:r>
          </a:p>
          <a:p>
            <a:pPr eaLnBrk="1" hangingPunct="1">
              <a:lnSpc>
                <a:spcPts val="3800"/>
              </a:lnSpc>
            </a:pPr>
            <a:r>
              <a:rPr lang="ja-JP" altLang="en-US" sz="2800" dirty="0">
                <a:ea typeface="ＭＳ Ｐゴシック" pitchFamily="50" charset="-128"/>
              </a:rPr>
              <a:t>「</a:t>
            </a:r>
            <a:r>
              <a:rPr lang="ja-JP" altLang="en-US" dirty="0">
                <a:solidFill>
                  <a:srgbClr val="FF0000"/>
                </a:solidFill>
                <a:ea typeface="ＭＳ Ｐゴシック" pitchFamily="50" charset="-128"/>
              </a:rPr>
              <a:t>地域の防災活動の活性化について</a:t>
            </a:r>
            <a:r>
              <a:rPr lang="ja-JP" altLang="en-US" sz="2800" dirty="0">
                <a:ea typeface="ＭＳ Ｐゴシック" pitchFamily="50" charset="-128"/>
              </a:rPr>
              <a:t>」</a:t>
            </a:r>
            <a:br>
              <a:rPr lang="ja-JP" altLang="en-US" dirty="0">
                <a:ea typeface="ＭＳ Ｐゴシック" pitchFamily="50" charset="-128"/>
              </a:rPr>
            </a:br>
            <a:r>
              <a:rPr lang="ja-JP" altLang="en-US" dirty="0">
                <a:ea typeface="ＭＳ Ｐゴシック" pitchFamily="50" charset="-128"/>
              </a:rPr>
              <a:t>　　　　　　　　　　　　　　　　　　　</a:t>
            </a:r>
            <a:r>
              <a:rPr lang="ja-JP" altLang="en-US" sz="2800" dirty="0">
                <a:ea typeface="ＭＳ Ｐゴシック" pitchFamily="50" charset="-128"/>
              </a:rPr>
              <a:t>をお伝えします</a:t>
            </a:r>
          </a:p>
          <a:p>
            <a:pPr eaLnBrk="1" hangingPunct="1">
              <a:lnSpc>
                <a:spcPts val="3800"/>
              </a:lnSpc>
            </a:pPr>
            <a:r>
              <a:rPr lang="ja-JP" altLang="en-US" sz="2800" dirty="0">
                <a:ea typeface="ＭＳ Ｐゴシック" pitchFamily="50" charset="-128"/>
              </a:rPr>
              <a:t>ぜひ最後まで、お聞きいただければ幸いです</a:t>
            </a:r>
          </a:p>
          <a:p>
            <a:pPr eaLnBrk="1" hangingPunct="1">
              <a:lnSpc>
                <a:spcPts val="3800"/>
              </a:lnSpc>
            </a:pPr>
            <a:r>
              <a:rPr lang="ja-JP" altLang="en-US" sz="2800" dirty="0">
                <a:ea typeface="ＭＳ Ｐゴシック" pitchFamily="50" charset="-128"/>
              </a:rPr>
              <a:t>説明には、皆様が当たり前に感じたり腹立たしく</a:t>
            </a:r>
            <a:br>
              <a:rPr lang="ja-JP" altLang="en-US" sz="2800" dirty="0">
                <a:ea typeface="ＭＳ Ｐゴシック" pitchFamily="50" charset="-128"/>
              </a:rPr>
            </a:br>
            <a:r>
              <a:rPr lang="ja-JP" altLang="en-US" sz="2800" dirty="0">
                <a:ea typeface="ＭＳ Ｐゴシック" pitchFamily="50" charset="-128"/>
              </a:rPr>
              <a:t>思うこともあろうかと思いますがご了承ください</a:t>
            </a:r>
            <a:endParaRPr lang="en-US" altLang="ja-JP" sz="2800" dirty="0">
              <a:ea typeface="ＭＳ Ｐゴシック" pitchFamily="50" charset="-128"/>
            </a:endParaRPr>
          </a:p>
          <a:p>
            <a:pPr eaLnBrk="1" hangingPunct="1">
              <a:lnSpc>
                <a:spcPts val="3800"/>
              </a:lnSpc>
            </a:pPr>
            <a:r>
              <a:rPr lang="ja-JP" altLang="en-US" sz="2800" dirty="0">
                <a:ea typeface="ＭＳ Ｐゴシック" pitchFamily="50" charset="-128"/>
              </a:rPr>
              <a:t>売れない講談師だと「温かい目で」</a:t>
            </a:r>
          </a:p>
          <a:p>
            <a:pPr eaLnBrk="1" hangingPunct="1">
              <a:lnSpc>
                <a:spcPts val="3800"/>
              </a:lnSpc>
            </a:pPr>
            <a:endParaRPr lang="ja-JP" altLang="en-US" sz="2800" dirty="0">
              <a:ea typeface="ＭＳ Ｐゴシック"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2450158"/>
            <a:ext cx="1015096" cy="1957683"/>
          </a:xfrm>
          <a:prstGeom prst="rect">
            <a:avLst/>
          </a:prstGeom>
        </p:spPr>
      </p:pic>
      <p:pic>
        <p:nvPicPr>
          <p:cNvPr id="6" name="図 5" descr="抽象, 挿絵 が含まれている画像&#10;&#10;自動的に生成された説明">
            <a:extLst>
              <a:ext uri="{FF2B5EF4-FFF2-40B4-BE49-F238E27FC236}">
                <a16:creationId xmlns:a16="http://schemas.microsoft.com/office/drawing/2014/main" id="{D0B2E055-07EF-4171-BEF0-3A4AD68E48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6107" y="4725144"/>
            <a:ext cx="1777380" cy="2132856"/>
          </a:xfrm>
          <a:prstGeom prst="rect">
            <a:avLst/>
          </a:prstGeom>
        </p:spPr>
      </p:pic>
    </p:spTree>
    <p:custDataLst>
      <p:tags r:id="rId1"/>
    </p:custDataLst>
    <p:extLst>
      <p:ext uri="{BB962C8B-B14F-4D97-AF65-F5344CB8AC3E}">
        <p14:creationId xmlns:p14="http://schemas.microsoft.com/office/powerpoint/2010/main" val="14004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363">
                                            <p:txEl>
                                              <p:pRg st="0" end="0"/>
                                            </p:txEl>
                                          </p:spTgt>
                                        </p:tgtEl>
                                        <p:attrNameLst>
                                          <p:attrName>style.visibility</p:attrName>
                                        </p:attrNameLst>
                                      </p:cBhvr>
                                      <p:to>
                                        <p:strVal val="visible"/>
                                      </p:to>
                                    </p:set>
                                    <p:animEffect transition="in" filter="fade">
                                      <p:cBhvr>
                                        <p:cTn id="7" dur="1000"/>
                                        <p:tgtEl>
                                          <p:spTgt spid="52736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27363">
                                            <p:txEl>
                                              <p:pRg st="1" end="1"/>
                                            </p:txEl>
                                          </p:spTgt>
                                        </p:tgtEl>
                                        <p:attrNameLst>
                                          <p:attrName>style.visibility</p:attrName>
                                        </p:attrNameLst>
                                      </p:cBhvr>
                                      <p:to>
                                        <p:strVal val="visible"/>
                                      </p:to>
                                    </p:set>
                                    <p:animEffect transition="in" filter="fade">
                                      <p:cBhvr>
                                        <p:cTn id="11" dur="1000"/>
                                        <p:tgtEl>
                                          <p:spTgt spid="527363">
                                            <p:txEl>
                                              <p:pRg st="1" end="1"/>
                                            </p:txEl>
                                          </p:spTgt>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527363">
                                            <p:txEl>
                                              <p:pRg st="2" end="2"/>
                                            </p:txEl>
                                          </p:spTgt>
                                        </p:tgtEl>
                                        <p:attrNameLst>
                                          <p:attrName>style.visibility</p:attrName>
                                        </p:attrNameLst>
                                      </p:cBhvr>
                                      <p:to>
                                        <p:strVal val="visible"/>
                                      </p:to>
                                    </p:set>
                                    <p:animEffect transition="in" filter="fade">
                                      <p:cBhvr>
                                        <p:cTn id="21" dur="1000"/>
                                        <p:tgtEl>
                                          <p:spTgt spid="527363">
                                            <p:txEl>
                                              <p:pRg st="2" end="2"/>
                                            </p:txEl>
                                          </p:spTgt>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527363">
                                            <p:txEl>
                                              <p:pRg st="3" end="3"/>
                                            </p:txEl>
                                          </p:spTgt>
                                        </p:tgtEl>
                                        <p:attrNameLst>
                                          <p:attrName>style.visibility</p:attrName>
                                        </p:attrNameLst>
                                      </p:cBhvr>
                                      <p:to>
                                        <p:strVal val="visible"/>
                                      </p:to>
                                    </p:set>
                                    <p:animEffect transition="in" filter="fade">
                                      <p:cBhvr>
                                        <p:cTn id="25" dur="1000"/>
                                        <p:tgtEl>
                                          <p:spTgt spid="527363">
                                            <p:txEl>
                                              <p:pRg st="3" end="3"/>
                                            </p:txEl>
                                          </p:spTgt>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527363">
                                            <p:txEl>
                                              <p:pRg st="4" end="4"/>
                                            </p:txEl>
                                          </p:spTgt>
                                        </p:tgtEl>
                                        <p:attrNameLst>
                                          <p:attrName>style.visibility</p:attrName>
                                        </p:attrNameLst>
                                      </p:cBhvr>
                                      <p:to>
                                        <p:strVal val="visible"/>
                                      </p:to>
                                    </p:set>
                                    <p:animEffect transition="in" filter="fade">
                                      <p:cBhvr>
                                        <p:cTn id="29" dur="1000"/>
                                        <p:tgtEl>
                                          <p:spTgt spid="52736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27363">
                                            <p:txEl>
                                              <p:pRg st="5" end="5"/>
                                            </p:txEl>
                                          </p:spTgt>
                                        </p:tgtEl>
                                        <p:attrNameLst>
                                          <p:attrName>style.visibility</p:attrName>
                                        </p:attrNameLst>
                                      </p:cBhvr>
                                      <p:to>
                                        <p:strVal val="visible"/>
                                      </p:to>
                                    </p:set>
                                    <p:animEffect transition="in" filter="fade">
                                      <p:cBhvr>
                                        <p:cTn id="34" dur="1000"/>
                                        <p:tgtEl>
                                          <p:spTgt spid="527363">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A2E65-FCB6-953A-CEFF-D1A1DA79236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2DF50A-B5F4-CE25-7C07-733302770A84}"/>
              </a:ext>
            </a:extLst>
          </p:cNvPr>
          <p:cNvSpPr>
            <a:spLocks noGrp="1"/>
          </p:cNvSpPr>
          <p:nvPr>
            <p:ph type="title"/>
          </p:nvPr>
        </p:nvSpPr>
        <p:spPr/>
        <p:txBody>
          <a:bodyPr/>
          <a:lstStyle/>
          <a:p>
            <a:r>
              <a:rPr kumimoji="1" lang="ja-JP" altLang="en-US" dirty="0"/>
              <a:t>１６文字のことわざ化</a:t>
            </a:r>
          </a:p>
        </p:txBody>
      </p:sp>
      <p:sp>
        <p:nvSpPr>
          <p:cNvPr id="4" name="四角形: 角を丸くする 3">
            <a:extLst>
              <a:ext uri="{FF2B5EF4-FFF2-40B4-BE49-F238E27FC236}">
                <a16:creationId xmlns:a16="http://schemas.microsoft.com/office/drawing/2014/main" id="{C4DB53CC-D7E2-3E09-C26B-E3C2A8F1844D}"/>
              </a:ext>
            </a:extLst>
          </p:cNvPr>
          <p:cNvSpPr/>
          <p:nvPr/>
        </p:nvSpPr>
        <p:spPr bwMode="auto">
          <a:xfrm>
            <a:off x="179512" y="797330"/>
            <a:ext cx="8784976" cy="1983598"/>
          </a:xfrm>
          <a:prstGeom prst="roundRect">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防災とは</a:t>
            </a:r>
          </a:p>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自分の大切な人を守ること</a:t>
            </a:r>
          </a:p>
        </p:txBody>
      </p:sp>
      <p:sp>
        <p:nvSpPr>
          <p:cNvPr id="16" name="四角形: 角を丸くする 15">
            <a:extLst>
              <a:ext uri="{FF2B5EF4-FFF2-40B4-BE49-F238E27FC236}">
                <a16:creationId xmlns:a16="http://schemas.microsoft.com/office/drawing/2014/main" id="{3537E4B5-00CB-1979-04B6-49F0391756C5}"/>
              </a:ext>
            </a:extLst>
          </p:cNvPr>
          <p:cNvSpPr/>
          <p:nvPr/>
        </p:nvSpPr>
        <p:spPr bwMode="auto">
          <a:xfrm>
            <a:off x="175734" y="2852936"/>
            <a:ext cx="8784976" cy="3600400"/>
          </a:xfrm>
          <a:prstGeom prst="roundRect">
            <a:avLst>
              <a:gd name="adj" fmla="val 8872"/>
            </a:avLst>
          </a:prstGeom>
          <a:solidFill>
            <a:srgbClr val="008000"/>
          </a:solidFill>
          <a:ln w="9525">
            <a:noFill/>
            <a:miter lim="800000"/>
            <a:headEnd/>
            <a:tailEnd/>
          </a:ln>
          <a:effectLst/>
        </p:spPr>
        <p:txBody>
          <a:bodyPr wrap="none" rtlCol="0" anchor="ctr"/>
          <a:lstStyle/>
          <a:p>
            <a:pPr algn="ctr"/>
            <a:r>
              <a:rPr kumimoji="1" lang="ja-JP" altLang="en-US" sz="72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言葉の技</a:t>
            </a:r>
          </a:p>
          <a:p>
            <a:pPr algn="ctr"/>
            <a:r>
              <a:rPr kumimoji="1" lang="ja-JP" altLang="en-US" sz="54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ことわざ（諺）化をしよう！</a:t>
            </a:r>
            <a:endParaRPr kumimoji="1" lang="en-US" altLang="ja-JP" sz="54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endParaRPr>
          </a:p>
          <a:p>
            <a:pPr algn="ctr"/>
            <a:r>
              <a:rPr kumimoji="1" lang="ja-JP" altLang="en-US" sz="54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たった</a:t>
            </a: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１６文字</a:t>
            </a:r>
            <a:r>
              <a:rPr kumimoji="1" lang="ja-JP" altLang="en-US" sz="54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で</a:t>
            </a:r>
          </a:p>
          <a:p>
            <a:pPr algn="ctr"/>
            <a:r>
              <a:rPr kumimoji="1" lang="ja-JP" altLang="en-US" sz="5400" dirty="0">
                <a:solidFill>
                  <a:schemeClr val="bg1"/>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人を動かし、方向づける</a:t>
            </a:r>
          </a:p>
        </p:txBody>
      </p:sp>
    </p:spTree>
    <p:custDataLst>
      <p:tags r:id="rId1"/>
    </p:custDataLst>
    <p:extLst>
      <p:ext uri="{BB962C8B-B14F-4D97-AF65-F5344CB8AC3E}">
        <p14:creationId xmlns:p14="http://schemas.microsoft.com/office/powerpoint/2010/main" val="15814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B64911-8CDB-4F8A-A2E2-6ABFFE597A55}"/>
              </a:ext>
            </a:extLst>
          </p:cNvPr>
          <p:cNvSpPr>
            <a:spLocks noGrp="1"/>
          </p:cNvSpPr>
          <p:nvPr>
            <p:ph type="title"/>
          </p:nvPr>
        </p:nvSpPr>
        <p:spPr/>
        <p:txBody>
          <a:bodyPr/>
          <a:lstStyle/>
          <a:p>
            <a:r>
              <a:rPr kumimoji="1" lang="ja-JP" altLang="en-US" dirty="0"/>
              <a:t>防災活動の目指すゴール</a:t>
            </a:r>
          </a:p>
        </p:txBody>
      </p:sp>
      <p:sp>
        <p:nvSpPr>
          <p:cNvPr id="3" name="コンテンツ プレースホルダー 2">
            <a:extLst>
              <a:ext uri="{FF2B5EF4-FFF2-40B4-BE49-F238E27FC236}">
                <a16:creationId xmlns:a16="http://schemas.microsoft.com/office/drawing/2014/main" id="{498C7558-21E3-4FCB-A3D2-0B9DCD75D24A}"/>
              </a:ext>
            </a:extLst>
          </p:cNvPr>
          <p:cNvSpPr>
            <a:spLocks noGrp="1"/>
          </p:cNvSpPr>
          <p:nvPr>
            <p:ph idx="1"/>
          </p:nvPr>
        </p:nvSpPr>
        <p:spPr>
          <a:xfrm>
            <a:off x="457200" y="908720"/>
            <a:ext cx="8507288" cy="5217443"/>
          </a:xfrm>
        </p:spPr>
        <p:txBody>
          <a:bodyPr/>
          <a:lstStyle/>
          <a:p>
            <a:pPr>
              <a:lnSpc>
                <a:spcPts val="3800"/>
              </a:lnSpc>
            </a:pPr>
            <a:r>
              <a:rPr kumimoji="1" lang="ja-JP" altLang="en-US" dirty="0"/>
              <a:t>大切なことは！</a:t>
            </a:r>
            <a:endParaRPr kumimoji="1" lang="en-US" altLang="ja-JP" dirty="0"/>
          </a:p>
          <a:p>
            <a:pPr>
              <a:lnSpc>
                <a:spcPts val="3800"/>
              </a:lnSpc>
            </a:pPr>
            <a:r>
              <a:rPr kumimoji="1" lang="ja-JP" altLang="en-US" dirty="0"/>
              <a:t>「</a:t>
            </a:r>
            <a:r>
              <a:rPr kumimoji="1" lang="ja-JP" altLang="en-US" dirty="0">
                <a:solidFill>
                  <a:schemeClr val="bg1"/>
                </a:solidFill>
                <a:highlight>
                  <a:srgbClr val="0000FF"/>
                </a:highlight>
              </a:rPr>
              <a:t>災害の為に防災活動はやらない！</a:t>
            </a:r>
            <a:r>
              <a:rPr kumimoji="1" lang="ja-JP" altLang="en-US" dirty="0"/>
              <a:t>」</a:t>
            </a:r>
            <a:endParaRPr kumimoji="1" lang="en-US" altLang="ja-JP" dirty="0"/>
          </a:p>
          <a:p>
            <a:pPr>
              <a:lnSpc>
                <a:spcPts val="3800"/>
              </a:lnSpc>
            </a:pPr>
            <a:r>
              <a:rPr kumimoji="1" lang="ja-JP" altLang="en-US" dirty="0"/>
              <a:t>目指すゴールは「</a:t>
            </a:r>
            <a:r>
              <a:rPr kumimoji="1" lang="ja-JP" altLang="en-US" dirty="0">
                <a:solidFill>
                  <a:srgbClr val="0000FF"/>
                </a:solidFill>
              </a:rPr>
              <a:t>災害対応</a:t>
            </a:r>
            <a:r>
              <a:rPr kumimoji="1" lang="ja-JP" altLang="en-US" dirty="0"/>
              <a:t>」ではなく</a:t>
            </a:r>
          </a:p>
          <a:p>
            <a:pPr>
              <a:lnSpc>
                <a:spcPts val="3800"/>
              </a:lnSpc>
            </a:pPr>
            <a:r>
              <a:rPr kumimoji="1" lang="ja-JP" altLang="en-US" dirty="0"/>
              <a:t>ゴールは「</a:t>
            </a:r>
            <a:r>
              <a:rPr kumimoji="1" lang="ja-JP" altLang="en-US" dirty="0">
                <a:solidFill>
                  <a:srgbClr val="FFFF00"/>
                </a:solidFill>
                <a:highlight>
                  <a:srgbClr val="FF0000"/>
                </a:highlight>
              </a:rPr>
              <a:t>自分の大切な人を守ること</a:t>
            </a:r>
            <a:r>
              <a:rPr kumimoji="1" lang="ja-JP" altLang="en-US" dirty="0"/>
              <a:t>」</a:t>
            </a:r>
          </a:p>
          <a:p>
            <a:pPr>
              <a:lnSpc>
                <a:spcPts val="3800"/>
              </a:lnSpc>
            </a:pPr>
            <a:r>
              <a:rPr kumimoji="1" lang="ja-JP" altLang="en-US" dirty="0"/>
              <a:t>その為に</a:t>
            </a:r>
            <a:r>
              <a:rPr kumimoji="1" lang="ja-JP" altLang="en-US" u="sng" dirty="0"/>
              <a:t>自分も死なない</a:t>
            </a:r>
            <a:endParaRPr kumimoji="1" lang="en-US" altLang="ja-JP" u="sng" dirty="0"/>
          </a:p>
          <a:p>
            <a:pPr>
              <a:lnSpc>
                <a:spcPts val="3800"/>
              </a:lnSpc>
            </a:pPr>
            <a:r>
              <a:rPr kumimoji="1" lang="ja-JP" altLang="en-US" dirty="0"/>
              <a:t>その為に</a:t>
            </a:r>
            <a:r>
              <a:rPr kumimoji="1" lang="ja-JP" altLang="en-US" u="sng" dirty="0"/>
              <a:t>自分は何をすれば良いのかを探る！</a:t>
            </a:r>
          </a:p>
          <a:p>
            <a:pPr>
              <a:lnSpc>
                <a:spcPts val="3800"/>
              </a:lnSpc>
            </a:pPr>
            <a:r>
              <a:rPr kumimoji="1" lang="ja-JP" altLang="en-US" dirty="0"/>
              <a:t>その「</a:t>
            </a:r>
            <a:r>
              <a:rPr kumimoji="1" lang="ja-JP" altLang="en-US" dirty="0">
                <a:solidFill>
                  <a:srgbClr val="FF0000"/>
                </a:solidFill>
                <a:highlight>
                  <a:srgbClr val="FFFF00"/>
                </a:highlight>
              </a:rPr>
              <a:t>学び</a:t>
            </a:r>
            <a:r>
              <a:rPr kumimoji="1" lang="ja-JP" altLang="en-US" dirty="0"/>
              <a:t>」を行うことが重要</a:t>
            </a:r>
          </a:p>
          <a:p>
            <a:pPr>
              <a:lnSpc>
                <a:spcPts val="3800"/>
              </a:lnSpc>
            </a:pPr>
            <a:r>
              <a:rPr kumimoji="1" lang="ja-JP" altLang="en-US" dirty="0"/>
              <a:t>これを行わず</a:t>
            </a:r>
            <a:r>
              <a:rPr kumimoji="1" lang="ja-JP" altLang="en-US" dirty="0">
                <a:solidFill>
                  <a:srgbClr val="0000FF"/>
                </a:solidFill>
              </a:rPr>
              <a:t>防災訓練を何回やっても無意味</a:t>
            </a:r>
          </a:p>
          <a:p>
            <a:pPr>
              <a:lnSpc>
                <a:spcPts val="3800"/>
              </a:lnSpc>
            </a:pPr>
            <a:r>
              <a:rPr kumimoji="1" lang="ja-JP" altLang="en-US" dirty="0"/>
              <a:t>では、</a:t>
            </a:r>
            <a:r>
              <a:rPr kumimoji="1" lang="ja-JP" altLang="en-US" u="sng" dirty="0">
                <a:solidFill>
                  <a:srgbClr val="FF0000"/>
                </a:solidFill>
              </a:rPr>
              <a:t>どのような学びが必要</a:t>
            </a:r>
            <a:r>
              <a:rPr kumimoji="1" lang="ja-JP" altLang="en-US" dirty="0"/>
              <a:t>なのか？</a:t>
            </a:r>
          </a:p>
        </p:txBody>
      </p:sp>
      <p:pic>
        <p:nvPicPr>
          <p:cNvPr id="5" name="図 4" descr="カップ, レゴ, テーブル, おもちゃ が含まれている画像&#10;&#10;自動的に生成された説明">
            <a:extLst>
              <a:ext uri="{FF2B5EF4-FFF2-40B4-BE49-F238E27FC236}">
                <a16:creationId xmlns:a16="http://schemas.microsoft.com/office/drawing/2014/main" id="{D01C1668-D8C9-453C-B89D-F155D9E30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116632"/>
            <a:ext cx="3275130" cy="2640574"/>
          </a:xfrm>
          <a:prstGeom prst="rect">
            <a:avLst/>
          </a:prstGeom>
        </p:spPr>
      </p:pic>
    </p:spTree>
    <p:extLst>
      <p:ext uri="{BB962C8B-B14F-4D97-AF65-F5344CB8AC3E}">
        <p14:creationId xmlns:p14="http://schemas.microsoft.com/office/powerpoint/2010/main" val="10493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2A95AF1-DB74-4BDD-A202-166E06381C44}"/>
              </a:ext>
            </a:extLst>
          </p:cNvPr>
          <p:cNvSpPr>
            <a:spLocks noGrp="1"/>
          </p:cNvSpPr>
          <p:nvPr>
            <p:ph idx="1"/>
          </p:nvPr>
        </p:nvSpPr>
        <p:spPr>
          <a:xfrm>
            <a:off x="457200" y="908720"/>
            <a:ext cx="8507288" cy="5544616"/>
          </a:xfrm>
        </p:spPr>
        <p:txBody>
          <a:bodyPr/>
          <a:lstStyle/>
          <a:p>
            <a:pPr>
              <a:lnSpc>
                <a:spcPts val="3800"/>
              </a:lnSpc>
            </a:pPr>
            <a:r>
              <a:rPr kumimoji="1" lang="ja-JP" altLang="en-US" dirty="0"/>
              <a:t>確かに「</a:t>
            </a:r>
            <a:r>
              <a:rPr kumimoji="1" lang="ja-JP" altLang="en-US" dirty="0">
                <a:solidFill>
                  <a:srgbClr val="0000FF"/>
                </a:solidFill>
              </a:rPr>
              <a:t>災害を知らずして</a:t>
            </a:r>
            <a:r>
              <a:rPr kumimoji="1" lang="ja-JP" altLang="en-US" dirty="0"/>
              <a:t>」といわれるが</a:t>
            </a:r>
          </a:p>
          <a:p>
            <a:pPr>
              <a:lnSpc>
                <a:spcPts val="3800"/>
              </a:lnSpc>
            </a:pPr>
            <a:r>
              <a:rPr kumimoji="1" lang="ja-JP" altLang="en-US" dirty="0"/>
              <a:t>災害なんて</a:t>
            </a:r>
            <a:r>
              <a:rPr kumimoji="1" lang="en-US" altLang="ja-JP" dirty="0"/>
              <a:t>『</a:t>
            </a:r>
            <a:r>
              <a:rPr kumimoji="1" lang="ja-JP" altLang="en-US" b="1" dirty="0">
                <a:solidFill>
                  <a:srgbClr val="7030A0"/>
                </a:solidFill>
              </a:rPr>
              <a:t>誰もが大変イヤなもの</a:t>
            </a:r>
            <a:r>
              <a:rPr kumimoji="1" lang="en-US" altLang="ja-JP" dirty="0"/>
              <a:t>』</a:t>
            </a:r>
            <a:endParaRPr kumimoji="1" lang="ja-JP" altLang="en-US" dirty="0"/>
          </a:p>
          <a:p>
            <a:pPr>
              <a:lnSpc>
                <a:spcPts val="3800"/>
              </a:lnSpc>
            </a:pPr>
            <a:r>
              <a:rPr kumimoji="1" lang="ja-JP" altLang="en-US" dirty="0"/>
              <a:t>誰もが</a:t>
            </a:r>
            <a:r>
              <a:rPr kumimoji="1" lang="ja-JP" altLang="en-US" dirty="0">
                <a:solidFill>
                  <a:srgbClr val="7030A0"/>
                </a:solidFill>
              </a:rPr>
              <a:t>イヤ</a:t>
            </a:r>
            <a:r>
              <a:rPr kumimoji="1" lang="ja-JP" altLang="en-US" dirty="0"/>
              <a:t>なものの為に継続した活動は？</a:t>
            </a:r>
          </a:p>
          <a:p>
            <a:pPr>
              <a:lnSpc>
                <a:spcPts val="3800"/>
              </a:lnSpc>
            </a:pPr>
            <a:r>
              <a:rPr kumimoji="1" lang="ja-JP" altLang="en-US" dirty="0">
                <a:solidFill>
                  <a:srgbClr val="0000FF"/>
                </a:solidFill>
              </a:rPr>
              <a:t>継続できない！</a:t>
            </a:r>
          </a:p>
          <a:p>
            <a:pPr>
              <a:lnSpc>
                <a:spcPts val="3800"/>
              </a:lnSpc>
            </a:pPr>
            <a:r>
              <a:rPr kumimoji="1" lang="ja-JP" altLang="en-US" u="sng" dirty="0"/>
              <a:t>大好きなものを根幹に置き</a:t>
            </a:r>
            <a:r>
              <a:rPr kumimoji="1" lang="ja-JP" altLang="en-US" dirty="0"/>
              <a:t>「</a:t>
            </a:r>
            <a:r>
              <a:rPr kumimoji="1" lang="ja-JP" altLang="en-US" dirty="0">
                <a:solidFill>
                  <a:srgbClr val="FF0000"/>
                </a:solidFill>
                <a:highlight>
                  <a:srgbClr val="FFFF00"/>
                </a:highlight>
              </a:rPr>
              <a:t>強い型</a:t>
            </a:r>
            <a:r>
              <a:rPr kumimoji="1" lang="ja-JP" altLang="en-US" dirty="0"/>
              <a:t>」をつくる</a:t>
            </a:r>
          </a:p>
          <a:p>
            <a:pPr>
              <a:lnSpc>
                <a:spcPts val="3800"/>
              </a:lnSpc>
            </a:pPr>
            <a:r>
              <a:rPr kumimoji="1" lang="ja-JP" altLang="en-US" dirty="0"/>
              <a:t>活動の中心に「</a:t>
            </a:r>
            <a:r>
              <a:rPr kumimoji="1" lang="ja-JP" altLang="en-US" dirty="0">
                <a:solidFill>
                  <a:srgbClr val="FFFF00"/>
                </a:solidFill>
                <a:highlight>
                  <a:srgbClr val="FF0000"/>
                </a:highlight>
              </a:rPr>
              <a:t>自分の大切な人を守る</a:t>
            </a:r>
            <a:r>
              <a:rPr kumimoji="1" lang="ja-JP" altLang="en-US" dirty="0"/>
              <a:t>」掲げる</a:t>
            </a:r>
          </a:p>
          <a:p>
            <a:pPr>
              <a:lnSpc>
                <a:spcPts val="3800"/>
              </a:lnSpc>
            </a:pPr>
            <a:r>
              <a:rPr kumimoji="1" lang="ja-JP" altLang="en-US" dirty="0"/>
              <a:t>この「強い型」は、 人として「</a:t>
            </a:r>
            <a:r>
              <a:rPr kumimoji="1" lang="ja-JP" altLang="en-US" u="sng" dirty="0">
                <a:solidFill>
                  <a:srgbClr val="FF0000"/>
                </a:solidFill>
              </a:rPr>
              <a:t>正しい</a:t>
            </a:r>
            <a:r>
              <a:rPr lang="ja-JP" altLang="en-US" u="sng" dirty="0">
                <a:solidFill>
                  <a:srgbClr val="FF0000"/>
                </a:solidFill>
              </a:rPr>
              <a:t>動き</a:t>
            </a:r>
            <a:r>
              <a:rPr lang="ja-JP" altLang="en-US" dirty="0"/>
              <a:t>」で</a:t>
            </a:r>
            <a:r>
              <a:rPr kumimoji="1" lang="ja-JP" altLang="en-US" dirty="0"/>
              <a:t>なければならない→</a:t>
            </a:r>
            <a:r>
              <a:rPr kumimoji="1" lang="ja-JP" altLang="en-US" dirty="0">
                <a:solidFill>
                  <a:srgbClr val="7030A0"/>
                </a:solidFill>
              </a:rPr>
              <a:t>身勝手な行動</a:t>
            </a:r>
            <a:r>
              <a:rPr lang="ja-JP" altLang="en-US" dirty="0">
                <a:solidFill>
                  <a:srgbClr val="7030A0"/>
                </a:solidFill>
              </a:rPr>
              <a:t>はダメ</a:t>
            </a:r>
            <a:endParaRPr kumimoji="1" lang="ja-JP" altLang="en-US" dirty="0">
              <a:solidFill>
                <a:srgbClr val="7030A0"/>
              </a:solidFill>
            </a:endParaRPr>
          </a:p>
          <a:p>
            <a:pPr>
              <a:lnSpc>
                <a:spcPts val="3800"/>
              </a:lnSpc>
            </a:pPr>
            <a:r>
              <a:rPr kumimoji="1" lang="ja-JP" altLang="en-US" dirty="0"/>
              <a:t>そこから波紋のように</a:t>
            </a:r>
            <a:r>
              <a:rPr kumimoji="1" lang="ja-JP" altLang="en-US" dirty="0">
                <a:solidFill>
                  <a:srgbClr val="FF0000"/>
                </a:solidFill>
                <a:highlight>
                  <a:srgbClr val="FFFF00"/>
                </a:highlight>
              </a:rPr>
              <a:t>同心円的に感染させる</a:t>
            </a:r>
          </a:p>
          <a:p>
            <a:pPr>
              <a:lnSpc>
                <a:spcPts val="3800"/>
              </a:lnSpc>
            </a:pPr>
            <a:r>
              <a:rPr kumimoji="1" lang="ja-JP" altLang="en-US" dirty="0">
                <a:solidFill>
                  <a:srgbClr val="FF0000"/>
                </a:solidFill>
              </a:rPr>
              <a:t>時間を掛けて、じっくり浸透させること！</a:t>
            </a:r>
          </a:p>
          <a:p>
            <a:pPr>
              <a:lnSpc>
                <a:spcPts val="3800"/>
              </a:lnSpc>
            </a:pPr>
            <a:endParaRPr kumimoji="1" lang="ja-JP" altLang="en-US" dirty="0"/>
          </a:p>
        </p:txBody>
      </p:sp>
      <p:pic>
        <p:nvPicPr>
          <p:cNvPr id="5" name="図 4" descr="ダイアグラム&#10;&#10;自動的に生成された説明">
            <a:extLst>
              <a:ext uri="{FF2B5EF4-FFF2-40B4-BE49-F238E27FC236}">
                <a16:creationId xmlns:a16="http://schemas.microsoft.com/office/drawing/2014/main" id="{954CF9B7-893D-404E-B12F-E6EF731AA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404664"/>
            <a:ext cx="1835696" cy="1670484"/>
          </a:xfrm>
          <a:prstGeom prst="rect">
            <a:avLst/>
          </a:prstGeom>
        </p:spPr>
      </p:pic>
      <p:sp>
        <p:nvSpPr>
          <p:cNvPr id="2" name="タイトル 1">
            <a:extLst>
              <a:ext uri="{FF2B5EF4-FFF2-40B4-BE49-F238E27FC236}">
                <a16:creationId xmlns:a16="http://schemas.microsoft.com/office/drawing/2014/main" id="{B2C17F95-CD94-4EA3-9D1E-D9C7D33EB6E2}"/>
              </a:ext>
            </a:extLst>
          </p:cNvPr>
          <p:cNvSpPr>
            <a:spLocks noGrp="1"/>
          </p:cNvSpPr>
          <p:nvPr>
            <p:ph type="title"/>
          </p:nvPr>
        </p:nvSpPr>
        <p:spPr/>
        <p:txBody>
          <a:bodyPr/>
          <a:lstStyle/>
          <a:p>
            <a:r>
              <a:rPr kumimoji="1" lang="ja-JP" altLang="en-US" dirty="0"/>
              <a:t>地域共助には「組織論」の応用が近道</a:t>
            </a:r>
          </a:p>
        </p:txBody>
      </p:sp>
      <p:pic>
        <p:nvPicPr>
          <p:cNvPr id="7" name="図 6" descr="座る, 屋内, 小さい, 皿 が含まれている画像&#10;&#10;自動的に生成された説明">
            <a:extLst>
              <a:ext uri="{FF2B5EF4-FFF2-40B4-BE49-F238E27FC236}">
                <a16:creationId xmlns:a16="http://schemas.microsoft.com/office/drawing/2014/main" id="{AD0BA87C-9A26-4DFD-ADBF-8C566DE26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4818888"/>
          </a:xfrm>
          <a:prstGeom prst="ellipse">
            <a:avLst/>
          </a:prstGeom>
          <a:ln>
            <a:noFill/>
          </a:ln>
          <a:effectLst>
            <a:softEdge rad="112500"/>
          </a:effectLst>
        </p:spPr>
      </p:pic>
      <p:sp>
        <p:nvSpPr>
          <p:cNvPr id="4" name="テキスト ボックス 3">
            <a:extLst>
              <a:ext uri="{FF2B5EF4-FFF2-40B4-BE49-F238E27FC236}">
                <a16:creationId xmlns:a16="http://schemas.microsoft.com/office/drawing/2014/main" id="{1277ED3C-8792-4C67-82F2-0395B7598128}"/>
              </a:ext>
            </a:extLst>
          </p:cNvPr>
          <p:cNvSpPr txBox="1"/>
          <p:nvPr/>
        </p:nvSpPr>
        <p:spPr>
          <a:xfrm>
            <a:off x="2950369" y="2636912"/>
            <a:ext cx="3057247" cy="954107"/>
          </a:xfrm>
          <a:prstGeom prst="rect">
            <a:avLst/>
          </a:prstGeom>
          <a:noFill/>
        </p:spPr>
        <p:txBody>
          <a:bodyPr wrap="none" rtlCol="0">
            <a:spAutoFit/>
          </a:bodyPr>
          <a:lstStyle/>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8" name="テキスト ボックス 7">
            <a:extLst>
              <a:ext uri="{FF2B5EF4-FFF2-40B4-BE49-F238E27FC236}">
                <a16:creationId xmlns:a16="http://schemas.microsoft.com/office/drawing/2014/main" id="{EC62C698-8F5D-4E32-959A-7008BC3D8166}"/>
              </a:ext>
            </a:extLst>
          </p:cNvPr>
          <p:cNvSpPr txBox="1"/>
          <p:nvPr/>
        </p:nvSpPr>
        <p:spPr>
          <a:xfrm>
            <a:off x="5964832" y="3248109"/>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9" name="テキスト ボックス 8">
            <a:extLst>
              <a:ext uri="{FF2B5EF4-FFF2-40B4-BE49-F238E27FC236}">
                <a16:creationId xmlns:a16="http://schemas.microsoft.com/office/drawing/2014/main" id="{CE5889B9-E1BB-4245-8896-2FBF86BFC1F6}"/>
              </a:ext>
            </a:extLst>
          </p:cNvPr>
          <p:cNvSpPr txBox="1"/>
          <p:nvPr/>
        </p:nvSpPr>
        <p:spPr>
          <a:xfrm>
            <a:off x="779236" y="1929026"/>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0" name="テキスト ボックス 9">
            <a:extLst>
              <a:ext uri="{FF2B5EF4-FFF2-40B4-BE49-F238E27FC236}">
                <a16:creationId xmlns:a16="http://schemas.microsoft.com/office/drawing/2014/main" id="{D2FAE857-F5FD-40D1-80D6-349C810EBE54}"/>
              </a:ext>
            </a:extLst>
          </p:cNvPr>
          <p:cNvSpPr txBox="1"/>
          <p:nvPr/>
        </p:nvSpPr>
        <p:spPr>
          <a:xfrm>
            <a:off x="5266896" y="1492621"/>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1" name="テキスト ボックス 10">
            <a:extLst>
              <a:ext uri="{FF2B5EF4-FFF2-40B4-BE49-F238E27FC236}">
                <a16:creationId xmlns:a16="http://schemas.microsoft.com/office/drawing/2014/main" id="{E68E4CF4-1D68-4653-AE8C-D3F93656263C}"/>
              </a:ext>
            </a:extLst>
          </p:cNvPr>
          <p:cNvSpPr txBox="1"/>
          <p:nvPr/>
        </p:nvSpPr>
        <p:spPr>
          <a:xfrm>
            <a:off x="1356320" y="3899744"/>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2" name="テキスト ボックス 11">
            <a:extLst>
              <a:ext uri="{FF2B5EF4-FFF2-40B4-BE49-F238E27FC236}">
                <a16:creationId xmlns:a16="http://schemas.microsoft.com/office/drawing/2014/main" id="{7FC73E61-C715-4688-8B6E-083685918616}"/>
              </a:ext>
            </a:extLst>
          </p:cNvPr>
          <p:cNvSpPr txBox="1"/>
          <p:nvPr/>
        </p:nvSpPr>
        <p:spPr>
          <a:xfrm>
            <a:off x="5136068" y="4299854"/>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3" name="テキスト ボックス 12">
            <a:extLst>
              <a:ext uri="{FF2B5EF4-FFF2-40B4-BE49-F238E27FC236}">
                <a16:creationId xmlns:a16="http://schemas.microsoft.com/office/drawing/2014/main" id="{083FB77E-C459-4D2C-8CC6-72C201770CC8}"/>
              </a:ext>
            </a:extLst>
          </p:cNvPr>
          <p:cNvSpPr txBox="1"/>
          <p:nvPr/>
        </p:nvSpPr>
        <p:spPr>
          <a:xfrm>
            <a:off x="2763098" y="1120531"/>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Tree>
    <p:extLst>
      <p:ext uri="{BB962C8B-B14F-4D97-AF65-F5344CB8AC3E}">
        <p14:creationId xmlns:p14="http://schemas.microsoft.com/office/powerpoint/2010/main" val="12584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par>
                          <p:cTn id="54" fill="hold">
                            <p:stCondLst>
                              <p:cond delay="500"/>
                            </p:stCondLst>
                            <p:childTnLst>
                              <p:par>
                                <p:cTn id="55" presetID="6" presetClass="entr" presetSubtype="32"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out)">
                                      <p:cBhvr>
                                        <p:cTn id="57" dur="2000"/>
                                        <p:tgtEl>
                                          <p:spTgt spid="7"/>
                                        </p:tgtEl>
                                      </p:cBhvr>
                                    </p:animEffect>
                                  </p:childTnLst>
                                </p:cTn>
                              </p:par>
                              <p:par>
                                <p:cTn id="58" presetID="6" presetClass="entr" presetSubtype="32"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circle(out)">
                                      <p:cBhvr>
                                        <p:cTn id="60" dur="500"/>
                                        <p:tgtEl>
                                          <p:spTgt spid="4"/>
                                        </p:tgtEl>
                                      </p:cBhvr>
                                    </p:animEffect>
                                  </p:childTnLst>
                                </p:cTn>
                              </p:par>
                            </p:childTnLst>
                          </p:cTn>
                        </p:par>
                        <p:par>
                          <p:cTn id="61" fill="hold">
                            <p:stCondLst>
                              <p:cond delay="2500"/>
                            </p:stCondLst>
                            <p:childTnLst>
                              <p:par>
                                <p:cTn id="62" presetID="6" presetClass="entr" presetSubtype="32"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circle(out)">
                                      <p:cBhvr>
                                        <p:cTn id="64" dur="500"/>
                                        <p:tgtEl>
                                          <p:spTgt spid="8"/>
                                        </p:tgtEl>
                                      </p:cBhvr>
                                    </p:animEffect>
                                  </p:childTnLst>
                                </p:cTn>
                              </p:par>
                            </p:childTnLst>
                          </p:cTn>
                        </p:par>
                        <p:par>
                          <p:cTn id="65" fill="hold">
                            <p:stCondLst>
                              <p:cond delay="3000"/>
                            </p:stCondLst>
                            <p:childTnLst>
                              <p:par>
                                <p:cTn id="66" presetID="6" presetClass="entr" presetSubtype="32"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ircle(out)">
                                      <p:cBhvr>
                                        <p:cTn id="68" dur="500"/>
                                        <p:tgtEl>
                                          <p:spTgt spid="9"/>
                                        </p:tgtEl>
                                      </p:cBhvr>
                                    </p:animEffect>
                                  </p:childTnLst>
                                </p:cTn>
                              </p:par>
                            </p:childTnLst>
                          </p:cTn>
                        </p:par>
                        <p:par>
                          <p:cTn id="69" fill="hold">
                            <p:stCondLst>
                              <p:cond delay="3500"/>
                            </p:stCondLst>
                            <p:childTnLst>
                              <p:par>
                                <p:cTn id="70" presetID="6" presetClass="entr" presetSubtype="32"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circle(out)">
                                      <p:cBhvr>
                                        <p:cTn id="72" dur="500"/>
                                        <p:tgtEl>
                                          <p:spTgt spid="10"/>
                                        </p:tgtEl>
                                      </p:cBhvr>
                                    </p:animEffect>
                                  </p:childTnLst>
                                </p:cTn>
                              </p:par>
                            </p:childTnLst>
                          </p:cTn>
                        </p:par>
                        <p:par>
                          <p:cTn id="73" fill="hold">
                            <p:stCondLst>
                              <p:cond delay="4000"/>
                            </p:stCondLst>
                            <p:childTnLst>
                              <p:par>
                                <p:cTn id="74" presetID="6" presetClass="entr" presetSubtype="32"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circle(out)">
                                      <p:cBhvr>
                                        <p:cTn id="76" dur="500"/>
                                        <p:tgtEl>
                                          <p:spTgt spid="11"/>
                                        </p:tgtEl>
                                      </p:cBhvr>
                                    </p:animEffect>
                                  </p:childTnLst>
                                </p:cTn>
                              </p:par>
                            </p:childTnLst>
                          </p:cTn>
                        </p:par>
                        <p:par>
                          <p:cTn id="77" fill="hold">
                            <p:stCondLst>
                              <p:cond delay="4500"/>
                            </p:stCondLst>
                            <p:childTnLst>
                              <p:par>
                                <p:cTn id="78" presetID="6" presetClass="entr" presetSubtype="32"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circle(out)">
                                      <p:cBhvr>
                                        <p:cTn id="80" dur="500"/>
                                        <p:tgtEl>
                                          <p:spTgt spid="12"/>
                                        </p:tgtEl>
                                      </p:cBhvr>
                                    </p:animEffect>
                                  </p:childTnLst>
                                </p:cTn>
                              </p:par>
                            </p:childTnLst>
                          </p:cTn>
                        </p:par>
                        <p:par>
                          <p:cTn id="81" fill="hold">
                            <p:stCondLst>
                              <p:cond delay="5000"/>
                            </p:stCondLst>
                            <p:childTnLst>
                              <p:par>
                                <p:cTn id="82" presetID="6" presetClass="entr" presetSubtype="32" fill="hold" grpId="0"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circle(out)">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F36E49-195E-4608-916E-6B52BC01B99A}"/>
              </a:ext>
            </a:extLst>
          </p:cNvPr>
          <p:cNvSpPr>
            <a:spLocks noGrp="1"/>
          </p:cNvSpPr>
          <p:nvPr>
            <p:ph type="title"/>
          </p:nvPr>
        </p:nvSpPr>
        <p:spPr/>
        <p:txBody>
          <a:bodyPr/>
          <a:lstStyle/>
          <a:p>
            <a:r>
              <a:rPr kumimoji="1" lang="ja-JP" altLang="en-US" dirty="0"/>
              <a:t>同心円的な感染力</a:t>
            </a:r>
          </a:p>
        </p:txBody>
      </p:sp>
      <p:sp>
        <p:nvSpPr>
          <p:cNvPr id="3" name="コンテンツ プレースホルダー 2">
            <a:extLst>
              <a:ext uri="{FF2B5EF4-FFF2-40B4-BE49-F238E27FC236}">
                <a16:creationId xmlns:a16="http://schemas.microsoft.com/office/drawing/2014/main" id="{DA56BB7D-4785-4025-9735-A2F43BC0B806}"/>
              </a:ext>
            </a:extLst>
          </p:cNvPr>
          <p:cNvSpPr>
            <a:spLocks noGrp="1"/>
          </p:cNvSpPr>
          <p:nvPr>
            <p:ph idx="1"/>
          </p:nvPr>
        </p:nvSpPr>
        <p:spPr>
          <a:xfrm>
            <a:off x="457200" y="908720"/>
            <a:ext cx="8507288" cy="5217443"/>
          </a:xfrm>
        </p:spPr>
        <p:txBody>
          <a:bodyPr/>
          <a:lstStyle/>
          <a:p>
            <a:pPr>
              <a:lnSpc>
                <a:spcPts val="3800"/>
              </a:lnSpc>
            </a:pPr>
            <a:r>
              <a:rPr kumimoji="1" lang="ja-JP" altLang="en-US" dirty="0"/>
              <a:t>「</a:t>
            </a:r>
            <a:r>
              <a:rPr kumimoji="1" lang="ja-JP" altLang="en-US" dirty="0">
                <a:solidFill>
                  <a:srgbClr val="FF0000"/>
                </a:solidFill>
              </a:rPr>
              <a:t>強い型</a:t>
            </a:r>
            <a:r>
              <a:rPr kumimoji="1" lang="ja-JP" altLang="en-US" dirty="0"/>
              <a:t>」に感染すれば！</a:t>
            </a:r>
          </a:p>
          <a:p>
            <a:pPr>
              <a:lnSpc>
                <a:spcPts val="3800"/>
              </a:lnSpc>
            </a:pPr>
            <a:r>
              <a:rPr kumimoji="1" lang="ja-JP" altLang="en-US" dirty="0"/>
              <a:t>自分もその型を</a:t>
            </a:r>
            <a:r>
              <a:rPr kumimoji="1" lang="ja-JP" altLang="en-US" u="sng" dirty="0"/>
              <a:t>マネしたくなる</a:t>
            </a:r>
            <a:endParaRPr kumimoji="1" lang="ja-JP" altLang="en-US" dirty="0"/>
          </a:p>
          <a:p>
            <a:pPr>
              <a:lnSpc>
                <a:spcPts val="3800"/>
              </a:lnSpc>
            </a:pPr>
            <a:r>
              <a:rPr kumimoji="1" lang="ja-JP" altLang="en-US" dirty="0"/>
              <a:t>そこには</a:t>
            </a:r>
            <a:r>
              <a:rPr kumimoji="1" lang="ja-JP" altLang="en-US" u="sng" dirty="0"/>
              <a:t>モチベーションの高まり</a:t>
            </a:r>
            <a:endParaRPr kumimoji="1" lang="ja-JP" altLang="en-US" dirty="0"/>
          </a:p>
          <a:p>
            <a:pPr>
              <a:lnSpc>
                <a:spcPts val="3800"/>
              </a:lnSpc>
            </a:pPr>
            <a:r>
              <a:rPr kumimoji="1" lang="ja-JP" altLang="en-US" dirty="0"/>
              <a:t>誰もが「</a:t>
            </a:r>
            <a:r>
              <a:rPr kumimoji="1" lang="ja-JP" altLang="en-US" dirty="0">
                <a:solidFill>
                  <a:srgbClr val="FF0000"/>
                </a:solidFill>
                <a:highlight>
                  <a:srgbClr val="FFFF00"/>
                </a:highlight>
              </a:rPr>
              <a:t>心地よい波動</a:t>
            </a:r>
            <a:r>
              <a:rPr kumimoji="1" lang="ja-JP" altLang="en-US" dirty="0"/>
              <a:t>」←</a:t>
            </a:r>
            <a:r>
              <a:rPr kumimoji="1" lang="ja-JP" altLang="en-US" dirty="0">
                <a:solidFill>
                  <a:srgbClr val="FF3300"/>
                </a:solidFill>
              </a:rPr>
              <a:t>人が集まる</a:t>
            </a:r>
          </a:p>
          <a:p>
            <a:pPr>
              <a:lnSpc>
                <a:spcPts val="3800"/>
              </a:lnSpc>
            </a:pPr>
            <a:r>
              <a:rPr kumimoji="1" lang="ja-JP" altLang="en-US" u="sng" dirty="0"/>
              <a:t>無用なストレスや緊張がない空気</a:t>
            </a:r>
          </a:p>
          <a:p>
            <a:pPr>
              <a:lnSpc>
                <a:spcPts val="3800"/>
              </a:lnSpc>
            </a:pPr>
            <a:r>
              <a:rPr kumimoji="1" lang="ja-JP" altLang="en-US" dirty="0"/>
              <a:t>それが</a:t>
            </a:r>
            <a:r>
              <a:rPr kumimoji="1" lang="ja-JP" altLang="en-US" u="sng" dirty="0"/>
              <a:t>感染力のある「</a:t>
            </a:r>
            <a:r>
              <a:rPr kumimoji="1" lang="ja-JP" altLang="en-US" u="sng" dirty="0">
                <a:solidFill>
                  <a:srgbClr val="FF0000"/>
                </a:solidFill>
              </a:rPr>
              <a:t>強い型</a:t>
            </a:r>
            <a:r>
              <a:rPr kumimoji="1" lang="ja-JP" altLang="en-US" u="sng" dirty="0"/>
              <a:t>」</a:t>
            </a:r>
          </a:p>
          <a:p>
            <a:pPr>
              <a:lnSpc>
                <a:spcPts val="3800"/>
              </a:lnSpc>
            </a:pPr>
            <a:r>
              <a:rPr kumimoji="1" lang="ja-JP" altLang="en-US" dirty="0"/>
              <a:t>これは</a:t>
            </a:r>
            <a:r>
              <a:rPr kumimoji="1" lang="ja-JP" altLang="en-US" u="sng" dirty="0"/>
              <a:t>自分ひとりで生み出すのは難しい</a:t>
            </a:r>
          </a:p>
          <a:p>
            <a:pPr>
              <a:lnSpc>
                <a:spcPts val="3800"/>
              </a:lnSpc>
            </a:pPr>
            <a:r>
              <a:rPr kumimoji="1" lang="ja-JP" altLang="en-US" dirty="0">
                <a:solidFill>
                  <a:srgbClr val="FF0000"/>
                </a:solidFill>
                <a:highlight>
                  <a:srgbClr val="FFFF00"/>
                </a:highlight>
              </a:rPr>
              <a:t>一瞬で感染させること</a:t>
            </a:r>
            <a:r>
              <a:rPr kumimoji="1" lang="ja-JP" altLang="en-US" dirty="0"/>
              <a:t>が重要！←</a:t>
            </a:r>
            <a:r>
              <a:rPr kumimoji="1" lang="ja-JP" altLang="en-US" u="sng" dirty="0">
                <a:solidFill>
                  <a:srgbClr val="008000"/>
                </a:solidFill>
              </a:rPr>
              <a:t>インパクト</a:t>
            </a:r>
          </a:p>
          <a:p>
            <a:pPr>
              <a:lnSpc>
                <a:spcPts val="3800"/>
              </a:lnSpc>
            </a:pPr>
            <a:r>
              <a:rPr kumimoji="1" lang="ja-JP" altLang="en-US" dirty="0"/>
              <a:t>スムーズに心の中へ受け入れが可能になる</a:t>
            </a:r>
          </a:p>
        </p:txBody>
      </p:sp>
      <p:grpSp>
        <p:nvGrpSpPr>
          <p:cNvPr id="8" name="グループ化 7">
            <a:extLst>
              <a:ext uri="{FF2B5EF4-FFF2-40B4-BE49-F238E27FC236}">
                <a16:creationId xmlns:a16="http://schemas.microsoft.com/office/drawing/2014/main" id="{47F47FEB-BF81-4840-9ADA-ACE872AD33E6}"/>
              </a:ext>
            </a:extLst>
          </p:cNvPr>
          <p:cNvGrpSpPr/>
          <p:nvPr/>
        </p:nvGrpSpPr>
        <p:grpSpPr>
          <a:xfrm>
            <a:off x="5326130" y="224644"/>
            <a:ext cx="3566350" cy="1368152"/>
            <a:chOff x="5326130" y="224644"/>
            <a:chExt cx="3566350" cy="1368152"/>
          </a:xfrm>
        </p:grpSpPr>
        <p:sp>
          <p:nvSpPr>
            <p:cNvPr id="4" name="楕円 3">
              <a:extLst>
                <a:ext uri="{FF2B5EF4-FFF2-40B4-BE49-F238E27FC236}">
                  <a16:creationId xmlns:a16="http://schemas.microsoft.com/office/drawing/2014/main" id="{E8F3910D-C79A-47D6-A50A-37C86D9E5EFC}"/>
                </a:ext>
              </a:extLst>
            </p:cNvPr>
            <p:cNvSpPr/>
            <p:nvPr/>
          </p:nvSpPr>
          <p:spPr bwMode="auto">
            <a:xfrm>
              <a:off x="5326130" y="224644"/>
              <a:ext cx="1368152" cy="1368152"/>
            </a:xfrm>
            <a:prstGeom prst="ellipse">
              <a:avLst/>
            </a:prstGeom>
            <a:solidFill>
              <a:srgbClr val="FFFF00"/>
            </a:solidFill>
            <a:ln w="9525">
              <a:noFill/>
              <a:miter lim="800000"/>
              <a:headEnd/>
              <a:tailEnd/>
            </a:ln>
            <a:effectLst/>
          </p:spPr>
          <p:txBody>
            <a:bodyPr wrap="none" rtlCol="0" anchor="ctr"/>
            <a:lstStyle/>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強い型</a:t>
              </a:r>
            </a:p>
          </p:txBody>
        </p:sp>
        <p:sp>
          <p:nvSpPr>
            <p:cNvPr id="5" name="矢印: 右 4">
              <a:extLst>
                <a:ext uri="{FF2B5EF4-FFF2-40B4-BE49-F238E27FC236}">
                  <a16:creationId xmlns:a16="http://schemas.microsoft.com/office/drawing/2014/main" id="{5137EBA7-26EC-4CDE-A7F3-C243AB5C0D00}"/>
                </a:ext>
              </a:extLst>
            </p:cNvPr>
            <p:cNvSpPr/>
            <p:nvPr/>
          </p:nvSpPr>
          <p:spPr bwMode="auto">
            <a:xfrm>
              <a:off x="6773416" y="224644"/>
              <a:ext cx="678904" cy="1368152"/>
            </a:xfrm>
            <a:prstGeom prst="rightArrow">
              <a:avLst>
                <a:gd name="adj1" fmla="val 50000"/>
                <a:gd name="adj2" fmla="val 50000"/>
              </a:avLst>
            </a:prstGeom>
            <a:solidFill>
              <a:srgbClr val="C00000"/>
            </a:solidFill>
            <a:ln w="9525">
              <a:noFill/>
              <a:miter lim="800000"/>
              <a:headEnd/>
              <a:tailEnd/>
            </a:ln>
            <a:effectLst/>
          </p:spPr>
          <p:txBody>
            <a:bodyPr wrap="none" rtlCol="0" anchor="ctr"/>
            <a:lstStyle/>
            <a:p>
              <a:pPr algn="ctr"/>
              <a:r>
                <a:rPr kumimoji="1" lang="ja-JP" altLang="en-US" dirty="0">
                  <a:solidFill>
                    <a:schemeClr val="bg1"/>
                  </a:solidFill>
                  <a:latin typeface="AR悠々ゴシック体E" panose="040B0909000000000000" pitchFamily="49" charset="-128"/>
                  <a:ea typeface="AR悠々ゴシック体E" panose="040B0909000000000000" pitchFamily="49" charset="-128"/>
                </a:rPr>
                <a:t>感染</a:t>
              </a:r>
            </a:p>
          </p:txBody>
        </p:sp>
        <p:sp>
          <p:nvSpPr>
            <p:cNvPr id="7" name="楕円 6">
              <a:extLst>
                <a:ext uri="{FF2B5EF4-FFF2-40B4-BE49-F238E27FC236}">
                  <a16:creationId xmlns:a16="http://schemas.microsoft.com/office/drawing/2014/main" id="{D7EE67AF-A230-4B53-B44E-63289BE97A65}"/>
                </a:ext>
              </a:extLst>
            </p:cNvPr>
            <p:cNvSpPr/>
            <p:nvPr/>
          </p:nvSpPr>
          <p:spPr bwMode="auto">
            <a:xfrm>
              <a:off x="7524328" y="224644"/>
              <a:ext cx="1368152" cy="1368152"/>
            </a:xfrm>
            <a:prstGeom prst="ellipse">
              <a:avLst/>
            </a:prstGeom>
            <a:solidFill>
              <a:srgbClr val="FF0000"/>
            </a:solidFill>
            <a:ln w="9525">
              <a:noFill/>
              <a:miter lim="800000"/>
              <a:headEnd/>
              <a:tailEnd/>
            </a:ln>
            <a:effectLst/>
          </p:spPr>
          <p:txBody>
            <a:bodyPr wrap="none" rtlCol="0" anchor="ctr"/>
            <a:lstStyle/>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更に</a:t>
              </a:r>
            </a:p>
            <a:p>
              <a:pPr algn="ctr"/>
              <a:r>
                <a:rPr kumimoji="1" lang="ja-JP" altLang="en-US" sz="2800" dirty="0">
                  <a:solidFill>
                    <a:srgbClr val="FFFF00"/>
                  </a:solidFill>
                  <a:latin typeface="AR悠々ゴシック体E" panose="040B0909000000000000" pitchFamily="49" charset="-128"/>
                  <a:ea typeface="AR悠々ゴシック体E" panose="040B0909000000000000" pitchFamily="49" charset="-128"/>
                </a:rPr>
                <a:t>強い型</a:t>
              </a:r>
            </a:p>
          </p:txBody>
        </p:sp>
      </p:grpSp>
      <p:pic>
        <p:nvPicPr>
          <p:cNvPr id="13" name="図 12" descr="コンピュータ が含まれている画像&#10;&#10;自動的に生成された説明">
            <a:extLst>
              <a:ext uri="{FF2B5EF4-FFF2-40B4-BE49-F238E27FC236}">
                <a16:creationId xmlns:a16="http://schemas.microsoft.com/office/drawing/2014/main" id="{E9E0A856-4788-4181-9A8F-D76B8233A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5097" y="2348880"/>
            <a:ext cx="2586969" cy="2321805"/>
          </a:xfrm>
          <a:prstGeom prst="rect">
            <a:avLst/>
          </a:prstGeom>
        </p:spPr>
      </p:pic>
      <p:pic>
        <p:nvPicPr>
          <p:cNvPr id="9" name="図 8" descr="座る, 屋内, 小さい, 皿 が含まれている画像&#10;&#10;自動的に生成された説明">
            <a:extLst>
              <a:ext uri="{FF2B5EF4-FFF2-40B4-BE49-F238E27FC236}">
                <a16:creationId xmlns:a16="http://schemas.microsoft.com/office/drawing/2014/main" id="{AA3DD40A-6CB9-4B74-BF4E-538FB7C24C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44624"/>
            <a:ext cx="2051720" cy="1081256"/>
          </a:xfrm>
          <a:prstGeom prst="ellipse">
            <a:avLst/>
          </a:prstGeom>
          <a:ln>
            <a:noFill/>
          </a:ln>
          <a:effectLst>
            <a:softEdge rad="112500"/>
          </a:effectLst>
        </p:spPr>
      </p:pic>
    </p:spTree>
    <p:extLst>
      <p:ext uri="{BB962C8B-B14F-4D97-AF65-F5344CB8AC3E}">
        <p14:creationId xmlns:p14="http://schemas.microsoft.com/office/powerpoint/2010/main" val="264216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10812A-F007-4F6D-87B1-9A5775A745E6}"/>
              </a:ext>
            </a:extLst>
          </p:cNvPr>
          <p:cNvSpPr>
            <a:spLocks noGrp="1"/>
          </p:cNvSpPr>
          <p:nvPr>
            <p:ph type="title"/>
          </p:nvPr>
        </p:nvSpPr>
        <p:spPr/>
        <p:txBody>
          <a:bodyPr/>
          <a:lstStyle/>
          <a:p>
            <a:r>
              <a:rPr kumimoji="1" lang="ja-JP" altLang="en-US" dirty="0"/>
              <a:t>「インパクト」のなせる技</a:t>
            </a:r>
          </a:p>
        </p:txBody>
      </p:sp>
      <p:sp>
        <p:nvSpPr>
          <p:cNvPr id="3" name="コンテンツ プレースホルダー 2">
            <a:extLst>
              <a:ext uri="{FF2B5EF4-FFF2-40B4-BE49-F238E27FC236}">
                <a16:creationId xmlns:a16="http://schemas.microsoft.com/office/drawing/2014/main" id="{753B8981-D08B-486C-8ADC-5F4F0B1FF021}"/>
              </a:ext>
            </a:extLst>
          </p:cNvPr>
          <p:cNvSpPr>
            <a:spLocks noGrp="1"/>
          </p:cNvSpPr>
          <p:nvPr>
            <p:ph idx="1"/>
          </p:nvPr>
        </p:nvSpPr>
        <p:spPr>
          <a:xfrm>
            <a:off x="457200" y="908720"/>
            <a:ext cx="8229600" cy="5472608"/>
          </a:xfrm>
        </p:spPr>
        <p:txBody>
          <a:bodyPr/>
          <a:lstStyle/>
          <a:p>
            <a:pPr>
              <a:lnSpc>
                <a:spcPts val="3800"/>
              </a:lnSpc>
            </a:pPr>
            <a:r>
              <a:rPr kumimoji="1" lang="ja-JP" altLang="en-US" dirty="0"/>
              <a:t>他の人の「</a:t>
            </a:r>
            <a:r>
              <a:rPr kumimoji="1" lang="ja-JP" altLang="en-US" dirty="0">
                <a:solidFill>
                  <a:srgbClr val="FF0000"/>
                </a:solidFill>
              </a:rPr>
              <a:t>強い型</a:t>
            </a:r>
            <a:r>
              <a:rPr kumimoji="1" lang="ja-JP" altLang="en-US" dirty="0"/>
              <a:t>」に</a:t>
            </a:r>
            <a:r>
              <a:rPr kumimoji="1" lang="ja-JP" altLang="en-US" u="sng" dirty="0">
                <a:solidFill>
                  <a:srgbClr val="FF3300"/>
                </a:solidFill>
              </a:rPr>
              <a:t>同化させる</a:t>
            </a:r>
          </a:p>
          <a:p>
            <a:pPr>
              <a:lnSpc>
                <a:spcPts val="3800"/>
              </a:lnSpc>
            </a:pPr>
            <a:r>
              <a:rPr kumimoji="1" lang="ja-JP" altLang="en-US" dirty="0"/>
              <a:t>学び・マネ→生み出すこと！</a:t>
            </a:r>
          </a:p>
          <a:p>
            <a:pPr>
              <a:lnSpc>
                <a:spcPts val="3800"/>
              </a:lnSpc>
            </a:pPr>
            <a:r>
              <a:rPr kumimoji="1" lang="ja-JP" altLang="en-US" u="sng" dirty="0"/>
              <a:t>心の整理</a:t>
            </a:r>
            <a:r>
              <a:rPr kumimoji="1" lang="ja-JP" altLang="en-US" dirty="0"/>
              <a:t>、</a:t>
            </a:r>
            <a:r>
              <a:rPr kumimoji="1" lang="ja-JP" altLang="en-US" u="sng" dirty="0"/>
              <a:t>継続力と必要性</a:t>
            </a:r>
            <a:r>
              <a:rPr kumimoji="1" lang="ja-JP" altLang="en-US" dirty="0"/>
              <a:t>が身につく</a:t>
            </a:r>
          </a:p>
          <a:p>
            <a:pPr>
              <a:lnSpc>
                <a:spcPts val="3800"/>
              </a:lnSpc>
            </a:pPr>
            <a:r>
              <a:rPr kumimoji="1" lang="ja-JP" altLang="en-US" dirty="0"/>
              <a:t>それらの</a:t>
            </a:r>
            <a:r>
              <a:rPr kumimoji="1" lang="ja-JP" altLang="en-US" u="sng" dirty="0"/>
              <a:t>行動をスタートさせる</a:t>
            </a:r>
            <a:r>
              <a:rPr kumimoji="1" lang="ja-JP" altLang="en-US" dirty="0"/>
              <a:t>「</a:t>
            </a:r>
            <a:r>
              <a:rPr kumimoji="1" lang="ja-JP" altLang="en-US" dirty="0">
                <a:solidFill>
                  <a:srgbClr val="FF0000"/>
                </a:solidFill>
                <a:highlight>
                  <a:srgbClr val="FFFF00"/>
                </a:highlight>
              </a:rPr>
              <a:t>号砲</a:t>
            </a:r>
            <a:r>
              <a:rPr kumimoji="1" lang="ja-JP" altLang="en-US" dirty="0"/>
              <a:t>」が必要</a:t>
            </a:r>
          </a:p>
          <a:p>
            <a:pPr>
              <a:lnSpc>
                <a:spcPts val="3800"/>
              </a:lnSpc>
            </a:pPr>
            <a:r>
              <a:rPr kumimoji="1" lang="ja-JP" altLang="en-US" dirty="0"/>
              <a:t>その</a:t>
            </a:r>
            <a:r>
              <a:rPr kumimoji="1" lang="ja-JP" altLang="en-US" dirty="0">
                <a:solidFill>
                  <a:srgbClr val="FF0000"/>
                </a:solidFill>
              </a:rPr>
              <a:t>号砲</a:t>
            </a:r>
            <a:r>
              <a:rPr kumimoji="1" lang="ja-JP" altLang="en-US" dirty="0"/>
              <a:t>となるものが</a:t>
            </a:r>
            <a:r>
              <a:rPr kumimoji="1" lang="en-US" altLang="ja-JP" dirty="0"/>
              <a:t>『</a:t>
            </a:r>
            <a:r>
              <a:rPr kumimoji="1" lang="ja-JP" altLang="en-US" dirty="0">
                <a:solidFill>
                  <a:srgbClr val="FF0000"/>
                </a:solidFill>
                <a:highlight>
                  <a:srgbClr val="FFFF00"/>
                </a:highlight>
              </a:rPr>
              <a:t>強い言葉</a:t>
            </a:r>
            <a:r>
              <a:rPr kumimoji="1" lang="en-US" altLang="ja-JP" dirty="0"/>
              <a:t>』</a:t>
            </a:r>
            <a:endParaRPr kumimoji="1" lang="ja-JP" altLang="en-US" dirty="0"/>
          </a:p>
          <a:p>
            <a:pPr>
              <a:lnSpc>
                <a:spcPts val="3800"/>
              </a:lnSpc>
            </a:pPr>
            <a:r>
              <a:rPr kumimoji="1" lang="ja-JP" altLang="en-US" dirty="0"/>
              <a:t>世間の空気的に「</a:t>
            </a:r>
            <a:r>
              <a:rPr kumimoji="1" lang="ja-JP" altLang="en-US" dirty="0">
                <a:solidFill>
                  <a:srgbClr val="0000FF"/>
                </a:solidFill>
              </a:rPr>
              <a:t>正しい</a:t>
            </a:r>
            <a:r>
              <a:rPr kumimoji="1" lang="ja-JP" altLang="en-US" dirty="0"/>
              <a:t>」</a:t>
            </a:r>
            <a:r>
              <a:rPr lang="ja-JP" altLang="en-US" dirty="0"/>
              <a:t>から「</a:t>
            </a:r>
            <a:r>
              <a:rPr lang="ja-JP" altLang="en-US" dirty="0">
                <a:solidFill>
                  <a:srgbClr val="FF0000"/>
                </a:solidFill>
              </a:rPr>
              <a:t>言葉の</a:t>
            </a:r>
            <a:r>
              <a:rPr kumimoji="1" lang="ja-JP" altLang="en-US" dirty="0">
                <a:solidFill>
                  <a:srgbClr val="FF0000"/>
                </a:solidFill>
              </a:rPr>
              <a:t>強さ</a:t>
            </a:r>
            <a:r>
              <a:rPr kumimoji="1" lang="ja-JP" altLang="en-US" dirty="0"/>
              <a:t>」が決まるわけではない</a:t>
            </a:r>
          </a:p>
          <a:p>
            <a:pPr>
              <a:lnSpc>
                <a:spcPts val="3800"/>
              </a:lnSpc>
            </a:pPr>
            <a:r>
              <a:rPr kumimoji="1" lang="ja-JP" altLang="en-US" dirty="0"/>
              <a:t>強い言葉が周りの人々に「</a:t>
            </a:r>
            <a:r>
              <a:rPr kumimoji="1" lang="ja-JP" altLang="en-US" dirty="0">
                <a:solidFill>
                  <a:srgbClr val="FF3300"/>
                </a:solidFill>
              </a:rPr>
              <a:t>感染</a:t>
            </a:r>
            <a:r>
              <a:rPr kumimoji="1" lang="ja-JP" altLang="en-US" dirty="0"/>
              <a:t>」し、人の身体・思考・感情が動いた大きさで「</a:t>
            </a:r>
            <a:r>
              <a:rPr lang="ja-JP" altLang="en-US" dirty="0">
                <a:solidFill>
                  <a:srgbClr val="FF0000"/>
                </a:solidFill>
                <a:highlight>
                  <a:srgbClr val="FFFF00"/>
                </a:highlight>
              </a:rPr>
              <a:t>インパクト（強さ</a:t>
            </a:r>
            <a:r>
              <a:rPr kumimoji="1" lang="ja-JP" altLang="en-US" dirty="0">
                <a:solidFill>
                  <a:srgbClr val="FF0000"/>
                </a:solidFill>
                <a:highlight>
                  <a:srgbClr val="FFFF00"/>
                </a:highlight>
              </a:rPr>
              <a:t>）は判定</a:t>
            </a:r>
            <a:r>
              <a:rPr lang="ja-JP" altLang="en-US" dirty="0">
                <a:solidFill>
                  <a:srgbClr val="FF0000"/>
                </a:solidFill>
                <a:highlight>
                  <a:srgbClr val="FFFF00"/>
                </a:highlight>
              </a:rPr>
              <a:t>される</a:t>
            </a:r>
            <a:r>
              <a:rPr lang="ja-JP" altLang="en-US" dirty="0"/>
              <a:t>」</a:t>
            </a:r>
            <a:r>
              <a:rPr lang="ja-JP" altLang="en-US" dirty="0">
                <a:solidFill>
                  <a:srgbClr val="0000FF"/>
                </a:solidFill>
              </a:rPr>
              <a:t>←</a:t>
            </a:r>
            <a:r>
              <a:rPr lang="ja-JP" altLang="en-US" dirty="0">
                <a:solidFill>
                  <a:srgbClr val="FF3300"/>
                </a:solidFill>
              </a:rPr>
              <a:t>これは後で判ること</a:t>
            </a:r>
            <a:endParaRPr kumimoji="1" lang="ja-JP" altLang="en-US" dirty="0">
              <a:solidFill>
                <a:srgbClr val="FF3300"/>
              </a:solidFill>
            </a:endParaRPr>
          </a:p>
        </p:txBody>
      </p:sp>
      <p:pic>
        <p:nvPicPr>
          <p:cNvPr id="5" name="図 4" descr="おもちゃ, 食品, 部屋 が含まれている画像&#10;&#10;自動的に生成された説明">
            <a:extLst>
              <a:ext uri="{FF2B5EF4-FFF2-40B4-BE49-F238E27FC236}">
                <a16:creationId xmlns:a16="http://schemas.microsoft.com/office/drawing/2014/main" id="{55617AC1-F23E-45D0-B421-E2695EC54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176" y="0"/>
            <a:ext cx="2616958" cy="2237498"/>
          </a:xfrm>
          <a:prstGeom prst="rect">
            <a:avLst/>
          </a:prstGeom>
        </p:spPr>
      </p:pic>
      <p:sp>
        <p:nvSpPr>
          <p:cNvPr id="4" name="爆発: 14 pt 3">
            <a:extLst>
              <a:ext uri="{FF2B5EF4-FFF2-40B4-BE49-F238E27FC236}">
                <a16:creationId xmlns:a16="http://schemas.microsoft.com/office/drawing/2014/main" id="{471ECF21-C857-46FC-9107-E276D08ABD2B}"/>
              </a:ext>
            </a:extLst>
          </p:cNvPr>
          <p:cNvSpPr/>
          <p:nvPr/>
        </p:nvSpPr>
        <p:spPr bwMode="auto">
          <a:xfrm rot="20407645">
            <a:off x="7020224" y="1457544"/>
            <a:ext cx="2362652" cy="2108260"/>
          </a:xfrm>
          <a:prstGeom prst="irregularSeal2">
            <a:avLst/>
          </a:prstGeom>
          <a:solidFill>
            <a:srgbClr val="FF0000"/>
          </a:solidFill>
          <a:ln w="9525">
            <a:noFill/>
            <a:miter lim="800000"/>
            <a:headEnd/>
            <a:tailEnd/>
          </a:ln>
          <a:effectLst/>
        </p:spPr>
        <p:txBody>
          <a:bodyPr wrap="none" rtlCol="0" anchor="ct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インパクト</a:t>
            </a:r>
          </a:p>
        </p:txBody>
      </p:sp>
    </p:spTree>
    <p:extLst>
      <p:ext uri="{BB962C8B-B14F-4D97-AF65-F5344CB8AC3E}">
        <p14:creationId xmlns:p14="http://schemas.microsoft.com/office/powerpoint/2010/main" val="17178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FBC4604-2DE9-40E5-BBFA-44BD161778F3}"/>
              </a:ext>
            </a:extLst>
          </p:cNvPr>
          <p:cNvSpPr>
            <a:spLocks noGrp="1"/>
          </p:cNvSpPr>
          <p:nvPr>
            <p:ph idx="1"/>
          </p:nvPr>
        </p:nvSpPr>
        <p:spPr>
          <a:xfrm>
            <a:off x="251520" y="908720"/>
            <a:ext cx="8435280" cy="5217443"/>
          </a:xfrm>
        </p:spPr>
        <p:txBody>
          <a:bodyPr/>
          <a:lstStyle/>
          <a:p>
            <a:r>
              <a:rPr kumimoji="1" lang="ja-JP" altLang="en-US" dirty="0"/>
              <a:t>他者から出た言葉にも関わらず</a:t>
            </a:r>
          </a:p>
          <a:p>
            <a:pPr lvl="1"/>
            <a:r>
              <a:rPr kumimoji="1" lang="ja-JP" altLang="en-US" dirty="0"/>
              <a:t>自分の</a:t>
            </a:r>
            <a:r>
              <a:rPr kumimoji="1" lang="ja-JP" altLang="en-US" dirty="0">
                <a:solidFill>
                  <a:srgbClr val="FF3300"/>
                </a:solidFill>
              </a:rPr>
              <a:t>心の深くから湧き出てくる</a:t>
            </a:r>
            <a:r>
              <a:rPr kumimoji="1" lang="ja-JP" altLang="en-US" dirty="0"/>
              <a:t>言葉</a:t>
            </a:r>
          </a:p>
          <a:p>
            <a:pPr lvl="1"/>
            <a:r>
              <a:rPr kumimoji="1" lang="ja-JP" altLang="en-US" dirty="0"/>
              <a:t>どこか</a:t>
            </a:r>
            <a:r>
              <a:rPr kumimoji="1" lang="ja-JP" altLang="en-US" dirty="0">
                <a:solidFill>
                  <a:srgbClr val="FF3300"/>
                </a:solidFill>
              </a:rPr>
              <a:t>懐かしく温かく</a:t>
            </a:r>
            <a:r>
              <a:rPr kumimoji="1" lang="ja-JP" altLang="en-US" dirty="0"/>
              <a:t>感じられる言葉</a:t>
            </a:r>
          </a:p>
          <a:p>
            <a:pPr lvl="1"/>
            <a:r>
              <a:rPr lang="ja-JP" altLang="en-US" dirty="0">
                <a:solidFill>
                  <a:srgbClr val="0000FF"/>
                </a:solidFill>
              </a:rPr>
              <a:t>世間の空気感</a:t>
            </a:r>
            <a:r>
              <a:rPr lang="ja-JP" altLang="en-US" dirty="0"/>
              <a:t>から口に出せなかった思考</a:t>
            </a:r>
          </a:p>
          <a:p>
            <a:pPr lvl="1"/>
            <a:r>
              <a:rPr kumimoji="1" lang="ja-JP" altLang="en-US" dirty="0">
                <a:solidFill>
                  <a:srgbClr val="0000FF"/>
                </a:solidFill>
              </a:rPr>
              <a:t>他人の考えと違う</a:t>
            </a:r>
            <a:r>
              <a:rPr lang="ja-JP" altLang="en-US" dirty="0"/>
              <a:t>から言い出せなかった思考</a:t>
            </a:r>
            <a:endParaRPr kumimoji="1" lang="ja-JP" altLang="en-US" dirty="0"/>
          </a:p>
          <a:p>
            <a:r>
              <a:rPr kumimoji="1" lang="ja-JP" altLang="en-US" dirty="0"/>
              <a:t>それらを</a:t>
            </a:r>
            <a:r>
              <a:rPr kumimoji="1" lang="ja-JP" altLang="en-US" dirty="0">
                <a:solidFill>
                  <a:srgbClr val="008000"/>
                </a:solidFill>
              </a:rPr>
              <a:t>強いカタチ</a:t>
            </a:r>
            <a:r>
              <a:rPr kumimoji="1" lang="ja-JP" altLang="en-US" dirty="0"/>
              <a:t>にできた言葉</a:t>
            </a:r>
          </a:p>
          <a:p>
            <a:r>
              <a:rPr kumimoji="1" lang="ja-JP" altLang="en-US" dirty="0"/>
              <a:t>「</a:t>
            </a:r>
            <a:r>
              <a:rPr kumimoji="1" lang="ja-JP" altLang="en-US" dirty="0">
                <a:solidFill>
                  <a:srgbClr val="FF0000"/>
                </a:solidFill>
                <a:highlight>
                  <a:srgbClr val="FFFF00"/>
                </a:highlight>
              </a:rPr>
              <a:t>強い言葉</a:t>
            </a:r>
            <a:r>
              <a:rPr kumimoji="1" lang="ja-JP" altLang="en-US" dirty="0"/>
              <a:t>」はそれらすべての納得感を与える</a:t>
            </a:r>
          </a:p>
          <a:p>
            <a:r>
              <a:rPr kumimoji="1" lang="ja-JP" altLang="en-US" dirty="0"/>
              <a:t>その最大の効果は？</a:t>
            </a:r>
          </a:p>
          <a:p>
            <a:r>
              <a:rPr kumimoji="1" lang="en-US" altLang="ja-JP" dirty="0"/>
              <a:t>『</a:t>
            </a:r>
            <a:r>
              <a:rPr kumimoji="1" lang="ja-JP" altLang="en-US" dirty="0">
                <a:solidFill>
                  <a:srgbClr val="FF0000"/>
                </a:solidFill>
                <a:highlight>
                  <a:srgbClr val="FFFF00"/>
                </a:highlight>
              </a:rPr>
              <a:t>良きチームを生み出すこと！</a:t>
            </a:r>
            <a:r>
              <a:rPr kumimoji="1" lang="en-US" altLang="ja-JP" dirty="0"/>
              <a:t>』</a:t>
            </a:r>
            <a:endParaRPr kumimoji="1" lang="ja-JP" altLang="en-US" dirty="0"/>
          </a:p>
          <a:p>
            <a:endParaRPr kumimoji="1" lang="ja-JP" altLang="en-US" dirty="0"/>
          </a:p>
        </p:txBody>
      </p:sp>
      <p:sp>
        <p:nvSpPr>
          <p:cNvPr id="2" name="タイトル 1">
            <a:extLst>
              <a:ext uri="{FF2B5EF4-FFF2-40B4-BE49-F238E27FC236}">
                <a16:creationId xmlns:a16="http://schemas.microsoft.com/office/drawing/2014/main" id="{A6C454A1-2D22-49EF-B2D9-86E6C636D2B9}"/>
              </a:ext>
            </a:extLst>
          </p:cNvPr>
          <p:cNvSpPr>
            <a:spLocks noGrp="1"/>
          </p:cNvSpPr>
          <p:nvPr>
            <p:ph type="title"/>
          </p:nvPr>
        </p:nvSpPr>
        <p:spPr/>
        <p:txBody>
          <a:bodyPr/>
          <a:lstStyle/>
          <a:p>
            <a:r>
              <a:rPr kumimoji="1" lang="en-US" altLang="ja-JP" dirty="0"/>
              <a:t>『</a:t>
            </a:r>
            <a:r>
              <a:rPr kumimoji="1" lang="ja-JP" altLang="en-US" dirty="0"/>
              <a:t>強い言葉</a:t>
            </a:r>
            <a:r>
              <a:rPr kumimoji="1" lang="en-US" altLang="ja-JP" dirty="0"/>
              <a:t>』</a:t>
            </a:r>
            <a:r>
              <a:rPr kumimoji="1" lang="ja-JP" altLang="en-US" dirty="0"/>
              <a:t>とは？</a:t>
            </a:r>
          </a:p>
        </p:txBody>
      </p:sp>
      <p:pic>
        <p:nvPicPr>
          <p:cNvPr id="5" name="図 4" descr="おもちゃ, レゴ, 挿絵 が含まれている画像&#10;&#10;自動的に生成された説明">
            <a:extLst>
              <a:ext uri="{FF2B5EF4-FFF2-40B4-BE49-F238E27FC236}">
                <a16:creationId xmlns:a16="http://schemas.microsoft.com/office/drawing/2014/main" id="{335274E5-D5EC-4F06-8925-6A8559D6E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4653136"/>
            <a:ext cx="2204864" cy="2204864"/>
          </a:xfrm>
          <a:prstGeom prst="rect">
            <a:avLst/>
          </a:prstGeom>
        </p:spPr>
      </p:pic>
      <p:sp>
        <p:nvSpPr>
          <p:cNvPr id="4" name="右中かっこ 3">
            <a:extLst>
              <a:ext uri="{FF2B5EF4-FFF2-40B4-BE49-F238E27FC236}">
                <a16:creationId xmlns:a16="http://schemas.microsoft.com/office/drawing/2014/main" id="{BADC8B1F-35C7-874D-4956-0566E6671EA6}"/>
              </a:ext>
            </a:extLst>
          </p:cNvPr>
          <p:cNvSpPr/>
          <p:nvPr/>
        </p:nvSpPr>
        <p:spPr>
          <a:xfrm>
            <a:off x="5868144" y="1453257"/>
            <a:ext cx="360040" cy="767841"/>
          </a:xfrm>
          <a:prstGeom prst="rightBrace">
            <a:avLst/>
          </a:prstGeom>
          <a:ln w="3810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右中かっこ 8">
            <a:extLst>
              <a:ext uri="{FF2B5EF4-FFF2-40B4-BE49-F238E27FC236}">
                <a16:creationId xmlns:a16="http://schemas.microsoft.com/office/drawing/2014/main" id="{DA6DCDFD-99E5-6628-4200-C8F2A2ACE554}"/>
              </a:ext>
            </a:extLst>
          </p:cNvPr>
          <p:cNvSpPr/>
          <p:nvPr/>
        </p:nvSpPr>
        <p:spPr>
          <a:xfrm>
            <a:off x="6660232" y="2366308"/>
            <a:ext cx="360040" cy="767841"/>
          </a:xfrm>
          <a:prstGeom prst="righ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A37C33E-5FF0-AD75-BF88-6FCBC9FA8013}"/>
              </a:ext>
            </a:extLst>
          </p:cNvPr>
          <p:cNvSpPr txBox="1"/>
          <p:nvPr/>
        </p:nvSpPr>
        <p:spPr>
          <a:xfrm>
            <a:off x="6251814" y="1566894"/>
            <a:ext cx="2193229" cy="523220"/>
          </a:xfrm>
          <a:prstGeom prst="rect">
            <a:avLst/>
          </a:prstGeom>
          <a:noFill/>
        </p:spPr>
        <p:txBody>
          <a:bodyPr wrap="none" rtlCol="0">
            <a:spAutoFit/>
          </a:bodyPr>
          <a:lstStyle/>
          <a:p>
            <a:pPr algn="ctr"/>
            <a:r>
              <a:rPr kumimoji="1" lang="ja-JP" altLang="en-US" sz="2800" dirty="0">
                <a:solidFill>
                  <a:srgbClr val="FF3300"/>
                </a:solidFill>
              </a:rPr>
              <a:t>プラスの言葉</a:t>
            </a:r>
          </a:p>
        </p:txBody>
      </p:sp>
      <p:sp>
        <p:nvSpPr>
          <p:cNvPr id="11" name="テキスト ボックス 10">
            <a:extLst>
              <a:ext uri="{FF2B5EF4-FFF2-40B4-BE49-F238E27FC236}">
                <a16:creationId xmlns:a16="http://schemas.microsoft.com/office/drawing/2014/main" id="{93A3060C-69ED-1410-C548-DC52589EF24F}"/>
              </a:ext>
            </a:extLst>
          </p:cNvPr>
          <p:cNvSpPr txBox="1"/>
          <p:nvPr/>
        </p:nvSpPr>
        <p:spPr>
          <a:xfrm>
            <a:off x="6960668" y="2459736"/>
            <a:ext cx="2185214" cy="523220"/>
          </a:xfrm>
          <a:prstGeom prst="rect">
            <a:avLst/>
          </a:prstGeom>
          <a:noFill/>
        </p:spPr>
        <p:txBody>
          <a:bodyPr wrap="none" rtlCol="0">
            <a:spAutoFit/>
          </a:bodyPr>
          <a:lstStyle/>
          <a:p>
            <a:pPr algn="ctr"/>
            <a:r>
              <a:rPr kumimoji="1" lang="ja-JP" altLang="en-US" sz="2800" dirty="0">
                <a:solidFill>
                  <a:srgbClr val="0000FF"/>
                </a:solidFill>
              </a:rPr>
              <a:t>マイナス思考</a:t>
            </a:r>
          </a:p>
        </p:txBody>
      </p:sp>
      <p:pic>
        <p:nvPicPr>
          <p:cNvPr id="7" name="図 6">
            <a:extLst>
              <a:ext uri="{FF2B5EF4-FFF2-40B4-BE49-F238E27FC236}">
                <a16:creationId xmlns:a16="http://schemas.microsoft.com/office/drawing/2014/main" id="{B5E985CF-DA39-44B3-8A06-E91E1D811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3532" y="944589"/>
            <a:ext cx="2327366" cy="2604045"/>
          </a:xfrm>
          <a:prstGeom prst="rect">
            <a:avLst/>
          </a:prstGeom>
        </p:spPr>
      </p:pic>
      <p:sp>
        <p:nvSpPr>
          <p:cNvPr id="6" name="楕円 5">
            <a:extLst>
              <a:ext uri="{FF2B5EF4-FFF2-40B4-BE49-F238E27FC236}">
                <a16:creationId xmlns:a16="http://schemas.microsoft.com/office/drawing/2014/main" id="{BCAFB3C8-5CFB-44E3-9D3C-FB231CD66C46}"/>
              </a:ext>
            </a:extLst>
          </p:cNvPr>
          <p:cNvSpPr/>
          <p:nvPr/>
        </p:nvSpPr>
        <p:spPr bwMode="auto">
          <a:xfrm>
            <a:off x="796752" y="1052736"/>
            <a:ext cx="7344816" cy="5256584"/>
          </a:xfrm>
          <a:prstGeom prst="ellipse">
            <a:avLst/>
          </a:prstGeom>
          <a:solidFill>
            <a:srgbClr val="FF0000"/>
          </a:solidFill>
          <a:ln w="9525">
            <a:noFill/>
            <a:miter lim="800000"/>
            <a:headEnd/>
            <a:tailEnd/>
          </a:ln>
          <a:effectLst/>
        </p:spPr>
        <p:txBody>
          <a:bodyPr wrap="none" rtlCol="0" anchor="ctr"/>
          <a:lstStyle/>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あなたのまちの</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キャッチコピーを</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掲げろ！</a:t>
            </a:r>
            <a:endParaRPr kumimoji="1" lang="en-US" altLang="ja-JP" sz="60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8" name="楕円 7">
            <a:extLst>
              <a:ext uri="{FF2B5EF4-FFF2-40B4-BE49-F238E27FC236}">
                <a16:creationId xmlns:a16="http://schemas.microsoft.com/office/drawing/2014/main" id="{619F6EA5-726D-4C85-A5C4-E53C54EF61A1}"/>
              </a:ext>
            </a:extLst>
          </p:cNvPr>
          <p:cNvSpPr/>
          <p:nvPr/>
        </p:nvSpPr>
        <p:spPr bwMode="auto">
          <a:xfrm>
            <a:off x="251520" y="343210"/>
            <a:ext cx="8640960" cy="6348461"/>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我々の考えた初めての</a:t>
            </a:r>
            <a:endParaRPr kumimoji="1" lang="en-US" altLang="ja-JP" sz="48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キャッチコピー</a:t>
            </a:r>
          </a:p>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楽しく防災活動を</a:t>
            </a:r>
          </a:p>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やろう！</a:t>
            </a:r>
          </a:p>
        </p:txBody>
      </p:sp>
    </p:spTree>
    <p:extLst>
      <p:ext uri="{BB962C8B-B14F-4D97-AF65-F5344CB8AC3E}">
        <p14:creationId xmlns:p14="http://schemas.microsoft.com/office/powerpoint/2010/main" val="38876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p:cTn id="82" dur="500" fill="hold"/>
                                        <p:tgtEl>
                                          <p:spTgt spid="8"/>
                                        </p:tgtEl>
                                        <p:attrNameLst>
                                          <p:attrName>ppt_w</p:attrName>
                                        </p:attrNameLst>
                                      </p:cBhvr>
                                      <p:tavLst>
                                        <p:tav tm="0">
                                          <p:val>
                                            <p:fltVal val="0"/>
                                          </p:val>
                                        </p:tav>
                                        <p:tav tm="100000">
                                          <p:val>
                                            <p:strVal val="#ppt_w"/>
                                          </p:val>
                                        </p:tav>
                                      </p:tavLst>
                                    </p:anim>
                                    <p:anim calcmode="lin" valueType="num">
                                      <p:cBhvr>
                                        <p:cTn id="83" dur="500" fill="hold"/>
                                        <p:tgtEl>
                                          <p:spTgt spid="8"/>
                                        </p:tgtEl>
                                        <p:attrNameLst>
                                          <p:attrName>ppt_h</p:attrName>
                                        </p:attrNameLst>
                                      </p:cBhvr>
                                      <p:tavLst>
                                        <p:tav tm="0">
                                          <p:val>
                                            <p:fltVal val="0"/>
                                          </p:val>
                                        </p:tav>
                                        <p:tav tm="100000">
                                          <p:val>
                                            <p:strVal val="#ppt_h"/>
                                          </p:val>
                                        </p:tav>
                                      </p:tavLst>
                                    </p:anim>
                                    <p:animEffect transition="in" filter="fade">
                                      <p:cBhvr>
                                        <p:cTn id="84" dur="500"/>
                                        <p:tgtEl>
                                          <p:spTgt spid="8"/>
                                        </p:tgtEl>
                                      </p:cBhvr>
                                    </p:animEffect>
                                  </p:childTnLst>
                                </p:cTn>
                              </p:par>
                              <p:par>
                                <p:cTn id="85" presetID="53" presetClass="entr" presetSubtype="16" fill="hold" nodeType="withEffect">
                                  <p:stCondLst>
                                    <p:cond delay="0"/>
                                  </p:stCondLst>
                                  <p:childTnLst>
                                    <p:set>
                                      <p:cBhvr>
                                        <p:cTn id="86" dur="1" fill="hold">
                                          <p:stCondLst>
                                            <p:cond delay="0"/>
                                          </p:stCondLst>
                                        </p:cTn>
                                        <p:tgtEl>
                                          <p:spTgt spid="8">
                                            <p:txEl>
                                              <p:pRg st="0" end="0"/>
                                            </p:txEl>
                                          </p:spTgt>
                                        </p:tgtEl>
                                        <p:attrNameLst>
                                          <p:attrName>style.visibility</p:attrName>
                                        </p:attrNameLst>
                                      </p:cBhvr>
                                      <p:to>
                                        <p:strVal val="visible"/>
                                      </p:to>
                                    </p:set>
                                    <p:anim calcmode="lin" valueType="num">
                                      <p:cBhvr>
                                        <p:cTn id="8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8">
                                            <p:txEl>
                                              <p:pRg st="0" end="0"/>
                                            </p:txEl>
                                          </p:spTgt>
                                        </p:tgtEl>
                                      </p:cBhvr>
                                    </p:animEffect>
                                  </p:childTnLst>
                                </p:cTn>
                              </p:par>
                              <p:par>
                                <p:cTn id="90" presetID="53" presetClass="entr" presetSubtype="16" fill="hold" nodeType="withEffect">
                                  <p:stCondLst>
                                    <p:cond delay="0"/>
                                  </p:stCondLst>
                                  <p:childTnLst>
                                    <p:set>
                                      <p:cBhvr>
                                        <p:cTn id="91" dur="1" fill="hold">
                                          <p:stCondLst>
                                            <p:cond delay="0"/>
                                          </p:stCondLst>
                                        </p:cTn>
                                        <p:tgtEl>
                                          <p:spTgt spid="8">
                                            <p:txEl>
                                              <p:pRg st="1" end="1"/>
                                            </p:txEl>
                                          </p:spTgt>
                                        </p:tgtEl>
                                        <p:attrNameLst>
                                          <p:attrName>style.visibility</p:attrName>
                                        </p:attrNameLst>
                                      </p:cBhvr>
                                      <p:to>
                                        <p:strVal val="visible"/>
                                      </p:to>
                                    </p:set>
                                    <p:anim calcmode="lin" valueType="num">
                                      <p:cBhvr>
                                        <p:cTn id="9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4" dur="500"/>
                                        <p:tgtEl>
                                          <p:spTgt spid="8">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8">
                                            <p:txEl>
                                              <p:pRg st="2" end="2"/>
                                            </p:txEl>
                                          </p:spTgt>
                                        </p:tgtEl>
                                        <p:attrNameLst>
                                          <p:attrName>style.visibility</p:attrName>
                                        </p:attrNameLst>
                                      </p:cBhvr>
                                      <p:to>
                                        <p:strVal val="visible"/>
                                      </p:to>
                                    </p:set>
                                    <p:anim calcmode="lin" valueType="num">
                                      <p:cBhvr>
                                        <p:cTn id="9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00"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01" dur="500"/>
                                        <p:tgtEl>
                                          <p:spTgt spid="8">
                                            <p:txEl>
                                              <p:pRg st="2" end="2"/>
                                            </p:txEl>
                                          </p:spTgt>
                                        </p:tgtEl>
                                      </p:cBhvr>
                                    </p:animEffect>
                                  </p:childTnLst>
                                </p:cTn>
                              </p:par>
                              <p:par>
                                <p:cTn id="102" presetID="53" presetClass="entr" presetSubtype="16" fill="hold" nodeType="withEffect">
                                  <p:stCondLst>
                                    <p:cond delay="0"/>
                                  </p:stCondLst>
                                  <p:childTnLst>
                                    <p:set>
                                      <p:cBhvr>
                                        <p:cTn id="103" dur="1" fill="hold">
                                          <p:stCondLst>
                                            <p:cond delay="0"/>
                                          </p:stCondLst>
                                        </p:cTn>
                                        <p:tgtEl>
                                          <p:spTgt spid="8">
                                            <p:txEl>
                                              <p:pRg st="3" end="3"/>
                                            </p:txEl>
                                          </p:spTgt>
                                        </p:tgtEl>
                                        <p:attrNameLst>
                                          <p:attrName>style.visibility</p:attrName>
                                        </p:attrNameLst>
                                      </p:cBhvr>
                                      <p:to>
                                        <p:strVal val="visible"/>
                                      </p:to>
                                    </p:set>
                                    <p:anim calcmode="lin" valueType="num">
                                      <p:cBhvr>
                                        <p:cTn id="104"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105"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10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P spid="11" grpId="0"/>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A39356-C033-42CD-8CF3-F2C371B9D8C0}"/>
              </a:ext>
            </a:extLst>
          </p:cNvPr>
          <p:cNvSpPr>
            <a:spLocks noGrp="1"/>
          </p:cNvSpPr>
          <p:nvPr>
            <p:ph idx="1"/>
          </p:nvPr>
        </p:nvSpPr>
        <p:spPr>
          <a:xfrm>
            <a:off x="457200" y="980728"/>
            <a:ext cx="8686800" cy="5616624"/>
          </a:xfrm>
        </p:spPr>
        <p:txBody>
          <a:bodyPr/>
          <a:lstStyle/>
          <a:p>
            <a:r>
              <a:rPr kumimoji="1" lang="ja-JP" altLang="en-US" sz="2800" dirty="0"/>
              <a:t>「</a:t>
            </a:r>
            <a:r>
              <a:rPr kumimoji="1" lang="ja-JP" altLang="en-US" sz="2800" dirty="0">
                <a:highlight>
                  <a:srgbClr val="FFFF00"/>
                </a:highlight>
              </a:rPr>
              <a:t>強い言葉</a:t>
            </a:r>
            <a:r>
              <a:rPr kumimoji="1" lang="ja-JP" altLang="en-US" sz="2800" dirty="0"/>
              <a:t>」は、決して「</a:t>
            </a:r>
            <a:r>
              <a:rPr kumimoji="1" lang="ja-JP" altLang="en-US" sz="2800" dirty="0">
                <a:solidFill>
                  <a:srgbClr val="7030A0"/>
                </a:solidFill>
              </a:rPr>
              <a:t>きつい言葉</a:t>
            </a:r>
            <a:r>
              <a:rPr kumimoji="1" lang="ja-JP" altLang="en-US" sz="2800" dirty="0"/>
              <a:t>」「</a:t>
            </a:r>
            <a:r>
              <a:rPr kumimoji="1" lang="ja-JP" altLang="en-US" sz="2800" dirty="0">
                <a:solidFill>
                  <a:srgbClr val="7030A0"/>
                </a:solidFill>
              </a:rPr>
              <a:t>怖い言葉</a:t>
            </a:r>
            <a:r>
              <a:rPr kumimoji="1" lang="ja-JP" altLang="en-US" sz="2800" dirty="0"/>
              <a:t>」</a:t>
            </a:r>
            <a:r>
              <a:rPr lang="ja-JP" altLang="en-US" sz="2800" dirty="0"/>
              <a:t> 「</a:t>
            </a:r>
            <a:r>
              <a:rPr lang="ja-JP" altLang="en-US" sz="2800" dirty="0">
                <a:solidFill>
                  <a:srgbClr val="7030A0"/>
                </a:solidFill>
              </a:rPr>
              <a:t>恐ろしい言葉</a:t>
            </a:r>
            <a:r>
              <a:rPr lang="ja-JP" altLang="en-US" sz="2800" dirty="0"/>
              <a:t>」</a:t>
            </a:r>
            <a:r>
              <a:rPr kumimoji="1" lang="ja-JP" altLang="en-US" sz="2800" dirty="0"/>
              <a:t>ではありません</a:t>
            </a:r>
          </a:p>
          <a:p>
            <a:pPr lvl="1"/>
            <a:r>
              <a:rPr kumimoji="1" lang="ja-JP" altLang="en-US" u="sng" dirty="0">
                <a:solidFill>
                  <a:srgbClr val="FF0000"/>
                </a:solidFill>
              </a:rPr>
              <a:t>心の底から沸き上がる強さ</a:t>
            </a:r>
            <a:r>
              <a:rPr kumimoji="1" lang="ja-JP" altLang="en-US" dirty="0">
                <a:solidFill>
                  <a:srgbClr val="FF0000"/>
                </a:solidFill>
              </a:rPr>
              <a:t>・</a:t>
            </a:r>
            <a:r>
              <a:rPr kumimoji="1" lang="ja-JP" altLang="en-US" u="sng" dirty="0">
                <a:solidFill>
                  <a:srgbClr val="FF0000"/>
                </a:solidFill>
              </a:rPr>
              <a:t>温かな響き</a:t>
            </a:r>
            <a:r>
              <a:rPr kumimoji="1" lang="ja-JP" altLang="en-US" dirty="0">
                <a:solidFill>
                  <a:srgbClr val="FF0000"/>
                </a:solidFill>
              </a:rPr>
              <a:t>、</a:t>
            </a:r>
            <a:r>
              <a:rPr kumimoji="1" lang="ja-JP" altLang="en-US" u="sng" dirty="0">
                <a:solidFill>
                  <a:srgbClr val="FF0000"/>
                </a:solidFill>
              </a:rPr>
              <a:t>楽しさを醸す音・ワクワクする香り</a:t>
            </a:r>
            <a:r>
              <a:rPr kumimoji="1" lang="ja-JP" altLang="en-US" dirty="0"/>
              <a:t>でなければなりません</a:t>
            </a:r>
          </a:p>
          <a:p>
            <a:r>
              <a:rPr kumimoji="1" lang="ja-JP" altLang="en-US" sz="2800" dirty="0"/>
              <a:t>例として</a:t>
            </a:r>
            <a:r>
              <a:rPr kumimoji="1" lang="ja-JP" altLang="en-US" sz="2400" dirty="0"/>
              <a:t>（世界の人の心を動かした現代の日本を代表する）</a:t>
            </a:r>
          </a:p>
          <a:p>
            <a:pPr lvl="1"/>
            <a:r>
              <a:rPr kumimoji="1" lang="ja-JP" altLang="en-US" dirty="0"/>
              <a:t>鬼滅の刃</a:t>
            </a:r>
            <a:r>
              <a:rPr kumimoji="1" lang="en-US" altLang="ja-JP" dirty="0"/>
              <a:t>…</a:t>
            </a:r>
            <a:r>
              <a:rPr kumimoji="1" lang="ja-JP" altLang="en-US" dirty="0"/>
              <a:t>竈門炭治郎</a:t>
            </a:r>
            <a:r>
              <a:rPr kumimoji="1" lang="en-US" altLang="ja-JP" dirty="0"/>
              <a:t>『</a:t>
            </a:r>
            <a:r>
              <a:rPr kumimoji="1" lang="ja-JP" altLang="en-US" dirty="0">
                <a:solidFill>
                  <a:srgbClr val="FF0000"/>
                </a:solidFill>
              </a:rPr>
              <a:t>全集中</a:t>
            </a:r>
            <a:r>
              <a:rPr kumimoji="1" lang="en-US" altLang="ja-JP" dirty="0"/>
              <a:t>』『</a:t>
            </a:r>
            <a:r>
              <a:rPr kumimoji="1" lang="ja-JP" altLang="en-US" dirty="0">
                <a:solidFill>
                  <a:srgbClr val="FF0000"/>
                </a:solidFill>
              </a:rPr>
              <a:t>水の呼吸！</a:t>
            </a:r>
            <a:r>
              <a:rPr kumimoji="1" lang="en-US" altLang="ja-JP" dirty="0"/>
              <a:t>』</a:t>
            </a:r>
            <a:br>
              <a:rPr kumimoji="1" lang="en-US" altLang="ja-JP" dirty="0"/>
            </a:br>
            <a:r>
              <a:rPr lang="ja-JP" altLang="en-US" dirty="0"/>
              <a:t>　　　　　　　 煉獄杏寿郎</a:t>
            </a:r>
            <a:r>
              <a:rPr lang="en-US" altLang="ja-JP" dirty="0"/>
              <a:t>『</a:t>
            </a:r>
            <a:r>
              <a:rPr lang="ja-JP" altLang="en-US" dirty="0">
                <a:solidFill>
                  <a:srgbClr val="FF0000"/>
                </a:solidFill>
              </a:rPr>
              <a:t>心を燃やせ</a:t>
            </a:r>
            <a:r>
              <a:rPr lang="en-US" altLang="ja-JP" dirty="0"/>
              <a:t>』</a:t>
            </a:r>
            <a:endParaRPr kumimoji="1" lang="en-US" altLang="ja-JP" dirty="0"/>
          </a:p>
          <a:p>
            <a:pPr lvl="1"/>
            <a:r>
              <a:rPr kumimoji="1" lang="en-US" altLang="ja-JP" dirty="0"/>
              <a:t>ONE PIECE</a:t>
            </a:r>
            <a:r>
              <a:rPr lang="en-US" altLang="ja-JP" dirty="0"/>
              <a:t> …</a:t>
            </a:r>
            <a:r>
              <a:rPr kumimoji="1" lang="ja-JP" altLang="en-US" dirty="0"/>
              <a:t>モンキー・</a:t>
            </a:r>
            <a:r>
              <a:rPr kumimoji="1" lang="en-US" altLang="ja-JP" dirty="0"/>
              <a:t>D</a:t>
            </a:r>
            <a:r>
              <a:rPr kumimoji="1" lang="ja-JP" altLang="en-US" dirty="0"/>
              <a:t>・ルフィ</a:t>
            </a:r>
            <a:r>
              <a:rPr kumimoji="1" lang="en-US" altLang="ja-JP" dirty="0"/>
              <a:t>『</a:t>
            </a:r>
            <a:r>
              <a:rPr kumimoji="1" lang="ja-JP" altLang="en-US" dirty="0">
                <a:solidFill>
                  <a:srgbClr val="FF0000"/>
                </a:solidFill>
              </a:rPr>
              <a:t>俺は海賊王になる</a:t>
            </a:r>
            <a:r>
              <a:rPr kumimoji="1" lang="en-US" altLang="ja-JP" dirty="0"/>
              <a:t>』『</a:t>
            </a:r>
            <a:r>
              <a:rPr kumimoji="1" lang="ja-JP" altLang="en-US" dirty="0">
                <a:solidFill>
                  <a:srgbClr val="FF0000"/>
                </a:solidFill>
              </a:rPr>
              <a:t>ゴムゴムの～</a:t>
            </a:r>
            <a:r>
              <a:rPr kumimoji="1" lang="en-US" altLang="ja-JP" dirty="0"/>
              <a:t>』</a:t>
            </a:r>
            <a:endParaRPr kumimoji="1" lang="ja-JP" altLang="en-US" dirty="0"/>
          </a:p>
          <a:p>
            <a:pPr lvl="1"/>
            <a:r>
              <a:rPr lang="ja-JP" altLang="en-US" dirty="0"/>
              <a:t>名探偵コナン</a:t>
            </a:r>
            <a:r>
              <a:rPr lang="en-US" altLang="ja-JP" dirty="0"/>
              <a:t>…</a:t>
            </a:r>
            <a:r>
              <a:rPr lang="ja-JP" altLang="en-US" dirty="0"/>
              <a:t>コナン</a:t>
            </a:r>
            <a:r>
              <a:rPr lang="en-US" altLang="ja-JP" dirty="0"/>
              <a:t>『</a:t>
            </a:r>
            <a:r>
              <a:rPr lang="ja-JP" altLang="en-US" dirty="0">
                <a:solidFill>
                  <a:srgbClr val="FF0000"/>
                </a:solidFill>
              </a:rPr>
              <a:t>真実はいつもひとつ</a:t>
            </a:r>
            <a:r>
              <a:rPr lang="en-US" altLang="ja-JP" dirty="0"/>
              <a:t>』</a:t>
            </a:r>
            <a:endParaRPr kumimoji="1" lang="ja-JP" altLang="en-US" dirty="0"/>
          </a:p>
          <a:p>
            <a:r>
              <a:rPr lang="ja-JP" altLang="en-US" sz="2800" b="0" i="0" dirty="0">
                <a:solidFill>
                  <a:srgbClr val="FF0000"/>
                </a:solidFill>
                <a:effectLst/>
                <a:highlight>
                  <a:srgbClr val="FFFF00"/>
                </a:highlight>
                <a:latin typeface="Segoe UI Historic" panose="020B0604020202020204" pitchFamily="34" charset="0"/>
              </a:rPr>
              <a:t>心を引きつけ興味をそそる</a:t>
            </a:r>
            <a:r>
              <a:rPr lang="ja-JP" altLang="en-US" sz="2800" b="0" i="0" dirty="0">
                <a:solidFill>
                  <a:srgbClr val="FF0000"/>
                </a:solidFill>
                <a:effectLst/>
                <a:latin typeface="Segoe UI Historic" panose="020B0604020202020204" pitchFamily="34" charset="0"/>
              </a:rPr>
              <a:t>強い言葉</a:t>
            </a:r>
            <a:r>
              <a:rPr lang="ja-JP" altLang="en-US" sz="2800" b="0" i="0" dirty="0">
                <a:solidFill>
                  <a:srgbClr val="050505"/>
                </a:solidFill>
                <a:effectLst/>
                <a:latin typeface="Segoe UI Historic" panose="020B0604020202020204" pitchFamily="34" charset="0"/>
              </a:rPr>
              <a:t>の存在が必要</a:t>
            </a:r>
            <a:endParaRPr lang="ja-JP" altLang="en-US" sz="2800" dirty="0"/>
          </a:p>
          <a:p>
            <a:r>
              <a:rPr lang="ja-JP" altLang="en-US" sz="2800" b="0" i="0" dirty="0">
                <a:solidFill>
                  <a:srgbClr val="050505"/>
                </a:solidFill>
                <a:effectLst/>
                <a:latin typeface="Segoe UI Historic" panose="020B0604020202020204" pitchFamily="34" charset="0"/>
              </a:rPr>
              <a:t>これらを防災活動に応用すること！</a:t>
            </a:r>
          </a:p>
        </p:txBody>
      </p:sp>
      <p:sp>
        <p:nvSpPr>
          <p:cNvPr id="2" name="タイトル 1">
            <a:extLst>
              <a:ext uri="{FF2B5EF4-FFF2-40B4-BE49-F238E27FC236}">
                <a16:creationId xmlns:a16="http://schemas.microsoft.com/office/drawing/2014/main" id="{C5D33985-3EEE-4BBE-B636-C77D8B523ED0}"/>
              </a:ext>
            </a:extLst>
          </p:cNvPr>
          <p:cNvSpPr>
            <a:spLocks noGrp="1"/>
          </p:cNvSpPr>
          <p:nvPr>
            <p:ph type="title"/>
          </p:nvPr>
        </p:nvSpPr>
        <p:spPr/>
        <p:txBody>
          <a:bodyPr/>
          <a:lstStyle/>
          <a:p>
            <a:r>
              <a:rPr kumimoji="1" lang="en-US" altLang="ja-JP" dirty="0"/>
              <a:t>『</a:t>
            </a:r>
            <a:r>
              <a:rPr kumimoji="1" lang="ja-JP" altLang="en-US" dirty="0"/>
              <a:t>強い言葉</a:t>
            </a:r>
            <a:r>
              <a:rPr kumimoji="1" lang="en-US" altLang="ja-JP" dirty="0"/>
              <a:t>』</a:t>
            </a:r>
            <a:r>
              <a:rPr kumimoji="1" lang="ja-JP" altLang="en-US" dirty="0"/>
              <a:t>の利用</a:t>
            </a:r>
          </a:p>
        </p:txBody>
      </p:sp>
      <p:pic>
        <p:nvPicPr>
          <p:cNvPr id="5" name="図 4" descr="ロゴ が含まれている画像&#10;&#10;自動的に生成された説明">
            <a:extLst>
              <a:ext uri="{FF2B5EF4-FFF2-40B4-BE49-F238E27FC236}">
                <a16:creationId xmlns:a16="http://schemas.microsoft.com/office/drawing/2014/main" id="{08595AD7-C186-4368-B7BF-AFF2DA13D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8499" y="851031"/>
            <a:ext cx="2651794" cy="2375945"/>
          </a:xfrm>
          <a:prstGeom prst="rect">
            <a:avLst/>
          </a:prstGeom>
          <a:ln>
            <a:noFill/>
          </a:ln>
          <a:effectLst>
            <a:softEdge rad="112500"/>
          </a:effectLst>
        </p:spPr>
      </p:pic>
      <p:pic>
        <p:nvPicPr>
          <p:cNvPr id="8" name="図 7" descr="背景パターン&#10;&#10;自動的に生成された説明">
            <a:extLst>
              <a:ext uri="{FF2B5EF4-FFF2-40B4-BE49-F238E27FC236}">
                <a16:creationId xmlns:a16="http://schemas.microsoft.com/office/drawing/2014/main" id="{2B360D8B-418A-4605-A510-F03C68310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409" y="207853"/>
            <a:ext cx="2121621" cy="3019123"/>
          </a:xfrm>
          <a:prstGeom prst="rect">
            <a:avLst/>
          </a:prstGeom>
          <a:ln>
            <a:noFill/>
          </a:ln>
          <a:effectLst>
            <a:softEdge rad="112500"/>
          </a:effectLst>
        </p:spPr>
      </p:pic>
      <p:pic>
        <p:nvPicPr>
          <p:cNvPr id="12" name="図 11">
            <a:extLst>
              <a:ext uri="{FF2B5EF4-FFF2-40B4-BE49-F238E27FC236}">
                <a16:creationId xmlns:a16="http://schemas.microsoft.com/office/drawing/2014/main" id="{3A65C80B-1B9B-4BE2-9DAB-FEC9B0FD4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219100"/>
            <a:ext cx="2136276" cy="3019124"/>
          </a:xfrm>
          <a:prstGeom prst="rect">
            <a:avLst/>
          </a:prstGeom>
          <a:ln>
            <a:noFill/>
          </a:ln>
          <a:effectLst>
            <a:softEdge rad="112500"/>
          </a:effectLst>
        </p:spPr>
      </p:pic>
      <p:pic>
        <p:nvPicPr>
          <p:cNvPr id="13" name="図 12" descr="図書館, 部屋 が含まれている画像&#10;&#10;自動的に生成された説明">
            <a:extLst>
              <a:ext uri="{FF2B5EF4-FFF2-40B4-BE49-F238E27FC236}">
                <a16:creationId xmlns:a16="http://schemas.microsoft.com/office/drawing/2014/main" id="{B882858F-54AF-8075-3FE2-460A7CB196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8998" y="4509120"/>
            <a:ext cx="2103544" cy="2103544"/>
          </a:xfrm>
          <a:prstGeom prst="rect">
            <a:avLst/>
          </a:prstGeom>
          <a:ln>
            <a:noFill/>
          </a:ln>
          <a:effectLst>
            <a:softEdge rad="112500"/>
          </a:effectLst>
        </p:spPr>
      </p:pic>
      <p:sp>
        <p:nvSpPr>
          <p:cNvPr id="6" name="楕円 5">
            <a:extLst>
              <a:ext uri="{FF2B5EF4-FFF2-40B4-BE49-F238E27FC236}">
                <a16:creationId xmlns:a16="http://schemas.microsoft.com/office/drawing/2014/main" id="{4936B3E0-CFFA-407A-8995-BAE59DBB4DF8}"/>
              </a:ext>
            </a:extLst>
          </p:cNvPr>
          <p:cNvSpPr/>
          <p:nvPr/>
        </p:nvSpPr>
        <p:spPr bwMode="auto">
          <a:xfrm>
            <a:off x="457200" y="692696"/>
            <a:ext cx="8496943" cy="5256584"/>
          </a:xfrm>
          <a:prstGeom prst="ellipse">
            <a:avLst/>
          </a:prstGeom>
          <a:solidFill>
            <a:srgbClr val="FF0000"/>
          </a:solidFill>
          <a:ln w="9525">
            <a:noFill/>
            <a:miter lim="800000"/>
            <a:headEnd/>
            <a:tailEnd/>
          </a:ln>
          <a:effectLst/>
        </p:spPr>
        <p:txBody>
          <a:bodyPr wrap="none" rtlCol="0" anchor="ctr"/>
          <a:lstStyle/>
          <a:p>
            <a:pPr algn="ctr"/>
            <a:r>
              <a:rPr lang="ja-JP" altLang="en-US" sz="3600" dirty="0">
                <a:solidFill>
                  <a:schemeClr val="bg1"/>
                </a:solidFill>
                <a:latin typeface="AR P悠々ゴシック体E" panose="040B0900000000000000" pitchFamily="50" charset="-128"/>
                <a:ea typeface="AR P悠々ゴシック体E" panose="040B0900000000000000" pitchFamily="50" charset="-128"/>
              </a:rPr>
              <a:t>我々の使った</a:t>
            </a:r>
            <a:r>
              <a:rPr lang="en-US" altLang="ja-JP" sz="3600" dirty="0">
                <a:solidFill>
                  <a:schemeClr val="bg1"/>
                </a:solidFill>
                <a:latin typeface="AR P悠々ゴシック体E" panose="040B0900000000000000" pitchFamily="50" charset="-128"/>
                <a:ea typeface="AR P悠々ゴシック体E" panose="040B0900000000000000" pitchFamily="50" charset="-128"/>
              </a:rPr>
              <a:t>”</a:t>
            </a:r>
            <a:r>
              <a:rPr lang="ja-JP" altLang="en-US" sz="3600" dirty="0">
                <a:solidFill>
                  <a:schemeClr val="bg1"/>
                </a:solidFill>
                <a:latin typeface="AR P悠々ゴシック体E" panose="040B0900000000000000" pitchFamily="50" charset="-128"/>
                <a:ea typeface="AR P悠々ゴシック体E" panose="040B0900000000000000" pitchFamily="50" charset="-128"/>
              </a:rPr>
              <a:t>強い言葉</a:t>
            </a:r>
            <a:r>
              <a:rPr lang="en-US" altLang="ja-JP" sz="3600" dirty="0">
                <a:solidFill>
                  <a:schemeClr val="bg1"/>
                </a:solidFill>
                <a:latin typeface="AR P悠々ゴシック体E" panose="040B0900000000000000" pitchFamily="50" charset="-128"/>
                <a:ea typeface="AR P悠々ゴシック体E" panose="040B0900000000000000" pitchFamily="50" charset="-128"/>
              </a:rPr>
              <a:t>”</a:t>
            </a:r>
            <a:r>
              <a:rPr lang="ja-JP" altLang="en-US" sz="3600" dirty="0">
                <a:solidFill>
                  <a:schemeClr val="bg1"/>
                </a:solidFill>
                <a:latin typeface="AR P悠々ゴシック体E" panose="040B0900000000000000" pitchFamily="50" charset="-128"/>
                <a:ea typeface="AR P悠々ゴシック体E" panose="040B0900000000000000" pitchFamily="50" charset="-128"/>
              </a:rPr>
              <a:t>は！</a:t>
            </a:r>
            <a:endParaRPr lang="en-US" altLang="ja-JP" sz="3600" dirty="0">
              <a:solidFill>
                <a:schemeClr val="bg1"/>
              </a:solidFill>
              <a:latin typeface="AR P悠々ゴシック体E" panose="040B0900000000000000" pitchFamily="50" charset="-128"/>
              <a:ea typeface="AR P悠々ゴシック体E" panose="040B0900000000000000" pitchFamily="50" charset="-128"/>
            </a:endParaRPr>
          </a:p>
          <a:p>
            <a:pPr algn="ctr"/>
            <a:r>
              <a:rPr lang="ja-JP" altLang="en-US" sz="5400" dirty="0">
                <a:solidFill>
                  <a:srgbClr val="FFFF00"/>
                </a:solidFill>
                <a:latin typeface="AR P悠々ゴシック体E" panose="040B0900000000000000" pitchFamily="50" charset="-128"/>
                <a:ea typeface="AR P悠々ゴシック体E" panose="040B0900000000000000" pitchFamily="50" charset="-128"/>
              </a:rPr>
              <a:t>防災とは</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自分の大切な人を</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守ること</a:t>
            </a:r>
            <a:endParaRPr kumimoji="1" lang="en-US" altLang="ja-JP" sz="54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と掲げました！</a:t>
            </a:r>
            <a:endParaRPr kumimoji="1" lang="en-US" altLang="ja-JP" sz="3600" dirty="0">
              <a:solidFill>
                <a:schemeClr val="bg1"/>
              </a:solidFill>
              <a:latin typeface="AR P悠々ゴシック体E" panose="040B0900000000000000" pitchFamily="50" charset="-128"/>
              <a:ea typeface="AR P悠々ゴシック体E" panose="040B0900000000000000" pitchFamily="50" charset="-128"/>
            </a:endParaRPr>
          </a:p>
        </p:txBody>
      </p:sp>
      <p:pic>
        <p:nvPicPr>
          <p:cNvPr id="7" name="図 6">
            <a:extLst>
              <a:ext uri="{FF2B5EF4-FFF2-40B4-BE49-F238E27FC236}">
                <a16:creationId xmlns:a16="http://schemas.microsoft.com/office/drawing/2014/main" id="{62744961-C43A-690C-1BEE-97576E5D60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3347" y="1537919"/>
            <a:ext cx="1590185" cy="1590185"/>
          </a:xfrm>
          <a:prstGeom prst="rect">
            <a:avLst/>
          </a:prstGeom>
        </p:spPr>
      </p:pic>
      <p:pic>
        <p:nvPicPr>
          <p:cNvPr id="10" name="図 9">
            <a:extLst>
              <a:ext uri="{FF2B5EF4-FFF2-40B4-BE49-F238E27FC236}">
                <a16:creationId xmlns:a16="http://schemas.microsoft.com/office/drawing/2014/main" id="{D3F511EA-D1C9-F573-9A67-C28EE50D09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5938" y="3776176"/>
            <a:ext cx="2193685" cy="1425896"/>
          </a:xfrm>
          <a:prstGeom prst="rect">
            <a:avLst/>
          </a:prstGeom>
        </p:spPr>
      </p:pic>
      <p:pic>
        <p:nvPicPr>
          <p:cNvPr id="14" name="図 13">
            <a:extLst>
              <a:ext uri="{FF2B5EF4-FFF2-40B4-BE49-F238E27FC236}">
                <a16:creationId xmlns:a16="http://schemas.microsoft.com/office/drawing/2014/main" id="{DDF18A1E-46D5-9B8D-65F6-C80AEEA12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89" y="1800418"/>
            <a:ext cx="1957151" cy="1688043"/>
          </a:xfrm>
          <a:prstGeom prst="rect">
            <a:avLst/>
          </a:prstGeom>
        </p:spPr>
      </p:pic>
      <p:pic>
        <p:nvPicPr>
          <p:cNvPr id="16" name="図 15" descr="食品 が含まれている画像&#10;&#10;自動的に生成された説明">
            <a:extLst>
              <a:ext uri="{FF2B5EF4-FFF2-40B4-BE49-F238E27FC236}">
                <a16:creationId xmlns:a16="http://schemas.microsoft.com/office/drawing/2014/main" id="{C09A5901-4B2D-5453-BAB5-C3342D49E2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377" y="3553310"/>
            <a:ext cx="1656185" cy="1598579"/>
          </a:xfrm>
          <a:prstGeom prst="rect">
            <a:avLst/>
          </a:prstGeom>
        </p:spPr>
      </p:pic>
    </p:spTree>
    <p:extLst>
      <p:ext uri="{BB962C8B-B14F-4D97-AF65-F5344CB8AC3E}">
        <p14:creationId xmlns:p14="http://schemas.microsoft.com/office/powerpoint/2010/main" val="30809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500"/>
                                        <p:tgtEl>
                                          <p:spTgt spid="3">
                                            <p:txEl>
                                              <p:pRg st="6" end="6"/>
                                            </p:txEl>
                                          </p:spTgt>
                                        </p:tgtEl>
                                      </p:cBhvr>
                                    </p:animEffect>
                                  </p:childTnLst>
                                </p:cTn>
                              </p:par>
                              <p:par>
                                <p:cTn id="61" presetID="1" presetClass="exit" presetSubtype="0" fill="hold" nodeType="withEffect">
                                  <p:stCondLst>
                                    <p:cond delay="0"/>
                                  </p:stCondLst>
                                  <p:childTnLst>
                                    <p:set>
                                      <p:cBhvr>
                                        <p:cTn id="62" dur="1" fill="hold">
                                          <p:stCondLst>
                                            <p:cond delay="0"/>
                                          </p:stCondLst>
                                        </p:cTn>
                                        <p:tgtEl>
                                          <p:spTgt spid="1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500"/>
                                        <p:tgtEl>
                                          <p:spTgt spid="3">
                                            <p:txEl>
                                              <p:pRg st="7" end="7"/>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par>
                                <p:cTn id="81" presetID="53" presetClass="entr" presetSubtype="16" fill="hold" nodeType="withEffect">
                                  <p:stCondLst>
                                    <p:cond delay="0"/>
                                  </p:stCondLst>
                                  <p:childTnLst>
                                    <p:set>
                                      <p:cBhvr>
                                        <p:cTn id="82" dur="1" fill="hold">
                                          <p:stCondLst>
                                            <p:cond delay="0"/>
                                          </p:stCondLst>
                                        </p:cTn>
                                        <p:tgtEl>
                                          <p:spTgt spid="6">
                                            <p:txEl>
                                              <p:pRg st="0" end="0"/>
                                            </p:txEl>
                                          </p:spTgt>
                                        </p:tgtEl>
                                        <p:attrNameLst>
                                          <p:attrName>style.visibility</p:attrName>
                                        </p:attrNameLst>
                                      </p:cBhvr>
                                      <p:to>
                                        <p:strVal val="visible"/>
                                      </p:to>
                                    </p:set>
                                    <p:anim calcmode="lin" valueType="num">
                                      <p:cBhvr>
                                        <p:cTn id="8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 calcmode="lin" valueType="num">
                                      <p:cBhvr>
                                        <p:cTn id="9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9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2" dur="500"/>
                                        <p:tgtEl>
                                          <p:spTgt spid="6">
                                            <p:txEl>
                                              <p:pRg st="1" end="1"/>
                                            </p:txEl>
                                          </p:spTgt>
                                        </p:tgtEl>
                                      </p:cBhvr>
                                    </p:animEffect>
                                  </p:childTnLst>
                                </p:cTn>
                              </p:par>
                              <p:par>
                                <p:cTn id="93" presetID="53" presetClass="entr" presetSubtype="16" fill="hold" nodeType="withEffect">
                                  <p:stCondLst>
                                    <p:cond delay="0"/>
                                  </p:stCondLst>
                                  <p:childTnLst>
                                    <p:set>
                                      <p:cBhvr>
                                        <p:cTn id="94" dur="1" fill="hold">
                                          <p:stCondLst>
                                            <p:cond delay="0"/>
                                          </p:stCondLst>
                                        </p:cTn>
                                        <p:tgtEl>
                                          <p:spTgt spid="6">
                                            <p:txEl>
                                              <p:pRg st="2" end="2"/>
                                            </p:txEl>
                                          </p:spTgt>
                                        </p:tgtEl>
                                        <p:attrNameLst>
                                          <p:attrName>style.visibility</p:attrName>
                                        </p:attrNameLst>
                                      </p:cBhvr>
                                      <p:to>
                                        <p:strVal val="visible"/>
                                      </p:to>
                                    </p:set>
                                    <p:anim calcmode="lin" valueType="num">
                                      <p:cBhvr>
                                        <p:cTn id="9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9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7" dur="500"/>
                                        <p:tgtEl>
                                          <p:spTgt spid="6">
                                            <p:txEl>
                                              <p:pRg st="2" end="2"/>
                                            </p:txEl>
                                          </p:spTgt>
                                        </p:tgtEl>
                                      </p:cBhvr>
                                    </p:animEffect>
                                  </p:childTnLst>
                                </p:cTn>
                              </p:par>
                              <p:par>
                                <p:cTn id="98" presetID="53" presetClass="entr" presetSubtype="16" fill="hold" nodeType="withEffect">
                                  <p:stCondLst>
                                    <p:cond delay="0"/>
                                  </p:stCondLst>
                                  <p:childTnLst>
                                    <p:set>
                                      <p:cBhvr>
                                        <p:cTn id="99" dur="1" fill="hold">
                                          <p:stCondLst>
                                            <p:cond delay="0"/>
                                          </p:stCondLst>
                                        </p:cTn>
                                        <p:tgtEl>
                                          <p:spTgt spid="6">
                                            <p:txEl>
                                              <p:pRg st="3" end="3"/>
                                            </p:txEl>
                                          </p:spTgt>
                                        </p:tgtEl>
                                        <p:attrNameLst>
                                          <p:attrName>style.visibility</p:attrName>
                                        </p:attrNameLst>
                                      </p:cBhvr>
                                      <p:to>
                                        <p:strVal val="visible"/>
                                      </p:to>
                                    </p:set>
                                    <p:anim calcmode="lin" valueType="num">
                                      <p:cBhvr>
                                        <p:cTn id="100"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01"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02" dur="500"/>
                                        <p:tgtEl>
                                          <p:spTgt spid="6">
                                            <p:txEl>
                                              <p:pRg st="3" end="3"/>
                                            </p:txEl>
                                          </p:spTgt>
                                        </p:tgtEl>
                                      </p:cBhvr>
                                    </p:animEffect>
                                  </p:childTnLst>
                                </p:cTn>
                              </p:par>
                            </p:childTnLst>
                          </p:cTn>
                        </p:par>
                        <p:par>
                          <p:cTn id="103" fill="hold">
                            <p:stCondLst>
                              <p:cond delay="500"/>
                            </p:stCondLst>
                            <p:childTnLst>
                              <p:par>
                                <p:cTn id="104" presetID="53" presetClass="entr" presetSubtype="16" fill="hold" nodeType="afterEffect">
                                  <p:stCondLst>
                                    <p:cond delay="0"/>
                                  </p:stCondLst>
                                  <p:childTnLst>
                                    <p:set>
                                      <p:cBhvr>
                                        <p:cTn id="105" dur="1" fill="hold">
                                          <p:stCondLst>
                                            <p:cond delay="0"/>
                                          </p:stCondLst>
                                        </p:cTn>
                                        <p:tgtEl>
                                          <p:spTgt spid="6">
                                            <p:txEl>
                                              <p:pRg st="4" end="4"/>
                                            </p:txEl>
                                          </p:spTgt>
                                        </p:tgtEl>
                                        <p:attrNameLst>
                                          <p:attrName>style.visibility</p:attrName>
                                        </p:attrNameLst>
                                      </p:cBhvr>
                                      <p:to>
                                        <p:strVal val="visible"/>
                                      </p:to>
                                    </p:set>
                                    <p:anim calcmode="lin" valueType="num">
                                      <p:cBhvr>
                                        <p:cTn id="106"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07"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108" dur="500"/>
                                        <p:tgtEl>
                                          <p:spTgt spid="6">
                                            <p:txEl>
                                              <p:pRg st="4" end="4"/>
                                            </p:txEl>
                                          </p:spTgt>
                                        </p:tgtEl>
                                      </p:cBhvr>
                                    </p:animEffect>
                                  </p:childTnLst>
                                </p:cTn>
                              </p:par>
                            </p:childTnLst>
                          </p:cTn>
                        </p:par>
                        <p:par>
                          <p:cTn id="109" fill="hold">
                            <p:stCondLst>
                              <p:cond delay="1000"/>
                            </p:stCondLst>
                            <p:childTnLst>
                              <p:par>
                                <p:cTn id="110" presetID="14" presetClass="entr" presetSubtype="10"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randombar(horizontal)">
                                      <p:cBhvr>
                                        <p:cTn id="112" dur="500"/>
                                        <p:tgtEl>
                                          <p:spTgt spid="7"/>
                                        </p:tgtEl>
                                      </p:cBhvr>
                                    </p:animEffect>
                                  </p:childTnLst>
                                </p:cTn>
                              </p:par>
                              <p:par>
                                <p:cTn id="113" presetID="14" presetClass="entr" presetSubtype="10" fill="hold" nodeType="with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randombar(horizontal)">
                                      <p:cBhvr>
                                        <p:cTn id="115" dur="500"/>
                                        <p:tgtEl>
                                          <p:spTgt spid="14"/>
                                        </p:tgtEl>
                                      </p:cBhvr>
                                    </p:animEffect>
                                  </p:childTnLst>
                                </p:cTn>
                              </p:par>
                              <p:par>
                                <p:cTn id="116" presetID="14" presetClass="entr" presetSubtype="10"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randombar(horizontal)">
                                      <p:cBhvr>
                                        <p:cTn id="118" dur="500"/>
                                        <p:tgtEl>
                                          <p:spTgt spid="16"/>
                                        </p:tgtEl>
                                      </p:cBhvr>
                                    </p:animEffect>
                                  </p:childTnLst>
                                </p:cTn>
                              </p:par>
                              <p:par>
                                <p:cTn id="119" presetID="14" presetClass="entr" presetSubtype="10" fill="hold" nodeType="with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randombar(horizontal)">
                                      <p:cBhvr>
                                        <p:cTn id="1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401903" y="2564904"/>
            <a:ext cx="6340197" cy="1569660"/>
          </a:xfrm>
          <a:prstGeom prst="rect">
            <a:avLst/>
          </a:prstGeom>
          <a:noFill/>
        </p:spPr>
        <p:txBody>
          <a:bodyPr wrap="none" rtlCol="0">
            <a:spAutoFit/>
          </a:bodyPr>
          <a:lstStyle/>
          <a:p>
            <a:pPr algn="ctr"/>
            <a:r>
              <a:rPr lang="ja-JP" altLang="en-US" sz="9600" dirty="0">
                <a:solidFill>
                  <a:schemeClr val="bg1"/>
                </a:solidFill>
                <a:latin typeface="ＤＦ特太ゴシック体" pitchFamily="49" charset="-128"/>
                <a:ea typeface="ＤＦ特太ゴシック体" pitchFamily="49" charset="-128"/>
              </a:rPr>
              <a:t>みなさま！</a:t>
            </a:r>
          </a:p>
        </p:txBody>
      </p:sp>
    </p:spTree>
    <p:extLst>
      <p:ext uri="{BB962C8B-B14F-4D97-AF65-F5344CB8AC3E}">
        <p14:creationId xmlns:p14="http://schemas.microsoft.com/office/powerpoint/2010/main" val="113825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1BFC-6D7B-B540-FFCD-129A0888E55A}"/>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0B561EFF-B6AF-7487-5478-1EC6166A9C96}"/>
              </a:ext>
            </a:extLst>
          </p:cNvPr>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0FC877FC-A6FC-93D7-8D8E-88AA0F46E83B}"/>
              </a:ext>
            </a:extLst>
          </p:cNvPr>
          <p:cNvSpPr txBox="1"/>
          <p:nvPr/>
        </p:nvSpPr>
        <p:spPr>
          <a:xfrm>
            <a:off x="1094124" y="1351508"/>
            <a:ext cx="6955751" cy="4154984"/>
          </a:xfrm>
          <a:prstGeom prst="rect">
            <a:avLst/>
          </a:prstGeom>
          <a:noFill/>
        </p:spPr>
        <p:txBody>
          <a:bodyPr wrap="none" rtlCol="0">
            <a:spAutoFit/>
          </a:bodyPr>
          <a:lstStyle/>
          <a:p>
            <a:pPr algn="ctr"/>
            <a:r>
              <a:rPr lang="ja-JP" altLang="en-US" sz="8800" dirty="0">
                <a:solidFill>
                  <a:schemeClr val="bg1"/>
                </a:solidFill>
                <a:latin typeface="ＤＦ特太ゴシック体" pitchFamily="49" charset="-128"/>
                <a:ea typeface="ＤＦ特太ゴシック体" pitchFamily="49" charset="-128"/>
              </a:rPr>
              <a:t>防災を</a:t>
            </a:r>
          </a:p>
          <a:p>
            <a:pPr algn="ctr"/>
            <a:r>
              <a:rPr lang="ja-JP" altLang="en-US" sz="8800" dirty="0">
                <a:solidFill>
                  <a:srgbClr val="FFFF00"/>
                </a:solidFill>
                <a:latin typeface="ＤＦ特太ゴシック体" pitchFamily="49" charset="-128"/>
                <a:ea typeface="ＤＦ特太ゴシック体" pitchFamily="49" charset="-128"/>
              </a:rPr>
              <a:t>勘違い</a:t>
            </a:r>
            <a:r>
              <a:rPr lang="ja-JP" altLang="en-US" sz="8800" dirty="0">
                <a:solidFill>
                  <a:schemeClr val="bg1"/>
                </a:solidFill>
                <a:latin typeface="ＤＦ特太ゴシック体" pitchFamily="49" charset="-128"/>
                <a:ea typeface="ＤＦ特太ゴシック体" pitchFamily="49" charset="-128"/>
              </a:rPr>
              <a:t>して</a:t>
            </a:r>
            <a:endParaRPr lang="en-US" altLang="ja-JP" sz="8800" dirty="0">
              <a:solidFill>
                <a:schemeClr val="bg1"/>
              </a:solidFill>
              <a:latin typeface="ＤＦ特太ゴシック体" pitchFamily="49" charset="-128"/>
              <a:ea typeface="ＤＦ特太ゴシック体" pitchFamily="49" charset="-128"/>
            </a:endParaRPr>
          </a:p>
          <a:p>
            <a:pPr algn="ctr"/>
            <a:r>
              <a:rPr lang="ja-JP" altLang="en-US" sz="8800" dirty="0">
                <a:solidFill>
                  <a:schemeClr val="bg1"/>
                </a:solidFill>
                <a:latin typeface="ＤＦ特太ゴシック体" pitchFamily="49" charset="-128"/>
                <a:ea typeface="ＤＦ特太ゴシック体" pitchFamily="49" charset="-128"/>
              </a:rPr>
              <a:t>いませんか？</a:t>
            </a:r>
          </a:p>
        </p:txBody>
      </p:sp>
    </p:spTree>
    <p:extLst>
      <p:ext uri="{BB962C8B-B14F-4D97-AF65-F5344CB8AC3E}">
        <p14:creationId xmlns:p14="http://schemas.microsoft.com/office/powerpoint/2010/main" val="29064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321091-BCAA-FD61-C882-58AC130434EC}"/>
              </a:ext>
            </a:extLst>
          </p:cNvPr>
          <p:cNvSpPr>
            <a:spLocks noGrp="1"/>
          </p:cNvSpPr>
          <p:nvPr>
            <p:ph type="title"/>
          </p:nvPr>
        </p:nvSpPr>
        <p:spPr/>
        <p:txBody>
          <a:bodyPr/>
          <a:lstStyle/>
          <a:p>
            <a:r>
              <a:rPr kumimoji="1" lang="ja-JP" altLang="en-US" dirty="0"/>
              <a:t>防災の勘違いを修正しましょう</a:t>
            </a:r>
          </a:p>
        </p:txBody>
      </p:sp>
      <p:sp>
        <p:nvSpPr>
          <p:cNvPr id="3" name="コンテンツ プレースホルダー 2">
            <a:extLst>
              <a:ext uri="{FF2B5EF4-FFF2-40B4-BE49-F238E27FC236}">
                <a16:creationId xmlns:a16="http://schemas.microsoft.com/office/drawing/2014/main" id="{016C0DF7-44EE-C897-C761-24924B71C8BE}"/>
              </a:ext>
            </a:extLst>
          </p:cNvPr>
          <p:cNvSpPr>
            <a:spLocks noGrp="1"/>
          </p:cNvSpPr>
          <p:nvPr>
            <p:ph idx="1"/>
          </p:nvPr>
        </p:nvSpPr>
        <p:spPr/>
        <p:txBody>
          <a:bodyPr/>
          <a:lstStyle/>
          <a:p>
            <a:r>
              <a:rPr kumimoji="1" lang="ja-JP" altLang="en-US" sz="3200" dirty="0"/>
              <a:t>防災活動は</a:t>
            </a:r>
            <a:r>
              <a:rPr kumimoji="1" lang="ja-JP" altLang="en-US" sz="3200" dirty="0">
                <a:solidFill>
                  <a:srgbClr val="FF0000"/>
                </a:solidFill>
                <a:highlight>
                  <a:srgbClr val="FFFF00"/>
                </a:highlight>
              </a:rPr>
              <a:t>何のため</a:t>
            </a:r>
            <a:r>
              <a:rPr kumimoji="1" lang="ja-JP" altLang="en-US" sz="3200" dirty="0"/>
              <a:t>にやるのか？</a:t>
            </a:r>
            <a:endParaRPr kumimoji="1" lang="en-US" altLang="ja-JP" sz="3200" dirty="0"/>
          </a:p>
          <a:p>
            <a:r>
              <a:rPr kumimoji="1" lang="ja-JP" altLang="en-US" sz="3200" dirty="0"/>
              <a:t>防災活動は</a:t>
            </a:r>
            <a:r>
              <a:rPr kumimoji="1" lang="ja-JP" altLang="en-US" sz="3200" dirty="0">
                <a:solidFill>
                  <a:srgbClr val="FF0000"/>
                </a:solidFill>
                <a:highlight>
                  <a:srgbClr val="FFFF00"/>
                </a:highlight>
              </a:rPr>
              <a:t>誰のため</a:t>
            </a:r>
            <a:r>
              <a:rPr kumimoji="1" lang="ja-JP" altLang="en-US" sz="3200" dirty="0"/>
              <a:t>にやるのか？</a:t>
            </a:r>
          </a:p>
          <a:p>
            <a:r>
              <a:rPr kumimoji="1" lang="ja-JP" altLang="en-US" sz="3200" dirty="0"/>
              <a:t>防災活動の</a:t>
            </a:r>
            <a:r>
              <a:rPr kumimoji="1" lang="ja-JP" altLang="en-US" sz="3200" dirty="0">
                <a:solidFill>
                  <a:srgbClr val="FF0000"/>
                </a:solidFill>
                <a:highlight>
                  <a:srgbClr val="FFFF00"/>
                </a:highlight>
              </a:rPr>
              <a:t>目的</a:t>
            </a:r>
            <a:r>
              <a:rPr kumimoji="1" lang="ja-JP" altLang="en-US" sz="3200" dirty="0"/>
              <a:t>は？</a:t>
            </a:r>
            <a:endParaRPr kumimoji="1" lang="en-US" altLang="ja-JP" sz="3200" dirty="0"/>
          </a:p>
          <a:p>
            <a:r>
              <a:rPr kumimoji="1" lang="ja-JP" altLang="en-US" sz="3200" dirty="0"/>
              <a:t>「</a:t>
            </a:r>
            <a:r>
              <a:rPr kumimoji="1" lang="ja-JP" altLang="en-US" sz="3200" dirty="0">
                <a:solidFill>
                  <a:srgbClr val="FF0000"/>
                </a:solidFill>
              </a:rPr>
              <a:t>心の整理</a:t>
            </a:r>
            <a:r>
              <a:rPr kumimoji="1" lang="ja-JP" altLang="en-US" sz="3200" dirty="0"/>
              <a:t>」をしておかなければならない</a:t>
            </a:r>
          </a:p>
          <a:p>
            <a:r>
              <a:rPr kumimoji="1" lang="ja-JP" altLang="en-US" sz="3200" dirty="0"/>
              <a:t>まずは、ここからスタートしましょう！</a:t>
            </a:r>
          </a:p>
        </p:txBody>
      </p:sp>
      <p:pic>
        <p:nvPicPr>
          <p:cNvPr id="5" name="図 4">
            <a:extLst>
              <a:ext uri="{FF2B5EF4-FFF2-40B4-BE49-F238E27FC236}">
                <a16:creationId xmlns:a16="http://schemas.microsoft.com/office/drawing/2014/main" id="{2A1B3716-0D1E-8550-3401-DEEADB282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3839110"/>
            <a:ext cx="2584093" cy="2580863"/>
          </a:xfrm>
          <a:prstGeom prst="rect">
            <a:avLst/>
          </a:prstGeom>
        </p:spPr>
      </p:pic>
      <p:pic>
        <p:nvPicPr>
          <p:cNvPr id="9" name="図 8" descr="写真, テーブル, ボックス, 覆い が含まれている画像&#10;&#10;自動的に生成された説明">
            <a:extLst>
              <a:ext uri="{FF2B5EF4-FFF2-40B4-BE49-F238E27FC236}">
                <a16:creationId xmlns:a16="http://schemas.microsoft.com/office/drawing/2014/main" id="{527FD8FC-3E24-C080-DB55-C754D96DC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706088"/>
            <a:ext cx="4032448" cy="2846908"/>
          </a:xfrm>
          <a:prstGeom prst="rect">
            <a:avLst/>
          </a:prstGeom>
        </p:spPr>
      </p:pic>
      <p:pic>
        <p:nvPicPr>
          <p:cNvPr id="11" name="図 10" descr="レゴ, おもちゃ が含まれている画像&#10;&#10;自動的に生成された説明">
            <a:extLst>
              <a:ext uri="{FF2B5EF4-FFF2-40B4-BE49-F238E27FC236}">
                <a16:creationId xmlns:a16="http://schemas.microsoft.com/office/drawing/2014/main" id="{3011F8B6-6C87-26D8-FC8C-5141F9999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908720"/>
            <a:ext cx="2212859" cy="1784117"/>
          </a:xfrm>
          <a:prstGeom prst="rect">
            <a:avLst/>
          </a:prstGeom>
        </p:spPr>
      </p:pic>
    </p:spTree>
    <p:extLst>
      <p:ext uri="{BB962C8B-B14F-4D97-AF65-F5344CB8AC3E}">
        <p14:creationId xmlns:p14="http://schemas.microsoft.com/office/powerpoint/2010/main" val="40606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B1A88A-4082-4B05-A4AA-BBCDC3F92615}"/>
              </a:ext>
            </a:extLst>
          </p:cNvPr>
          <p:cNvSpPr>
            <a:spLocks noGrp="1"/>
          </p:cNvSpPr>
          <p:nvPr>
            <p:ph type="title"/>
          </p:nvPr>
        </p:nvSpPr>
        <p:spPr/>
        <p:txBody>
          <a:bodyPr/>
          <a:lstStyle/>
          <a:p>
            <a:r>
              <a:rPr kumimoji="1" lang="ja-JP" altLang="en-US" dirty="0"/>
              <a:t>ご遠慮なく</a:t>
            </a:r>
          </a:p>
        </p:txBody>
      </p:sp>
      <p:sp>
        <p:nvSpPr>
          <p:cNvPr id="3" name="コンテンツ プレースホルダー 2">
            <a:extLst>
              <a:ext uri="{FF2B5EF4-FFF2-40B4-BE49-F238E27FC236}">
                <a16:creationId xmlns:a16="http://schemas.microsoft.com/office/drawing/2014/main" id="{5AF7C787-680A-4A60-9BBB-AC38999EC9D2}"/>
              </a:ext>
            </a:extLst>
          </p:cNvPr>
          <p:cNvSpPr>
            <a:spLocks noGrp="1"/>
          </p:cNvSpPr>
          <p:nvPr>
            <p:ph idx="1"/>
          </p:nvPr>
        </p:nvSpPr>
        <p:spPr>
          <a:xfrm>
            <a:off x="489894" y="1052736"/>
            <a:ext cx="8579296" cy="5472608"/>
          </a:xfrm>
        </p:spPr>
        <p:txBody>
          <a:bodyPr/>
          <a:lstStyle/>
          <a:p>
            <a:r>
              <a:rPr kumimoji="1" lang="ja-JP" altLang="en-US" sz="3600" dirty="0"/>
              <a:t>講演資料</a:t>
            </a:r>
          </a:p>
          <a:p>
            <a:r>
              <a:rPr lang="ja-JP" altLang="en-US" sz="3600" dirty="0">
                <a:solidFill>
                  <a:srgbClr val="FF0000"/>
                </a:solidFill>
              </a:rPr>
              <a:t>講演本編のパワーポイント資料</a:t>
            </a:r>
            <a:r>
              <a:rPr lang="ja-JP" altLang="en-US" sz="3600" dirty="0"/>
              <a:t>は</a:t>
            </a:r>
          </a:p>
          <a:p>
            <a:r>
              <a:rPr lang="ja-JP" altLang="en-US" sz="3600" dirty="0"/>
              <a:t>「</a:t>
            </a:r>
            <a:r>
              <a:rPr lang="ja-JP" altLang="en-US" sz="3600" dirty="0">
                <a:highlight>
                  <a:srgbClr val="FFFF00"/>
                </a:highlight>
              </a:rPr>
              <a:t>地域防災研究所ＨＰ</a:t>
            </a:r>
            <a:r>
              <a:rPr lang="ja-JP" altLang="en-US" sz="3600" dirty="0"/>
              <a:t>」にアップしています</a:t>
            </a:r>
          </a:p>
          <a:p>
            <a:r>
              <a:rPr lang="ja-JP" altLang="en-US" sz="3600" dirty="0"/>
              <a:t>ご自由にダウンロードしてお使いください</a:t>
            </a:r>
          </a:p>
          <a:p>
            <a:r>
              <a:rPr lang="ja-JP" altLang="en-US" sz="2400" dirty="0"/>
              <a:t>スマホでは</a:t>
            </a:r>
            <a:r>
              <a:rPr lang="en-US" altLang="ja-JP" sz="2400" dirty="0">
                <a:solidFill>
                  <a:srgbClr val="FF0000"/>
                </a:solidFill>
              </a:rPr>
              <a:t>Android</a:t>
            </a:r>
            <a:r>
              <a:rPr lang="ja-JP" altLang="en-US" sz="2400" dirty="0"/>
              <a:t>と</a:t>
            </a:r>
            <a:r>
              <a:rPr lang="en-US" altLang="ja-JP" sz="2400" dirty="0">
                <a:solidFill>
                  <a:srgbClr val="FF0000"/>
                </a:solidFill>
              </a:rPr>
              <a:t>iPhone</a:t>
            </a:r>
            <a:r>
              <a:rPr lang="ja-JP" altLang="en-US" sz="2400" dirty="0"/>
              <a:t>で保存先や閲覧方法が違います</a:t>
            </a:r>
          </a:p>
        </p:txBody>
      </p:sp>
      <p:pic>
        <p:nvPicPr>
          <p:cNvPr id="6" name="図 5">
            <a:extLst>
              <a:ext uri="{FF2B5EF4-FFF2-40B4-BE49-F238E27FC236}">
                <a16:creationId xmlns:a16="http://schemas.microsoft.com/office/drawing/2014/main" id="{09339B35-98DE-430B-A8F9-6F086494C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4725144"/>
            <a:ext cx="1395275" cy="1556792"/>
          </a:xfrm>
          <a:prstGeom prst="rect">
            <a:avLst/>
          </a:prstGeom>
        </p:spPr>
      </p:pic>
      <p:pic>
        <p:nvPicPr>
          <p:cNvPr id="8" name="図 7">
            <a:extLst>
              <a:ext uri="{FF2B5EF4-FFF2-40B4-BE49-F238E27FC236}">
                <a16:creationId xmlns:a16="http://schemas.microsoft.com/office/drawing/2014/main" id="{7059B8D8-454E-4ED5-83A9-DDDE8943E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856170"/>
            <a:ext cx="1385545" cy="1556792"/>
          </a:xfrm>
          <a:prstGeom prst="rect">
            <a:avLst/>
          </a:prstGeom>
        </p:spPr>
      </p:pic>
      <p:pic>
        <p:nvPicPr>
          <p:cNvPr id="7" name="図 6" descr="QR コード&#10;&#10;自動的に生成された説明">
            <a:extLst>
              <a:ext uri="{FF2B5EF4-FFF2-40B4-BE49-F238E27FC236}">
                <a16:creationId xmlns:a16="http://schemas.microsoft.com/office/drawing/2014/main" id="{3608C39C-E0C1-F190-D605-D1C6A5744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416" y="4781458"/>
            <a:ext cx="1607792" cy="1607792"/>
          </a:xfrm>
          <a:prstGeom prst="rect">
            <a:avLst/>
          </a:prstGeom>
        </p:spPr>
      </p:pic>
    </p:spTree>
    <p:extLst>
      <p:ext uri="{BB962C8B-B14F-4D97-AF65-F5344CB8AC3E}">
        <p14:creationId xmlns:p14="http://schemas.microsoft.com/office/powerpoint/2010/main" val="34994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D32A-3A4D-B7DE-7C88-D010E4674367}"/>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D1D43739-6CA5-4C68-EB00-89D32022F308}"/>
              </a:ext>
            </a:extLst>
          </p:cNvPr>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1E359567-DBBF-7A2F-710B-7445C8195367}"/>
              </a:ext>
            </a:extLst>
          </p:cNvPr>
          <p:cNvSpPr txBox="1"/>
          <p:nvPr/>
        </p:nvSpPr>
        <p:spPr>
          <a:xfrm>
            <a:off x="324683" y="605001"/>
            <a:ext cx="8494633" cy="5632311"/>
          </a:xfrm>
          <a:prstGeom prst="rect">
            <a:avLst/>
          </a:prstGeom>
          <a:noFill/>
        </p:spPr>
        <p:txBody>
          <a:bodyPr wrap="none" rtlCol="0">
            <a:spAutoFit/>
          </a:bodyPr>
          <a:lstStyle/>
          <a:p>
            <a:pPr algn="ctr"/>
            <a:r>
              <a:rPr lang="ja-JP" altLang="en-US" sz="7200" dirty="0">
                <a:solidFill>
                  <a:schemeClr val="bg1"/>
                </a:solidFill>
                <a:latin typeface="ＤＦ特太ゴシック体" pitchFamily="49" charset="-128"/>
                <a:ea typeface="ＤＦ特太ゴシック体" pitchFamily="49" charset="-128"/>
              </a:rPr>
              <a:t>防災は</a:t>
            </a:r>
          </a:p>
          <a:p>
            <a:pPr algn="ctr"/>
            <a:r>
              <a:rPr lang="ja-JP" altLang="en-US" sz="7200" dirty="0">
                <a:solidFill>
                  <a:srgbClr val="FFFF00"/>
                </a:solidFill>
                <a:latin typeface="ＤＦ特太ゴシック体" pitchFamily="49" charset="-128"/>
                <a:ea typeface="ＤＦ特太ゴシック体" pitchFamily="49" charset="-128"/>
              </a:rPr>
              <a:t>災害から離れること</a:t>
            </a:r>
          </a:p>
          <a:p>
            <a:pPr algn="ctr"/>
            <a:r>
              <a:rPr lang="ja-JP" altLang="en-US" sz="7200" dirty="0">
                <a:solidFill>
                  <a:schemeClr val="bg1"/>
                </a:solidFill>
                <a:latin typeface="ＤＦ特太ゴシック体" pitchFamily="49" charset="-128"/>
                <a:ea typeface="ＤＦ特太ゴシック体" pitchFamily="49" charset="-128"/>
              </a:rPr>
              <a:t>と</a:t>
            </a:r>
          </a:p>
          <a:p>
            <a:pPr algn="ctr"/>
            <a:r>
              <a:rPr lang="ja-JP" altLang="en-US" sz="7200" dirty="0">
                <a:solidFill>
                  <a:srgbClr val="FFFF00"/>
                </a:solidFill>
                <a:latin typeface="ＤＦ特太ゴシック体" pitchFamily="49" charset="-128"/>
                <a:ea typeface="ＤＦ特太ゴシック体" pitchFamily="49" charset="-128"/>
              </a:rPr>
              <a:t>勘違いする人</a:t>
            </a:r>
            <a:r>
              <a:rPr lang="ja-JP" altLang="en-US" sz="7200" dirty="0">
                <a:solidFill>
                  <a:schemeClr val="bg1"/>
                </a:solidFill>
                <a:latin typeface="ＤＦ特太ゴシック体" pitchFamily="49" charset="-128"/>
                <a:ea typeface="ＤＦ特太ゴシック体" pitchFamily="49" charset="-128"/>
              </a:rPr>
              <a:t>が</a:t>
            </a:r>
          </a:p>
          <a:p>
            <a:pPr algn="ctr"/>
            <a:r>
              <a:rPr lang="ja-JP" altLang="en-US" sz="7200" dirty="0">
                <a:solidFill>
                  <a:schemeClr val="bg1"/>
                </a:solidFill>
                <a:latin typeface="ＤＦ特太ゴシック体" pitchFamily="49" charset="-128"/>
                <a:ea typeface="ＤＦ特太ゴシック体" pitchFamily="49" charset="-128"/>
              </a:rPr>
              <a:t>多いのに驚く！</a:t>
            </a:r>
          </a:p>
        </p:txBody>
      </p:sp>
    </p:spTree>
    <p:extLst>
      <p:ext uri="{BB962C8B-B14F-4D97-AF65-F5344CB8AC3E}">
        <p14:creationId xmlns:p14="http://schemas.microsoft.com/office/powerpoint/2010/main" val="285878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3000A-2C0C-8F85-AB52-4672E31C982D}"/>
              </a:ext>
            </a:extLst>
          </p:cNvPr>
          <p:cNvSpPr>
            <a:spLocks noGrp="1"/>
          </p:cNvSpPr>
          <p:nvPr>
            <p:ph type="title"/>
          </p:nvPr>
        </p:nvSpPr>
        <p:spPr/>
        <p:txBody>
          <a:bodyPr/>
          <a:lstStyle/>
          <a:p>
            <a:r>
              <a:rPr kumimoji="1" lang="ja-JP" altLang="en-US" dirty="0"/>
              <a:t>何を目指すのか？（自分の防災の目的は？）</a:t>
            </a:r>
          </a:p>
        </p:txBody>
      </p:sp>
      <p:pic>
        <p:nvPicPr>
          <p:cNvPr id="7" name="図 6">
            <a:extLst>
              <a:ext uri="{FF2B5EF4-FFF2-40B4-BE49-F238E27FC236}">
                <a16:creationId xmlns:a16="http://schemas.microsoft.com/office/drawing/2014/main" id="{39953BBD-6D9A-B289-F14A-85C962A21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0054" y="4465767"/>
            <a:ext cx="2020161" cy="2001484"/>
          </a:xfrm>
          <a:prstGeom prst="rect">
            <a:avLst/>
          </a:prstGeom>
        </p:spPr>
      </p:pic>
      <p:pic>
        <p:nvPicPr>
          <p:cNvPr id="9" name="図 8">
            <a:extLst>
              <a:ext uri="{FF2B5EF4-FFF2-40B4-BE49-F238E27FC236}">
                <a16:creationId xmlns:a16="http://schemas.microsoft.com/office/drawing/2014/main" id="{E53D9872-6284-B959-FCA3-AD16275ACA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4637" y="2535878"/>
            <a:ext cx="2596015" cy="1867637"/>
          </a:xfrm>
          <a:prstGeom prst="rect">
            <a:avLst/>
          </a:prstGeom>
        </p:spPr>
      </p:pic>
      <p:pic>
        <p:nvPicPr>
          <p:cNvPr id="11" name="図 10">
            <a:extLst>
              <a:ext uri="{FF2B5EF4-FFF2-40B4-BE49-F238E27FC236}">
                <a16:creationId xmlns:a16="http://schemas.microsoft.com/office/drawing/2014/main" id="{FE15B120-D9A9-4E42-AB06-D53F83BC29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8224" y="4869281"/>
            <a:ext cx="2019177" cy="1568815"/>
          </a:xfrm>
          <a:prstGeom prst="rect">
            <a:avLst/>
          </a:prstGeom>
        </p:spPr>
      </p:pic>
      <p:pic>
        <p:nvPicPr>
          <p:cNvPr id="13" name="図 12">
            <a:extLst>
              <a:ext uri="{FF2B5EF4-FFF2-40B4-BE49-F238E27FC236}">
                <a16:creationId xmlns:a16="http://schemas.microsoft.com/office/drawing/2014/main" id="{774250C9-B46A-7506-4910-A7D26F5FFB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71522" y="4675013"/>
            <a:ext cx="2513581" cy="1806915"/>
          </a:xfrm>
          <a:prstGeom prst="rect">
            <a:avLst/>
          </a:prstGeom>
        </p:spPr>
      </p:pic>
      <p:pic>
        <p:nvPicPr>
          <p:cNvPr id="15" name="図 14">
            <a:extLst>
              <a:ext uri="{FF2B5EF4-FFF2-40B4-BE49-F238E27FC236}">
                <a16:creationId xmlns:a16="http://schemas.microsoft.com/office/drawing/2014/main" id="{DBAADB6C-FBC0-355A-7B73-893FF07BDC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7114" y="1030142"/>
            <a:ext cx="1998372" cy="1350923"/>
          </a:xfrm>
          <a:prstGeom prst="rect">
            <a:avLst/>
          </a:prstGeom>
        </p:spPr>
      </p:pic>
      <p:pic>
        <p:nvPicPr>
          <p:cNvPr id="17" name="図 16" descr="ロゴ が含まれている画像&#10;&#10;自動的に生成された説明">
            <a:extLst>
              <a:ext uri="{FF2B5EF4-FFF2-40B4-BE49-F238E27FC236}">
                <a16:creationId xmlns:a16="http://schemas.microsoft.com/office/drawing/2014/main" id="{85CAE166-9A62-F153-D389-04FD1411F2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96" y="2742641"/>
            <a:ext cx="2810794" cy="1780481"/>
          </a:xfrm>
          <a:prstGeom prst="rect">
            <a:avLst/>
          </a:prstGeom>
        </p:spPr>
      </p:pic>
      <p:pic>
        <p:nvPicPr>
          <p:cNvPr id="19" name="図 18" descr="男性の顔の絵&#10;&#10;低い精度で自動的に生成された説明">
            <a:extLst>
              <a:ext uri="{FF2B5EF4-FFF2-40B4-BE49-F238E27FC236}">
                <a16:creationId xmlns:a16="http://schemas.microsoft.com/office/drawing/2014/main" id="{C9ED41C3-4CCD-60F2-0F47-A6F2807FC7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33930" y="2769729"/>
            <a:ext cx="2434153" cy="1895652"/>
          </a:xfrm>
          <a:prstGeom prst="rect">
            <a:avLst/>
          </a:prstGeom>
        </p:spPr>
      </p:pic>
      <p:pic>
        <p:nvPicPr>
          <p:cNvPr id="21" name="図 20">
            <a:extLst>
              <a:ext uri="{FF2B5EF4-FFF2-40B4-BE49-F238E27FC236}">
                <a16:creationId xmlns:a16="http://schemas.microsoft.com/office/drawing/2014/main" id="{6A01A137-6B2C-2D42-2A57-ECBD2A91C1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3264" y="848739"/>
            <a:ext cx="2577339" cy="1525237"/>
          </a:xfrm>
          <a:prstGeom prst="rect">
            <a:avLst/>
          </a:prstGeom>
        </p:spPr>
      </p:pic>
      <p:pic>
        <p:nvPicPr>
          <p:cNvPr id="25" name="図 24">
            <a:extLst>
              <a:ext uri="{FF2B5EF4-FFF2-40B4-BE49-F238E27FC236}">
                <a16:creationId xmlns:a16="http://schemas.microsoft.com/office/drawing/2014/main" id="{6F2F0A80-25A5-CF98-565E-4E8FDAB193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956" y="1177012"/>
            <a:ext cx="1836511" cy="1288669"/>
          </a:xfrm>
          <a:prstGeom prst="rect">
            <a:avLst/>
          </a:prstGeom>
        </p:spPr>
      </p:pic>
      <p:grpSp>
        <p:nvGrpSpPr>
          <p:cNvPr id="36" name="グループ化 35">
            <a:extLst>
              <a:ext uri="{FF2B5EF4-FFF2-40B4-BE49-F238E27FC236}">
                <a16:creationId xmlns:a16="http://schemas.microsoft.com/office/drawing/2014/main" id="{6827A41A-B50D-1268-66FA-BBD1CA90AB8A}"/>
              </a:ext>
            </a:extLst>
          </p:cNvPr>
          <p:cNvGrpSpPr/>
          <p:nvPr/>
        </p:nvGrpSpPr>
        <p:grpSpPr>
          <a:xfrm>
            <a:off x="2567389" y="1317174"/>
            <a:ext cx="492443" cy="792088"/>
            <a:chOff x="2567389" y="1317174"/>
            <a:chExt cx="492443" cy="792088"/>
          </a:xfrm>
        </p:grpSpPr>
        <p:sp>
          <p:nvSpPr>
            <p:cNvPr id="26" name="矢印: 右 25">
              <a:extLst>
                <a:ext uri="{FF2B5EF4-FFF2-40B4-BE49-F238E27FC236}">
                  <a16:creationId xmlns:a16="http://schemas.microsoft.com/office/drawing/2014/main" id="{AACD772C-F749-E362-8528-37586A6359B3}"/>
                </a:ext>
              </a:extLst>
            </p:cNvPr>
            <p:cNvSpPr/>
            <p:nvPr/>
          </p:nvSpPr>
          <p:spPr bwMode="auto">
            <a:xfrm>
              <a:off x="2648306" y="1317174"/>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35" name="テキスト ボックス 34">
              <a:extLst>
                <a:ext uri="{FF2B5EF4-FFF2-40B4-BE49-F238E27FC236}">
                  <a16:creationId xmlns:a16="http://schemas.microsoft.com/office/drawing/2014/main" id="{E9AF6E7B-DF42-4A66-0BF8-56F3E6D30B75}"/>
                </a:ext>
              </a:extLst>
            </p:cNvPr>
            <p:cNvSpPr txBox="1"/>
            <p:nvPr/>
          </p:nvSpPr>
          <p:spPr>
            <a:xfrm>
              <a:off x="2567389" y="1476321"/>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37" name="グループ化 36">
            <a:extLst>
              <a:ext uri="{FF2B5EF4-FFF2-40B4-BE49-F238E27FC236}">
                <a16:creationId xmlns:a16="http://schemas.microsoft.com/office/drawing/2014/main" id="{A6C6133E-63DE-BAAB-94E9-7E5E84303AAF}"/>
              </a:ext>
            </a:extLst>
          </p:cNvPr>
          <p:cNvGrpSpPr/>
          <p:nvPr/>
        </p:nvGrpSpPr>
        <p:grpSpPr>
          <a:xfrm>
            <a:off x="5348832" y="1279529"/>
            <a:ext cx="492443" cy="792088"/>
            <a:chOff x="2567389" y="1317174"/>
            <a:chExt cx="492443" cy="792088"/>
          </a:xfrm>
        </p:grpSpPr>
        <p:sp>
          <p:nvSpPr>
            <p:cNvPr id="38" name="矢印: 右 37">
              <a:extLst>
                <a:ext uri="{FF2B5EF4-FFF2-40B4-BE49-F238E27FC236}">
                  <a16:creationId xmlns:a16="http://schemas.microsoft.com/office/drawing/2014/main" id="{518B6D97-0002-FB90-D91F-25861740A0BB}"/>
                </a:ext>
              </a:extLst>
            </p:cNvPr>
            <p:cNvSpPr/>
            <p:nvPr/>
          </p:nvSpPr>
          <p:spPr bwMode="auto">
            <a:xfrm>
              <a:off x="2648306" y="1317174"/>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39" name="テキスト ボックス 38">
              <a:extLst>
                <a:ext uri="{FF2B5EF4-FFF2-40B4-BE49-F238E27FC236}">
                  <a16:creationId xmlns:a16="http://schemas.microsoft.com/office/drawing/2014/main" id="{593E9FF2-9B1D-0F18-EB1E-4BCF1A683041}"/>
                </a:ext>
              </a:extLst>
            </p:cNvPr>
            <p:cNvSpPr txBox="1"/>
            <p:nvPr/>
          </p:nvSpPr>
          <p:spPr>
            <a:xfrm>
              <a:off x="2567389" y="1476321"/>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46" name="グループ化 45">
            <a:extLst>
              <a:ext uri="{FF2B5EF4-FFF2-40B4-BE49-F238E27FC236}">
                <a16:creationId xmlns:a16="http://schemas.microsoft.com/office/drawing/2014/main" id="{BE09E08A-3802-949E-542D-9ED1FC258141}"/>
              </a:ext>
            </a:extLst>
          </p:cNvPr>
          <p:cNvGrpSpPr/>
          <p:nvPr/>
        </p:nvGrpSpPr>
        <p:grpSpPr>
          <a:xfrm>
            <a:off x="5879757" y="3429000"/>
            <a:ext cx="492443" cy="792088"/>
            <a:chOff x="5879757" y="3429000"/>
            <a:chExt cx="492443" cy="792088"/>
          </a:xfrm>
        </p:grpSpPr>
        <p:sp>
          <p:nvSpPr>
            <p:cNvPr id="29" name="矢印: 右 28">
              <a:extLst>
                <a:ext uri="{FF2B5EF4-FFF2-40B4-BE49-F238E27FC236}">
                  <a16:creationId xmlns:a16="http://schemas.microsoft.com/office/drawing/2014/main" id="{C6620F33-F0FB-83D8-E160-12DF857509CA}"/>
                </a:ext>
              </a:extLst>
            </p:cNvPr>
            <p:cNvSpPr/>
            <p:nvPr/>
          </p:nvSpPr>
          <p:spPr bwMode="auto">
            <a:xfrm rot="10800000">
              <a:off x="5918640" y="3429000"/>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2" name="テキスト ボックス 41">
              <a:extLst>
                <a:ext uri="{FF2B5EF4-FFF2-40B4-BE49-F238E27FC236}">
                  <a16:creationId xmlns:a16="http://schemas.microsoft.com/office/drawing/2014/main" id="{909C1839-95D6-0715-0180-F045C1DD9886}"/>
                </a:ext>
              </a:extLst>
            </p:cNvPr>
            <p:cNvSpPr txBox="1"/>
            <p:nvPr/>
          </p:nvSpPr>
          <p:spPr>
            <a:xfrm>
              <a:off x="5879757" y="3573016"/>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53" name="グループ化 52">
            <a:extLst>
              <a:ext uri="{FF2B5EF4-FFF2-40B4-BE49-F238E27FC236}">
                <a16:creationId xmlns:a16="http://schemas.microsoft.com/office/drawing/2014/main" id="{F69874BE-D59C-5C5E-E84F-6AC96195F718}"/>
              </a:ext>
            </a:extLst>
          </p:cNvPr>
          <p:cNvGrpSpPr/>
          <p:nvPr/>
        </p:nvGrpSpPr>
        <p:grpSpPr>
          <a:xfrm>
            <a:off x="2994261" y="5229200"/>
            <a:ext cx="492443" cy="792088"/>
            <a:chOff x="2994261" y="5464097"/>
            <a:chExt cx="492443" cy="792088"/>
          </a:xfrm>
        </p:grpSpPr>
        <p:sp>
          <p:nvSpPr>
            <p:cNvPr id="32" name="矢印: 右 31">
              <a:extLst>
                <a:ext uri="{FF2B5EF4-FFF2-40B4-BE49-F238E27FC236}">
                  <a16:creationId xmlns:a16="http://schemas.microsoft.com/office/drawing/2014/main" id="{2658012C-C95D-09B6-42BC-0AD3410D3616}"/>
                </a:ext>
              </a:extLst>
            </p:cNvPr>
            <p:cNvSpPr/>
            <p:nvPr/>
          </p:nvSpPr>
          <p:spPr bwMode="auto">
            <a:xfrm>
              <a:off x="3060463" y="5464097"/>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3" name="テキスト ボックス 42">
              <a:extLst>
                <a:ext uri="{FF2B5EF4-FFF2-40B4-BE49-F238E27FC236}">
                  <a16:creationId xmlns:a16="http://schemas.microsoft.com/office/drawing/2014/main" id="{F96DA077-217B-00F2-0F37-0D3CD73FAA4A}"/>
                </a:ext>
              </a:extLst>
            </p:cNvPr>
            <p:cNvSpPr txBox="1"/>
            <p:nvPr/>
          </p:nvSpPr>
          <p:spPr>
            <a:xfrm>
              <a:off x="2994261" y="5629308"/>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45" name="グループ化 44">
            <a:extLst>
              <a:ext uri="{FF2B5EF4-FFF2-40B4-BE49-F238E27FC236}">
                <a16:creationId xmlns:a16="http://schemas.microsoft.com/office/drawing/2014/main" id="{ADB56A18-904C-A52E-748F-24FF24A4A2D6}"/>
              </a:ext>
            </a:extLst>
          </p:cNvPr>
          <p:cNvGrpSpPr/>
          <p:nvPr/>
        </p:nvGrpSpPr>
        <p:grpSpPr>
          <a:xfrm>
            <a:off x="6660232" y="2385899"/>
            <a:ext cx="792088" cy="461665"/>
            <a:chOff x="6660232" y="2385899"/>
            <a:chExt cx="792088" cy="461665"/>
          </a:xfrm>
        </p:grpSpPr>
        <p:sp>
          <p:nvSpPr>
            <p:cNvPr id="28" name="矢印: 右 27">
              <a:extLst>
                <a:ext uri="{FF2B5EF4-FFF2-40B4-BE49-F238E27FC236}">
                  <a16:creationId xmlns:a16="http://schemas.microsoft.com/office/drawing/2014/main" id="{53E61AA4-84ED-33E8-34F9-CE1A4366383F}"/>
                </a:ext>
              </a:extLst>
            </p:cNvPr>
            <p:cNvSpPr/>
            <p:nvPr/>
          </p:nvSpPr>
          <p:spPr bwMode="auto">
            <a:xfrm rot="5400000">
              <a:off x="6876256" y="2260014"/>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4" name="テキスト ボックス 43">
              <a:extLst>
                <a:ext uri="{FF2B5EF4-FFF2-40B4-BE49-F238E27FC236}">
                  <a16:creationId xmlns:a16="http://schemas.microsoft.com/office/drawing/2014/main" id="{4EAA324E-6B09-7AE2-EFCF-4DE26A866D7A}"/>
                </a:ext>
              </a:extLst>
            </p:cNvPr>
            <p:cNvSpPr txBox="1"/>
            <p:nvPr/>
          </p:nvSpPr>
          <p:spPr>
            <a:xfrm>
              <a:off x="6810054" y="2385899"/>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47" name="グループ化 46">
            <a:extLst>
              <a:ext uri="{FF2B5EF4-FFF2-40B4-BE49-F238E27FC236}">
                <a16:creationId xmlns:a16="http://schemas.microsoft.com/office/drawing/2014/main" id="{E2A3434F-FEB5-EFB5-EF34-23D424BDD483}"/>
              </a:ext>
            </a:extLst>
          </p:cNvPr>
          <p:cNvGrpSpPr/>
          <p:nvPr/>
        </p:nvGrpSpPr>
        <p:grpSpPr>
          <a:xfrm>
            <a:off x="3059832" y="3499010"/>
            <a:ext cx="492443" cy="792088"/>
            <a:chOff x="5879757" y="3429000"/>
            <a:chExt cx="492443" cy="792088"/>
          </a:xfrm>
        </p:grpSpPr>
        <p:sp>
          <p:nvSpPr>
            <p:cNvPr id="48" name="矢印: 右 47">
              <a:extLst>
                <a:ext uri="{FF2B5EF4-FFF2-40B4-BE49-F238E27FC236}">
                  <a16:creationId xmlns:a16="http://schemas.microsoft.com/office/drawing/2014/main" id="{E4554DF4-2A12-A7BF-08DC-F3026A85EC3A}"/>
                </a:ext>
              </a:extLst>
            </p:cNvPr>
            <p:cNvSpPr/>
            <p:nvPr/>
          </p:nvSpPr>
          <p:spPr bwMode="auto">
            <a:xfrm rot="10800000">
              <a:off x="5918640" y="3429000"/>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9" name="テキスト ボックス 48">
              <a:extLst>
                <a:ext uri="{FF2B5EF4-FFF2-40B4-BE49-F238E27FC236}">
                  <a16:creationId xmlns:a16="http://schemas.microsoft.com/office/drawing/2014/main" id="{7A70F028-992F-5CAB-66F6-1ACF39844B5D}"/>
                </a:ext>
              </a:extLst>
            </p:cNvPr>
            <p:cNvSpPr txBox="1"/>
            <p:nvPr/>
          </p:nvSpPr>
          <p:spPr>
            <a:xfrm>
              <a:off x="5879757" y="3573016"/>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50" name="グループ化 49">
            <a:extLst>
              <a:ext uri="{FF2B5EF4-FFF2-40B4-BE49-F238E27FC236}">
                <a16:creationId xmlns:a16="http://schemas.microsoft.com/office/drawing/2014/main" id="{E3FCE1B6-78D0-D850-4EE6-590160322AA1}"/>
              </a:ext>
            </a:extLst>
          </p:cNvPr>
          <p:cNvGrpSpPr/>
          <p:nvPr/>
        </p:nvGrpSpPr>
        <p:grpSpPr>
          <a:xfrm>
            <a:off x="1691680" y="4581128"/>
            <a:ext cx="792088" cy="461665"/>
            <a:chOff x="6660232" y="2385899"/>
            <a:chExt cx="792088" cy="461665"/>
          </a:xfrm>
        </p:grpSpPr>
        <p:sp>
          <p:nvSpPr>
            <p:cNvPr id="51" name="矢印: 右 50">
              <a:extLst>
                <a:ext uri="{FF2B5EF4-FFF2-40B4-BE49-F238E27FC236}">
                  <a16:creationId xmlns:a16="http://schemas.microsoft.com/office/drawing/2014/main" id="{A5AE4336-2079-5B0C-30C1-AA13E7B96B1B}"/>
                </a:ext>
              </a:extLst>
            </p:cNvPr>
            <p:cNvSpPr/>
            <p:nvPr/>
          </p:nvSpPr>
          <p:spPr bwMode="auto">
            <a:xfrm rot="5400000">
              <a:off x="6876256" y="2260014"/>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52" name="テキスト ボックス 51">
              <a:extLst>
                <a:ext uri="{FF2B5EF4-FFF2-40B4-BE49-F238E27FC236}">
                  <a16:creationId xmlns:a16="http://schemas.microsoft.com/office/drawing/2014/main" id="{123D6ADE-F7C3-A41E-C41A-60F8D883CC78}"/>
                </a:ext>
              </a:extLst>
            </p:cNvPr>
            <p:cNvSpPr txBox="1"/>
            <p:nvPr/>
          </p:nvSpPr>
          <p:spPr>
            <a:xfrm>
              <a:off x="6810054" y="2385899"/>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grpSp>
        <p:nvGrpSpPr>
          <p:cNvPr id="54" name="グループ化 53">
            <a:extLst>
              <a:ext uri="{FF2B5EF4-FFF2-40B4-BE49-F238E27FC236}">
                <a16:creationId xmlns:a16="http://schemas.microsoft.com/office/drawing/2014/main" id="{03D1BC58-0F84-5205-406B-1654E7FAB864}"/>
              </a:ext>
            </a:extLst>
          </p:cNvPr>
          <p:cNvGrpSpPr/>
          <p:nvPr/>
        </p:nvGrpSpPr>
        <p:grpSpPr>
          <a:xfrm>
            <a:off x="5975273" y="5157192"/>
            <a:ext cx="492443" cy="792088"/>
            <a:chOff x="2994261" y="5464097"/>
            <a:chExt cx="492443" cy="792088"/>
          </a:xfrm>
        </p:grpSpPr>
        <p:sp>
          <p:nvSpPr>
            <p:cNvPr id="55" name="矢印: 右 54">
              <a:extLst>
                <a:ext uri="{FF2B5EF4-FFF2-40B4-BE49-F238E27FC236}">
                  <a16:creationId xmlns:a16="http://schemas.microsoft.com/office/drawing/2014/main" id="{21361B79-A303-0762-D97F-870DF1A2DAF3}"/>
                </a:ext>
              </a:extLst>
            </p:cNvPr>
            <p:cNvSpPr/>
            <p:nvPr/>
          </p:nvSpPr>
          <p:spPr bwMode="auto">
            <a:xfrm>
              <a:off x="3060463" y="5464097"/>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56" name="テキスト ボックス 55">
              <a:extLst>
                <a:ext uri="{FF2B5EF4-FFF2-40B4-BE49-F238E27FC236}">
                  <a16:creationId xmlns:a16="http://schemas.microsoft.com/office/drawing/2014/main" id="{B5C318EB-6511-090B-652A-7DCCF0A2EEE8}"/>
                </a:ext>
              </a:extLst>
            </p:cNvPr>
            <p:cNvSpPr txBox="1"/>
            <p:nvPr/>
          </p:nvSpPr>
          <p:spPr>
            <a:xfrm>
              <a:off x="2994261" y="5629308"/>
              <a:ext cx="492443" cy="461665"/>
            </a:xfrm>
            <a:prstGeom prst="rect">
              <a:avLst/>
            </a:prstGeom>
            <a:noFill/>
          </p:spPr>
          <p:txBody>
            <a:bodyPr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災</a:t>
              </a:r>
            </a:p>
          </p:txBody>
        </p:sp>
      </p:grpSp>
      <p:sp>
        <p:nvSpPr>
          <p:cNvPr id="3" name="テキスト ボックス 2">
            <a:extLst>
              <a:ext uri="{FF2B5EF4-FFF2-40B4-BE49-F238E27FC236}">
                <a16:creationId xmlns:a16="http://schemas.microsoft.com/office/drawing/2014/main" id="{4043CF49-47A8-9BAE-90C5-8FD9519890CA}"/>
              </a:ext>
            </a:extLst>
          </p:cNvPr>
          <p:cNvSpPr txBox="1"/>
          <p:nvPr/>
        </p:nvSpPr>
        <p:spPr>
          <a:xfrm>
            <a:off x="19466" y="896179"/>
            <a:ext cx="1005403" cy="584775"/>
          </a:xfrm>
          <a:prstGeom prst="rect">
            <a:avLst/>
          </a:prstGeom>
          <a:noFill/>
        </p:spPr>
        <p:txBody>
          <a:bodyPr wrap="none" rtlCol="0">
            <a:spAutoFit/>
          </a:bodyPr>
          <a:lstStyle/>
          <a:p>
            <a:pPr algn="ctr"/>
            <a:r>
              <a:rPr kumimoji="1" lang="ja-JP" altLang="en-US" sz="3200" dirty="0">
                <a:solidFill>
                  <a:srgbClr val="008000"/>
                </a:solidFill>
                <a:latin typeface="AR P悠々ゴシック体E" panose="040B0900000000000000" pitchFamily="50" charset="-128"/>
                <a:ea typeface="AR P悠々ゴシック体E" panose="040B0900000000000000" pitchFamily="50" charset="-128"/>
              </a:rPr>
              <a:t>日常</a:t>
            </a:r>
          </a:p>
        </p:txBody>
      </p:sp>
      <p:sp>
        <p:nvSpPr>
          <p:cNvPr id="4" name="テキスト ボックス 3">
            <a:extLst>
              <a:ext uri="{FF2B5EF4-FFF2-40B4-BE49-F238E27FC236}">
                <a16:creationId xmlns:a16="http://schemas.microsoft.com/office/drawing/2014/main" id="{F9354744-278C-87FC-4A5C-13FDBC207ECA}"/>
              </a:ext>
            </a:extLst>
          </p:cNvPr>
          <p:cNvSpPr txBox="1"/>
          <p:nvPr/>
        </p:nvSpPr>
        <p:spPr>
          <a:xfrm>
            <a:off x="3003768" y="2294515"/>
            <a:ext cx="800219"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水害</a:t>
            </a:r>
          </a:p>
        </p:txBody>
      </p:sp>
      <p:sp>
        <p:nvSpPr>
          <p:cNvPr id="5" name="テキスト ボックス 4">
            <a:extLst>
              <a:ext uri="{FF2B5EF4-FFF2-40B4-BE49-F238E27FC236}">
                <a16:creationId xmlns:a16="http://schemas.microsoft.com/office/drawing/2014/main" id="{F772B010-73DF-AF33-DBEC-B4CAE3D4D390}"/>
              </a:ext>
            </a:extLst>
          </p:cNvPr>
          <p:cNvSpPr txBox="1"/>
          <p:nvPr/>
        </p:nvSpPr>
        <p:spPr>
          <a:xfrm>
            <a:off x="5240448" y="2070262"/>
            <a:ext cx="1107996"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土砂崩</a:t>
            </a:r>
          </a:p>
        </p:txBody>
      </p:sp>
      <p:sp>
        <p:nvSpPr>
          <p:cNvPr id="6" name="テキスト ボックス 5">
            <a:extLst>
              <a:ext uri="{FF2B5EF4-FFF2-40B4-BE49-F238E27FC236}">
                <a16:creationId xmlns:a16="http://schemas.microsoft.com/office/drawing/2014/main" id="{882762A3-974F-D1F9-BC08-50E6A7047B66}"/>
              </a:ext>
            </a:extLst>
          </p:cNvPr>
          <p:cNvSpPr txBox="1"/>
          <p:nvPr/>
        </p:nvSpPr>
        <p:spPr>
          <a:xfrm>
            <a:off x="6168602" y="4232522"/>
            <a:ext cx="1098378"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崖崩れ</a:t>
            </a:r>
          </a:p>
        </p:txBody>
      </p:sp>
      <p:sp>
        <p:nvSpPr>
          <p:cNvPr id="8" name="テキスト ボックス 7">
            <a:extLst>
              <a:ext uri="{FF2B5EF4-FFF2-40B4-BE49-F238E27FC236}">
                <a16:creationId xmlns:a16="http://schemas.microsoft.com/office/drawing/2014/main" id="{6E4650C1-E2EB-93AF-D889-92C942885E42}"/>
              </a:ext>
            </a:extLst>
          </p:cNvPr>
          <p:cNvSpPr txBox="1"/>
          <p:nvPr/>
        </p:nvSpPr>
        <p:spPr>
          <a:xfrm>
            <a:off x="3185995" y="4357999"/>
            <a:ext cx="800219"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地震</a:t>
            </a:r>
          </a:p>
        </p:txBody>
      </p:sp>
      <p:sp>
        <p:nvSpPr>
          <p:cNvPr id="10" name="テキスト ボックス 9">
            <a:extLst>
              <a:ext uri="{FF2B5EF4-FFF2-40B4-BE49-F238E27FC236}">
                <a16:creationId xmlns:a16="http://schemas.microsoft.com/office/drawing/2014/main" id="{B43FD271-D4DD-D3C1-2594-F9C1AE4901D7}"/>
              </a:ext>
            </a:extLst>
          </p:cNvPr>
          <p:cNvSpPr txBox="1"/>
          <p:nvPr/>
        </p:nvSpPr>
        <p:spPr>
          <a:xfrm>
            <a:off x="88020" y="4349713"/>
            <a:ext cx="800219"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台風</a:t>
            </a:r>
          </a:p>
        </p:txBody>
      </p:sp>
      <p:sp>
        <p:nvSpPr>
          <p:cNvPr id="12" name="テキスト ボックス 11">
            <a:extLst>
              <a:ext uri="{FF2B5EF4-FFF2-40B4-BE49-F238E27FC236}">
                <a16:creationId xmlns:a16="http://schemas.microsoft.com/office/drawing/2014/main" id="{418641CD-A931-A675-9420-11B619BF1E44}"/>
              </a:ext>
            </a:extLst>
          </p:cNvPr>
          <p:cNvSpPr txBox="1"/>
          <p:nvPr/>
        </p:nvSpPr>
        <p:spPr>
          <a:xfrm>
            <a:off x="117609" y="6073179"/>
            <a:ext cx="800219"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豪雪</a:t>
            </a:r>
          </a:p>
        </p:txBody>
      </p:sp>
      <p:sp>
        <p:nvSpPr>
          <p:cNvPr id="14" name="テキスト ボックス 13">
            <a:extLst>
              <a:ext uri="{FF2B5EF4-FFF2-40B4-BE49-F238E27FC236}">
                <a16:creationId xmlns:a16="http://schemas.microsoft.com/office/drawing/2014/main" id="{C64AEA73-424E-0099-4EF9-2D6AF366AB9D}"/>
              </a:ext>
            </a:extLst>
          </p:cNvPr>
          <p:cNvSpPr txBox="1"/>
          <p:nvPr/>
        </p:nvSpPr>
        <p:spPr>
          <a:xfrm>
            <a:off x="2915816" y="6100660"/>
            <a:ext cx="800219"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噴火</a:t>
            </a:r>
          </a:p>
        </p:txBody>
      </p:sp>
      <p:sp>
        <p:nvSpPr>
          <p:cNvPr id="16" name="テキスト ボックス 15">
            <a:extLst>
              <a:ext uri="{FF2B5EF4-FFF2-40B4-BE49-F238E27FC236}">
                <a16:creationId xmlns:a16="http://schemas.microsoft.com/office/drawing/2014/main" id="{72904862-9C58-BE1B-C565-784766F91A21}"/>
              </a:ext>
            </a:extLst>
          </p:cNvPr>
          <p:cNvSpPr txBox="1"/>
          <p:nvPr/>
        </p:nvSpPr>
        <p:spPr>
          <a:xfrm>
            <a:off x="6238776" y="6098366"/>
            <a:ext cx="800219" cy="461665"/>
          </a:xfrm>
          <a:prstGeom prst="rect">
            <a:avLst/>
          </a:prstGeom>
          <a:noFill/>
        </p:spPr>
        <p:txBody>
          <a:bodyPr wrap="none" rtlCol="0">
            <a:spAutoFit/>
          </a:bodyPr>
          <a:lstStyle/>
          <a:p>
            <a:pPr algn="ctr"/>
            <a:r>
              <a:rPr kumimoji="1" lang="ja-JP" altLang="en-US" sz="2400" dirty="0">
                <a:solidFill>
                  <a:srgbClr val="7030A0"/>
                </a:solidFill>
                <a:latin typeface="AR P悠々ゴシック体E" panose="040B0900000000000000" pitchFamily="50" charset="-128"/>
                <a:ea typeface="AR P悠々ゴシック体E" panose="040B0900000000000000" pitchFamily="50" charset="-128"/>
              </a:rPr>
              <a:t>火災</a:t>
            </a:r>
          </a:p>
        </p:txBody>
      </p:sp>
      <p:sp>
        <p:nvSpPr>
          <p:cNvPr id="18" name="テキスト ボックス 17">
            <a:extLst>
              <a:ext uri="{FF2B5EF4-FFF2-40B4-BE49-F238E27FC236}">
                <a16:creationId xmlns:a16="http://schemas.microsoft.com/office/drawing/2014/main" id="{6C8DA39F-D7AB-3DF3-9286-83E01F34E060}"/>
              </a:ext>
            </a:extLst>
          </p:cNvPr>
          <p:cNvSpPr txBox="1"/>
          <p:nvPr/>
        </p:nvSpPr>
        <p:spPr>
          <a:xfrm>
            <a:off x="2134908" y="787693"/>
            <a:ext cx="1396536"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住みやすい</a:t>
            </a:r>
          </a:p>
        </p:txBody>
      </p:sp>
      <p:sp>
        <p:nvSpPr>
          <p:cNvPr id="20" name="テキスト ボックス 19">
            <a:extLst>
              <a:ext uri="{FF2B5EF4-FFF2-40B4-BE49-F238E27FC236}">
                <a16:creationId xmlns:a16="http://schemas.microsoft.com/office/drawing/2014/main" id="{E191368C-5B60-FADD-D92B-B919C0B7D017}"/>
              </a:ext>
            </a:extLst>
          </p:cNvPr>
          <p:cNvSpPr txBox="1"/>
          <p:nvPr/>
        </p:nvSpPr>
        <p:spPr>
          <a:xfrm>
            <a:off x="4995345" y="758024"/>
            <a:ext cx="1459054"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高台へ移転</a:t>
            </a:r>
          </a:p>
        </p:txBody>
      </p:sp>
      <p:sp>
        <p:nvSpPr>
          <p:cNvPr id="22" name="テキスト ボックス 21">
            <a:extLst>
              <a:ext uri="{FF2B5EF4-FFF2-40B4-BE49-F238E27FC236}">
                <a16:creationId xmlns:a16="http://schemas.microsoft.com/office/drawing/2014/main" id="{E6769684-12F0-4240-A3D2-BBA2D044A269}"/>
              </a:ext>
            </a:extLst>
          </p:cNvPr>
          <p:cNvSpPr txBox="1"/>
          <p:nvPr/>
        </p:nvSpPr>
        <p:spPr>
          <a:xfrm>
            <a:off x="7294108" y="2314124"/>
            <a:ext cx="1202572"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下へ移転</a:t>
            </a:r>
          </a:p>
        </p:txBody>
      </p:sp>
      <p:sp>
        <p:nvSpPr>
          <p:cNvPr id="23" name="テキスト ボックス 22">
            <a:extLst>
              <a:ext uri="{FF2B5EF4-FFF2-40B4-BE49-F238E27FC236}">
                <a16:creationId xmlns:a16="http://schemas.microsoft.com/office/drawing/2014/main" id="{7ECC9057-7D2B-AAF9-7DF0-FBADD869AA7C}"/>
              </a:ext>
            </a:extLst>
          </p:cNvPr>
          <p:cNvSpPr txBox="1"/>
          <p:nvPr/>
        </p:nvSpPr>
        <p:spPr>
          <a:xfrm>
            <a:off x="5509249" y="2818364"/>
            <a:ext cx="1459054"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平地へ移転</a:t>
            </a:r>
          </a:p>
        </p:txBody>
      </p:sp>
      <p:sp>
        <p:nvSpPr>
          <p:cNvPr id="24" name="テキスト ボックス 23">
            <a:extLst>
              <a:ext uri="{FF2B5EF4-FFF2-40B4-BE49-F238E27FC236}">
                <a16:creationId xmlns:a16="http://schemas.microsoft.com/office/drawing/2014/main" id="{E5C538C2-FAFB-3C2B-E384-561B9056E080}"/>
              </a:ext>
            </a:extLst>
          </p:cNvPr>
          <p:cNvSpPr txBox="1"/>
          <p:nvPr/>
        </p:nvSpPr>
        <p:spPr>
          <a:xfrm>
            <a:off x="2547713" y="2917655"/>
            <a:ext cx="1712328"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温暖地に移転</a:t>
            </a:r>
          </a:p>
        </p:txBody>
      </p:sp>
      <p:sp>
        <p:nvSpPr>
          <p:cNvPr id="27" name="テキスト ボックス 26">
            <a:extLst>
              <a:ext uri="{FF2B5EF4-FFF2-40B4-BE49-F238E27FC236}">
                <a16:creationId xmlns:a16="http://schemas.microsoft.com/office/drawing/2014/main" id="{60671965-635C-425A-D240-A1AA07294463}"/>
              </a:ext>
            </a:extLst>
          </p:cNvPr>
          <p:cNvSpPr txBox="1"/>
          <p:nvPr/>
        </p:nvSpPr>
        <p:spPr>
          <a:xfrm>
            <a:off x="26808" y="4741876"/>
            <a:ext cx="1712327"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寒冷地に移転</a:t>
            </a:r>
          </a:p>
        </p:txBody>
      </p:sp>
      <p:sp>
        <p:nvSpPr>
          <p:cNvPr id="30" name="テキスト ボックス 29">
            <a:extLst>
              <a:ext uri="{FF2B5EF4-FFF2-40B4-BE49-F238E27FC236}">
                <a16:creationId xmlns:a16="http://schemas.microsoft.com/office/drawing/2014/main" id="{DE253D09-DB5E-BE1C-52B6-64A1880A88CA}"/>
              </a:ext>
            </a:extLst>
          </p:cNvPr>
          <p:cNvSpPr txBox="1"/>
          <p:nvPr/>
        </p:nvSpPr>
        <p:spPr>
          <a:xfrm>
            <a:off x="2577654" y="4767706"/>
            <a:ext cx="1199367"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南に移転</a:t>
            </a:r>
          </a:p>
        </p:txBody>
      </p:sp>
      <p:sp>
        <p:nvSpPr>
          <p:cNvPr id="31" name="テキスト ボックス 30">
            <a:extLst>
              <a:ext uri="{FF2B5EF4-FFF2-40B4-BE49-F238E27FC236}">
                <a16:creationId xmlns:a16="http://schemas.microsoft.com/office/drawing/2014/main" id="{FE8A22E8-323E-D1F5-4101-C12B4A3F75D2}"/>
              </a:ext>
            </a:extLst>
          </p:cNvPr>
          <p:cNvSpPr txBox="1"/>
          <p:nvPr/>
        </p:nvSpPr>
        <p:spPr>
          <a:xfrm>
            <a:off x="5695573" y="4649249"/>
            <a:ext cx="1353256" cy="400110"/>
          </a:xfrm>
          <a:prstGeom prst="rect">
            <a:avLst/>
          </a:prstGeom>
          <a:noFill/>
        </p:spPr>
        <p:txBody>
          <a:bodyPr wrap="none" rtlCol="0">
            <a:spAutoFit/>
          </a:bodyPr>
          <a:lstStyle/>
          <a:p>
            <a:pPr algn="ctr"/>
            <a:r>
              <a:rPr kumimoji="1" lang="ja-JP" altLang="en-US" sz="2000" dirty="0">
                <a:solidFill>
                  <a:srgbClr val="FF3300"/>
                </a:solidFill>
                <a:latin typeface="AR P悠々ゴシック体E" panose="040B0900000000000000" pitchFamily="50" charset="-128"/>
                <a:ea typeface="AR P悠々ゴシック体E" panose="040B0900000000000000" pitchFamily="50" charset="-128"/>
              </a:rPr>
              <a:t>元に戻って</a:t>
            </a:r>
          </a:p>
        </p:txBody>
      </p:sp>
    </p:spTree>
    <p:custDataLst>
      <p:tags r:id="rId1"/>
    </p:custDataLst>
    <p:extLst>
      <p:ext uri="{BB962C8B-B14F-4D97-AF65-F5344CB8AC3E}">
        <p14:creationId xmlns:p14="http://schemas.microsoft.com/office/powerpoint/2010/main" val="274595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outVertical)">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outVertical)">
                                      <p:cBhvr>
                                        <p:cTn id="44" dur="500"/>
                                        <p:tgtEl>
                                          <p:spTgt spid="21"/>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outVertical)">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outVertical)">
                                      <p:cBhvr>
                                        <p:cTn id="63" dur="500"/>
                                        <p:tgtEl>
                                          <p:spTgt spid="9"/>
                                        </p:tgtEl>
                                      </p:cBhvr>
                                    </p:animEffect>
                                  </p:childTnLst>
                                </p:cTn>
                              </p:par>
                            </p:childTnLst>
                          </p:cTn>
                        </p:par>
                        <p:par>
                          <p:cTn id="64" fill="hold">
                            <p:stCondLst>
                              <p:cond delay="500"/>
                            </p:stCondLst>
                            <p:childTnLst>
                              <p:par>
                                <p:cTn id="65" presetID="16" presetClass="entr" presetSubtype="21"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outVertical)">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arn(outVertical)">
                                      <p:cBhvr>
                                        <p:cTn id="82" dur="500"/>
                                        <p:tgtEl>
                                          <p:spTgt spid="19"/>
                                        </p:tgtEl>
                                      </p:cBhvr>
                                    </p:animEffect>
                                  </p:childTnLst>
                                </p:cTn>
                              </p:par>
                            </p:childTnLst>
                          </p:cTn>
                        </p:par>
                        <p:par>
                          <p:cTn id="83" fill="hold">
                            <p:stCondLst>
                              <p:cond delay="500"/>
                            </p:stCondLst>
                            <p:childTnLst>
                              <p:par>
                                <p:cTn id="84" presetID="16" presetClass="entr" presetSubtype="21"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barn(inVertical)">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nodeType="click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barn(outVertical)">
                                      <p:cBhvr>
                                        <p:cTn id="96" dur="500"/>
                                        <p:tgtEl>
                                          <p:spTgt spid="47"/>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37"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barn(outVertical)">
                                      <p:cBhvr>
                                        <p:cTn id="101" dur="500"/>
                                        <p:tgtEl>
                                          <p:spTgt spid="17"/>
                                        </p:tgtEl>
                                      </p:cBhvr>
                                    </p:animEffect>
                                  </p:childTnLst>
                                </p:cTn>
                              </p:par>
                            </p:childTnLst>
                          </p:cTn>
                        </p:par>
                        <p:par>
                          <p:cTn id="102" fill="hold">
                            <p:stCondLst>
                              <p:cond delay="500"/>
                            </p:stCondLst>
                            <p:childTnLst>
                              <p:par>
                                <p:cTn id="103" presetID="16" presetClass="entr" presetSubtype="21" fill="hold" grpId="0" nodeType="after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barn(inVertical)">
                                      <p:cBhvr>
                                        <p:cTn id="105" dur="500"/>
                                        <p:tgtEl>
                                          <p:spTgt spid="10"/>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barn(inVertical)">
                                      <p:cBhvr>
                                        <p:cTn id="110" dur="500"/>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barn(outVertical)">
                                      <p:cBhvr>
                                        <p:cTn id="115" dur="500"/>
                                        <p:tgtEl>
                                          <p:spTgt spid="50"/>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37" fill="hold"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barn(outVertical)">
                                      <p:cBhvr>
                                        <p:cTn id="120" dur="500"/>
                                        <p:tgtEl>
                                          <p:spTgt spid="11"/>
                                        </p:tgtEl>
                                      </p:cBhvr>
                                    </p:animEffect>
                                  </p:childTnLst>
                                </p:cTn>
                              </p:par>
                            </p:childTnLst>
                          </p:cTn>
                        </p:par>
                        <p:par>
                          <p:cTn id="121" fill="hold">
                            <p:stCondLst>
                              <p:cond delay="500"/>
                            </p:stCondLst>
                            <p:childTnLst>
                              <p:par>
                                <p:cTn id="122" presetID="16" presetClass="entr" presetSubtype="21" fill="hold" grpId="0"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barn(inVertical)">
                                      <p:cBhvr>
                                        <p:cTn id="124" dur="500"/>
                                        <p:tgtEl>
                                          <p:spTgt spid="12"/>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barn(inVertical)">
                                      <p:cBhvr>
                                        <p:cTn id="129" dur="500"/>
                                        <p:tgtEl>
                                          <p:spTgt spid="30"/>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37" fill="hold"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barn(outVertical)">
                                      <p:cBhvr>
                                        <p:cTn id="134" dur="500"/>
                                        <p:tgtEl>
                                          <p:spTgt spid="53"/>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37" fill="hold" nodeType="clickEffect">
                                  <p:stCondLst>
                                    <p:cond delay="0"/>
                                  </p:stCondLst>
                                  <p:childTnLst>
                                    <p:set>
                                      <p:cBhvr>
                                        <p:cTn id="138" dur="1" fill="hold">
                                          <p:stCondLst>
                                            <p:cond delay="0"/>
                                          </p:stCondLst>
                                        </p:cTn>
                                        <p:tgtEl>
                                          <p:spTgt spid="13"/>
                                        </p:tgtEl>
                                        <p:attrNameLst>
                                          <p:attrName>style.visibility</p:attrName>
                                        </p:attrNameLst>
                                      </p:cBhvr>
                                      <p:to>
                                        <p:strVal val="visible"/>
                                      </p:to>
                                    </p:set>
                                    <p:animEffect transition="in" filter="barn(outVertical)">
                                      <p:cBhvr>
                                        <p:cTn id="139" dur="500"/>
                                        <p:tgtEl>
                                          <p:spTgt spid="13"/>
                                        </p:tgtEl>
                                      </p:cBhvr>
                                    </p:animEffect>
                                  </p:childTnLst>
                                </p:cTn>
                              </p:par>
                            </p:childTnLst>
                          </p:cTn>
                        </p:par>
                        <p:par>
                          <p:cTn id="140" fill="hold">
                            <p:stCondLst>
                              <p:cond delay="500"/>
                            </p:stCondLst>
                            <p:childTnLst>
                              <p:par>
                                <p:cTn id="141" presetID="16" presetClass="entr" presetSubtype="21" fill="hold" grpId="0" nodeType="afterEffect">
                                  <p:stCondLst>
                                    <p:cond delay="0"/>
                                  </p:stCondLst>
                                  <p:childTnLst>
                                    <p:set>
                                      <p:cBhvr>
                                        <p:cTn id="142" dur="1" fill="hold">
                                          <p:stCondLst>
                                            <p:cond delay="0"/>
                                          </p:stCondLst>
                                        </p:cTn>
                                        <p:tgtEl>
                                          <p:spTgt spid="14"/>
                                        </p:tgtEl>
                                        <p:attrNameLst>
                                          <p:attrName>style.visibility</p:attrName>
                                        </p:attrNameLst>
                                      </p:cBhvr>
                                      <p:to>
                                        <p:strVal val="visible"/>
                                      </p:to>
                                    </p:set>
                                    <p:animEffect transition="in" filter="barn(inVertical)">
                                      <p:cBhvr>
                                        <p:cTn id="143" dur="500"/>
                                        <p:tgtEl>
                                          <p:spTgt spid="14"/>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barn(inVertical)">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ntr" presetSubtype="37" fill="hold" nodeType="click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barn(outVertical)">
                                      <p:cBhvr>
                                        <p:cTn id="153" dur="500"/>
                                        <p:tgtEl>
                                          <p:spTgt spid="54"/>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37" fill="hold" nodeType="clickEffect">
                                  <p:stCondLst>
                                    <p:cond delay="0"/>
                                  </p:stCondLst>
                                  <p:childTnLst>
                                    <p:set>
                                      <p:cBhvr>
                                        <p:cTn id="157" dur="1" fill="hold">
                                          <p:stCondLst>
                                            <p:cond delay="0"/>
                                          </p:stCondLst>
                                        </p:cTn>
                                        <p:tgtEl>
                                          <p:spTgt spid="7"/>
                                        </p:tgtEl>
                                        <p:attrNameLst>
                                          <p:attrName>style.visibility</p:attrName>
                                        </p:attrNameLst>
                                      </p:cBhvr>
                                      <p:to>
                                        <p:strVal val="visible"/>
                                      </p:to>
                                    </p:set>
                                    <p:animEffect transition="in" filter="barn(outVertical)">
                                      <p:cBhvr>
                                        <p:cTn id="158" dur="500"/>
                                        <p:tgtEl>
                                          <p:spTgt spid="7"/>
                                        </p:tgtEl>
                                      </p:cBhvr>
                                    </p:animEffect>
                                  </p:childTnLst>
                                </p:cTn>
                              </p:par>
                            </p:childTnLst>
                          </p:cTn>
                        </p:par>
                        <p:par>
                          <p:cTn id="159" fill="hold">
                            <p:stCondLst>
                              <p:cond delay="500"/>
                            </p:stCondLst>
                            <p:childTnLst>
                              <p:par>
                                <p:cTn id="160" presetID="16" presetClass="entr" presetSubtype="21" fill="hold" grpId="0" nodeType="afterEffect">
                                  <p:stCondLst>
                                    <p:cond delay="0"/>
                                  </p:stCondLst>
                                  <p:childTnLst>
                                    <p:set>
                                      <p:cBhvr>
                                        <p:cTn id="161" dur="1" fill="hold">
                                          <p:stCondLst>
                                            <p:cond delay="0"/>
                                          </p:stCondLst>
                                        </p:cTn>
                                        <p:tgtEl>
                                          <p:spTgt spid="16"/>
                                        </p:tgtEl>
                                        <p:attrNameLst>
                                          <p:attrName>style.visibility</p:attrName>
                                        </p:attrNameLst>
                                      </p:cBhvr>
                                      <p:to>
                                        <p:strVal val="visible"/>
                                      </p:to>
                                    </p:set>
                                    <p:animEffect transition="in" filter="barn(inVertical)">
                                      <p:cBhvr>
                                        <p:cTn id="1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0" grpId="0"/>
      <p:bldP spid="12" grpId="0"/>
      <p:bldP spid="14" grpId="0"/>
      <p:bldP spid="16" grpId="0"/>
      <p:bldP spid="18" grpId="0"/>
      <p:bldP spid="20" grpId="0"/>
      <p:bldP spid="22" grpId="0"/>
      <p:bldP spid="23" grpId="0"/>
      <p:bldP spid="24" grpId="0"/>
      <p:bldP spid="27" grpId="0"/>
      <p:bldP spid="30"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59773-CB49-C3D4-244F-BC1195077F84}"/>
              </a:ext>
            </a:extLst>
          </p:cNvPr>
          <p:cNvSpPr>
            <a:spLocks noGrp="1"/>
          </p:cNvSpPr>
          <p:nvPr>
            <p:ph type="title"/>
          </p:nvPr>
        </p:nvSpPr>
        <p:spPr/>
        <p:txBody>
          <a:bodyPr/>
          <a:lstStyle/>
          <a:p>
            <a:r>
              <a:rPr kumimoji="1" lang="ja-JP" altLang="en-US" dirty="0"/>
              <a:t>何を目指すのか？（自分の防災の目的は？）</a:t>
            </a:r>
          </a:p>
        </p:txBody>
      </p:sp>
      <p:pic>
        <p:nvPicPr>
          <p:cNvPr id="5" name="図 4" descr="時計, 記号, らくがき が含まれている画像&#10;&#10;自動的に生成された説明">
            <a:extLst>
              <a:ext uri="{FF2B5EF4-FFF2-40B4-BE49-F238E27FC236}">
                <a16:creationId xmlns:a16="http://schemas.microsoft.com/office/drawing/2014/main" id="{ABB3FDE1-A5CE-399A-BFBF-0D99EA488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51" y="692696"/>
            <a:ext cx="5328592" cy="5969553"/>
          </a:xfrm>
          <a:prstGeom prst="rect">
            <a:avLst/>
          </a:prstGeom>
        </p:spPr>
      </p:pic>
      <p:grpSp>
        <p:nvGrpSpPr>
          <p:cNvPr id="6" name="グループ化 5">
            <a:extLst>
              <a:ext uri="{FF2B5EF4-FFF2-40B4-BE49-F238E27FC236}">
                <a16:creationId xmlns:a16="http://schemas.microsoft.com/office/drawing/2014/main" id="{774C7AFA-86B9-B88D-D11B-EB51D3629C65}"/>
              </a:ext>
            </a:extLst>
          </p:cNvPr>
          <p:cNvGrpSpPr/>
          <p:nvPr/>
        </p:nvGrpSpPr>
        <p:grpSpPr>
          <a:xfrm>
            <a:off x="243389" y="3140968"/>
            <a:ext cx="800219" cy="1538987"/>
            <a:chOff x="3034553" y="5464097"/>
            <a:chExt cx="411858" cy="792088"/>
          </a:xfrm>
        </p:grpSpPr>
        <p:sp>
          <p:nvSpPr>
            <p:cNvPr id="7" name="矢印: 右 6">
              <a:extLst>
                <a:ext uri="{FF2B5EF4-FFF2-40B4-BE49-F238E27FC236}">
                  <a16:creationId xmlns:a16="http://schemas.microsoft.com/office/drawing/2014/main" id="{5BFEB169-847D-276F-6EA3-0030DC570CD6}"/>
                </a:ext>
              </a:extLst>
            </p:cNvPr>
            <p:cNvSpPr/>
            <p:nvPr/>
          </p:nvSpPr>
          <p:spPr bwMode="auto">
            <a:xfrm>
              <a:off x="3060463" y="5464097"/>
              <a:ext cx="360040" cy="792088"/>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8" name="テキスト ボックス 7">
              <a:extLst>
                <a:ext uri="{FF2B5EF4-FFF2-40B4-BE49-F238E27FC236}">
                  <a16:creationId xmlns:a16="http://schemas.microsoft.com/office/drawing/2014/main" id="{DCFC7042-DF53-5595-00A0-F485A0B9016F}"/>
                </a:ext>
              </a:extLst>
            </p:cNvPr>
            <p:cNvSpPr txBox="1"/>
            <p:nvPr/>
          </p:nvSpPr>
          <p:spPr>
            <a:xfrm>
              <a:off x="3034553" y="5629308"/>
              <a:ext cx="411858" cy="427699"/>
            </a:xfrm>
            <a:prstGeom prst="rect">
              <a:avLst/>
            </a:prstGeom>
            <a:noFill/>
          </p:spPr>
          <p:txBody>
            <a:bodyPr wrap="none" rtlCol="0">
              <a:spAutoFit/>
            </a:bodyPr>
            <a:lstStyle/>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災</a:t>
              </a:r>
            </a:p>
          </p:txBody>
        </p:sp>
      </p:grpSp>
      <p:sp>
        <p:nvSpPr>
          <p:cNvPr id="9" name="テキスト ボックス 8">
            <a:extLst>
              <a:ext uri="{FF2B5EF4-FFF2-40B4-BE49-F238E27FC236}">
                <a16:creationId xmlns:a16="http://schemas.microsoft.com/office/drawing/2014/main" id="{B1EBA386-7BC3-A62A-30C6-56432E09AD5E}"/>
              </a:ext>
            </a:extLst>
          </p:cNvPr>
          <p:cNvSpPr txBox="1"/>
          <p:nvPr/>
        </p:nvSpPr>
        <p:spPr>
          <a:xfrm>
            <a:off x="3635896" y="750766"/>
            <a:ext cx="3742373" cy="1107996"/>
          </a:xfrm>
          <a:prstGeom prst="rect">
            <a:avLst/>
          </a:prstGeom>
          <a:noFill/>
        </p:spPr>
        <p:txBody>
          <a:bodyPr wrap="square" rtlCol="0">
            <a:spAutoFit/>
          </a:bodyPr>
          <a:lstStyle/>
          <a:p>
            <a:pPr algn="ctr"/>
            <a:r>
              <a:rPr kumimoji="1" lang="ja-JP" altLang="en-US" sz="6600" dirty="0">
                <a:solidFill>
                  <a:srgbClr val="A50021"/>
                </a:solidFill>
                <a:latin typeface="AR悠々ｺﾞｼｯｸ体E04" panose="040B0909000000000000" pitchFamily="49" charset="-128"/>
                <a:ea typeface="AR悠々ｺﾞｼｯｸ体E04" panose="040B0909000000000000" pitchFamily="49" charset="-128"/>
              </a:rPr>
              <a:t>隕石落下</a:t>
            </a:r>
          </a:p>
        </p:txBody>
      </p:sp>
      <p:sp>
        <p:nvSpPr>
          <p:cNvPr id="10" name="爆発: 14 pt 9">
            <a:extLst>
              <a:ext uri="{FF2B5EF4-FFF2-40B4-BE49-F238E27FC236}">
                <a16:creationId xmlns:a16="http://schemas.microsoft.com/office/drawing/2014/main" id="{5A19CF35-17A7-622D-2899-864F7CBEBF87}"/>
              </a:ext>
            </a:extLst>
          </p:cNvPr>
          <p:cNvSpPr/>
          <p:nvPr/>
        </p:nvSpPr>
        <p:spPr bwMode="auto">
          <a:xfrm>
            <a:off x="3826835" y="1628800"/>
            <a:ext cx="5328592" cy="4622921"/>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リスクは</a:t>
            </a:r>
          </a:p>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同じ！</a:t>
            </a:r>
          </a:p>
        </p:txBody>
      </p:sp>
      <p:sp>
        <p:nvSpPr>
          <p:cNvPr id="3" name="楕円 2">
            <a:extLst>
              <a:ext uri="{FF2B5EF4-FFF2-40B4-BE49-F238E27FC236}">
                <a16:creationId xmlns:a16="http://schemas.microsoft.com/office/drawing/2014/main" id="{A43FBE52-FF60-9E12-633E-A6A17E96815C}"/>
              </a:ext>
            </a:extLst>
          </p:cNvPr>
          <p:cNvSpPr/>
          <p:nvPr/>
        </p:nvSpPr>
        <p:spPr bwMode="auto">
          <a:xfrm>
            <a:off x="268560" y="838197"/>
            <a:ext cx="8606880" cy="560951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どの災害にも</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共通するのは</a:t>
            </a:r>
          </a:p>
          <a:p>
            <a:pPr algn="ctr"/>
            <a:r>
              <a:rPr kumimoji="0" lang="ja-JP" altLang="en-US" sz="7200" dirty="0">
                <a:solidFill>
                  <a:srgbClr val="FFFF00"/>
                </a:solidFill>
                <a:latin typeface="AR P悠々ゴシック体E" panose="040B0900000000000000" pitchFamily="50" charset="-128"/>
                <a:ea typeface="AR P悠々ゴシック体E" panose="040B0900000000000000" pitchFamily="50" charset="-128"/>
              </a:rPr>
              <a:t>早めに</a:t>
            </a:r>
          </a:p>
          <a:p>
            <a:pPr algn="ctr"/>
            <a:r>
              <a:rPr kumimoji="0" lang="ja-JP" altLang="en-US" sz="7200" dirty="0">
                <a:solidFill>
                  <a:srgbClr val="FFFF00"/>
                </a:solidFill>
                <a:latin typeface="AR P悠々ゴシック体E" panose="040B0900000000000000" pitchFamily="50" charset="-128"/>
                <a:ea typeface="AR P悠々ゴシック体E" panose="040B0900000000000000" pitchFamily="50" charset="-128"/>
              </a:rPr>
              <a:t>避難する</a:t>
            </a:r>
            <a:r>
              <a:rPr kumimoji="0" lang="ja-JP" altLang="en-US" sz="9600" dirty="0">
                <a:solidFill>
                  <a:srgbClr val="FFFF00"/>
                </a:solidFill>
                <a:latin typeface="AR P悠々ゴシック体E" panose="040B0900000000000000" pitchFamily="50" charset="-128"/>
                <a:ea typeface="AR P悠々ゴシック体E" panose="040B0900000000000000" pitchFamily="50" charset="-128"/>
              </a:rPr>
              <a:t>心</a:t>
            </a:r>
          </a:p>
        </p:txBody>
      </p:sp>
      <p:sp>
        <p:nvSpPr>
          <p:cNvPr id="4" name="楕円 3">
            <a:extLst>
              <a:ext uri="{FF2B5EF4-FFF2-40B4-BE49-F238E27FC236}">
                <a16:creationId xmlns:a16="http://schemas.microsoft.com/office/drawing/2014/main" id="{78D85844-4A45-2167-2802-BB072013297E}"/>
              </a:ext>
            </a:extLst>
          </p:cNvPr>
          <p:cNvSpPr/>
          <p:nvPr/>
        </p:nvSpPr>
        <p:spPr bwMode="auto">
          <a:xfrm>
            <a:off x="268560" y="825382"/>
            <a:ext cx="8606880" cy="5609513"/>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8000" dirty="0">
                <a:solidFill>
                  <a:schemeClr val="bg1"/>
                </a:solidFill>
                <a:latin typeface="AR P悠々ゴシック体E" panose="040B0900000000000000" pitchFamily="50" charset="-128"/>
                <a:ea typeface="AR P悠々ゴシック体E" panose="040B0900000000000000" pitchFamily="50" charset="-128"/>
              </a:rPr>
              <a:t>無駄足覚悟で</a:t>
            </a:r>
          </a:p>
          <a:p>
            <a:pPr algn="ctr"/>
            <a:r>
              <a:rPr kumimoji="0" lang="ja-JP" altLang="en-US" sz="8000" dirty="0">
                <a:solidFill>
                  <a:schemeClr val="bg1"/>
                </a:solidFill>
                <a:latin typeface="AR P悠々ゴシック体E" panose="040B0900000000000000" pitchFamily="50" charset="-128"/>
                <a:ea typeface="AR P悠々ゴシック体E" panose="040B0900000000000000" pitchFamily="50" charset="-128"/>
              </a:rPr>
              <a:t>早めの避難</a:t>
            </a:r>
          </a:p>
        </p:txBody>
      </p:sp>
      <p:pic>
        <p:nvPicPr>
          <p:cNvPr id="13" name="図 12" descr="白いバックグラウンドの前に座っている人形&#10;&#10;低い精度で自動的に生成された説明">
            <a:extLst>
              <a:ext uri="{FF2B5EF4-FFF2-40B4-BE49-F238E27FC236}">
                <a16:creationId xmlns:a16="http://schemas.microsoft.com/office/drawing/2014/main" id="{C06BF6E8-FAE3-A1DB-6216-1B3F66281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124" y="2539553"/>
            <a:ext cx="2005243" cy="1844824"/>
          </a:xfrm>
          <a:prstGeom prst="rect">
            <a:avLst/>
          </a:prstGeom>
        </p:spPr>
      </p:pic>
      <p:pic>
        <p:nvPicPr>
          <p:cNvPr id="15" name="図 14" descr="人形, おもちゃ, テーブル, 時計 が含まれている画像&#10;&#10;自動的に生成された説明">
            <a:extLst>
              <a:ext uri="{FF2B5EF4-FFF2-40B4-BE49-F238E27FC236}">
                <a16:creationId xmlns:a16="http://schemas.microsoft.com/office/drawing/2014/main" id="{264C872F-68E0-EA60-8885-AB782439D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20" y="2688536"/>
            <a:ext cx="2490934" cy="2052530"/>
          </a:xfrm>
          <a:prstGeom prst="rect">
            <a:avLst/>
          </a:prstGeom>
        </p:spPr>
      </p:pic>
      <p:sp>
        <p:nvSpPr>
          <p:cNvPr id="16" name="四角形: 角を丸くする 15">
            <a:extLst>
              <a:ext uri="{FF2B5EF4-FFF2-40B4-BE49-F238E27FC236}">
                <a16:creationId xmlns:a16="http://schemas.microsoft.com/office/drawing/2014/main" id="{F47E955D-6F9A-749A-3BC7-526EEBF64830}"/>
              </a:ext>
            </a:extLst>
          </p:cNvPr>
          <p:cNvSpPr/>
          <p:nvPr/>
        </p:nvSpPr>
        <p:spPr bwMode="auto">
          <a:xfrm>
            <a:off x="179512" y="825382"/>
            <a:ext cx="8784976" cy="5699962"/>
          </a:xfrm>
          <a:prstGeom prst="round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避難所では</a:t>
            </a:r>
          </a:p>
          <a:p>
            <a:pPr algn="ct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映画鑑賞会など</a:t>
            </a:r>
          </a:p>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楽しい催しをする</a:t>
            </a: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ことで</a:t>
            </a:r>
          </a:p>
          <a:p>
            <a:pPr algn="ctr"/>
            <a:r>
              <a:rPr kumimoji="0" lang="ja-JP" altLang="en-US" sz="4800" dirty="0">
                <a:ln w="190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早めの避難が加速</a:t>
            </a:r>
            <a:r>
              <a:rPr kumimoji="0" lang="ja-JP" altLang="en-US" sz="4800" dirty="0">
                <a:solidFill>
                  <a:schemeClr val="bg1"/>
                </a:solidFill>
                <a:latin typeface="AR P悠々ゴシック体E" panose="040B0900000000000000" pitchFamily="50" charset="-128"/>
                <a:ea typeface="AR P悠々ゴシック体E" panose="040B0900000000000000" pitchFamily="50" charset="-128"/>
              </a:rPr>
              <a:t>し</a:t>
            </a:r>
          </a:p>
          <a:p>
            <a:pPr algn="ctr"/>
            <a:r>
              <a:rPr kumimoji="0" lang="ja-JP" altLang="en-US" sz="4800" dirty="0">
                <a:solidFill>
                  <a:srgbClr val="FFFF00"/>
                </a:solidFill>
                <a:latin typeface="AR P悠々ゴシック体E" panose="040B0900000000000000" pitchFamily="50" charset="-128"/>
                <a:ea typeface="AR P悠々ゴシック体E" panose="040B0900000000000000" pitchFamily="50" charset="-128"/>
              </a:rPr>
              <a:t>無駄足にもならい</a:t>
            </a:r>
          </a:p>
        </p:txBody>
      </p:sp>
      <p:pic>
        <p:nvPicPr>
          <p:cNvPr id="20" name="図 19">
            <a:extLst>
              <a:ext uri="{FF2B5EF4-FFF2-40B4-BE49-F238E27FC236}">
                <a16:creationId xmlns:a16="http://schemas.microsoft.com/office/drawing/2014/main" id="{9E5E65B6-4D30-6060-A19F-C9DEC0331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78" y="971210"/>
            <a:ext cx="1728192" cy="1728192"/>
          </a:xfrm>
          <a:prstGeom prst="rect">
            <a:avLst/>
          </a:prstGeom>
        </p:spPr>
      </p:pic>
      <p:pic>
        <p:nvPicPr>
          <p:cNvPr id="24" name="図 23" descr="時計, 部屋 が含まれている画像&#10;&#10;自動的に生成された説明">
            <a:extLst>
              <a:ext uri="{FF2B5EF4-FFF2-40B4-BE49-F238E27FC236}">
                <a16:creationId xmlns:a16="http://schemas.microsoft.com/office/drawing/2014/main" id="{687EDF94-5D7E-B839-A26F-E60132335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20" y="4836269"/>
            <a:ext cx="1728192" cy="1477604"/>
          </a:xfrm>
          <a:prstGeom prst="rect">
            <a:avLst/>
          </a:prstGeom>
        </p:spPr>
      </p:pic>
      <p:pic>
        <p:nvPicPr>
          <p:cNvPr id="26" name="図 25" descr="レゴのキャラクター&#10;&#10;低い精度で自動的に生成された説明">
            <a:extLst>
              <a:ext uri="{FF2B5EF4-FFF2-40B4-BE49-F238E27FC236}">
                <a16:creationId xmlns:a16="http://schemas.microsoft.com/office/drawing/2014/main" id="{BF8EFA3E-40FD-70D7-9C64-0C4BAD94E2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285" y="4873422"/>
            <a:ext cx="1728192" cy="1417116"/>
          </a:xfrm>
          <a:prstGeom prst="rect">
            <a:avLst/>
          </a:prstGeom>
        </p:spPr>
      </p:pic>
      <p:pic>
        <p:nvPicPr>
          <p:cNvPr id="22" name="図 21">
            <a:extLst>
              <a:ext uri="{FF2B5EF4-FFF2-40B4-BE49-F238E27FC236}">
                <a16:creationId xmlns:a16="http://schemas.microsoft.com/office/drawing/2014/main" id="{563BD2B9-1026-4EB7-162D-5D279D047F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4878" y="842237"/>
            <a:ext cx="1894814" cy="1604275"/>
          </a:xfrm>
          <a:prstGeom prst="rect">
            <a:avLst/>
          </a:prstGeom>
        </p:spPr>
      </p:pic>
      <p:pic>
        <p:nvPicPr>
          <p:cNvPr id="18" name="図 17">
            <a:extLst>
              <a:ext uri="{FF2B5EF4-FFF2-40B4-BE49-F238E27FC236}">
                <a16:creationId xmlns:a16="http://schemas.microsoft.com/office/drawing/2014/main" id="{7D288036-7719-C4CB-C383-960B39E6B2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2308" y="2004643"/>
            <a:ext cx="1509692" cy="1502143"/>
          </a:xfrm>
          <a:prstGeom prst="rect">
            <a:avLst/>
          </a:prstGeom>
        </p:spPr>
      </p:pic>
    </p:spTree>
    <p:custDataLst>
      <p:tags r:id="rId1"/>
    </p:custDataLst>
    <p:extLst>
      <p:ext uri="{BB962C8B-B14F-4D97-AF65-F5344CB8AC3E}">
        <p14:creationId xmlns:p14="http://schemas.microsoft.com/office/powerpoint/2010/main" val="7509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500"/>
                            </p:stCondLst>
                            <p:childTnLst>
                              <p:par>
                                <p:cTn id="41" presetID="2"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 presetClass="entr" presetSubtype="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par>
                          <p:cTn id="57" fill="hold">
                            <p:stCondLst>
                              <p:cond delay="500"/>
                            </p:stCondLst>
                            <p:childTnLst>
                              <p:par>
                                <p:cTn id="58" presetID="53" presetClass="entr" presetSubtype="16"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par>
                          <p:cTn id="63" fill="hold">
                            <p:stCondLst>
                              <p:cond delay="1000"/>
                            </p:stCondLst>
                            <p:childTnLst>
                              <p:par>
                                <p:cTn id="64" presetID="53" presetClass="entr" presetSubtype="16"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par>
                          <p:cTn id="69" fill="hold">
                            <p:stCondLst>
                              <p:cond delay="1500"/>
                            </p:stCondLst>
                            <p:childTnLst>
                              <p:par>
                                <p:cTn id="70" presetID="53" presetClass="entr" presetSubtype="16"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000"/>
                            </p:stCondLst>
                            <p:childTnLst>
                              <p:par>
                                <p:cTn id="76" presetID="53" presetClass="entr" presetSubtype="16" fill="hold" nodeType="after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par>
                          <p:cTn id="81" fill="hold">
                            <p:stCondLst>
                              <p:cond delay="2500"/>
                            </p:stCondLst>
                            <p:childTnLst>
                              <p:par>
                                <p:cTn id="82" presetID="53" presetClass="entr" presetSubtype="16"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3" grpId="0" animBg="1"/>
      <p:bldP spid="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516E07-AB47-5A2D-06F5-7FF1C7334F56}"/>
              </a:ext>
            </a:extLst>
          </p:cNvPr>
          <p:cNvSpPr>
            <a:spLocks noGrp="1"/>
          </p:cNvSpPr>
          <p:nvPr>
            <p:ph type="title"/>
          </p:nvPr>
        </p:nvSpPr>
        <p:spPr/>
        <p:txBody>
          <a:bodyPr/>
          <a:lstStyle/>
          <a:p>
            <a:r>
              <a:rPr kumimoji="1" lang="ja-JP" altLang="en-US" dirty="0"/>
              <a:t>全国でとても困ることが発生している</a:t>
            </a:r>
          </a:p>
        </p:txBody>
      </p:sp>
      <p:sp>
        <p:nvSpPr>
          <p:cNvPr id="4" name="四角形: 角を丸くする 3">
            <a:extLst>
              <a:ext uri="{FF2B5EF4-FFF2-40B4-BE49-F238E27FC236}">
                <a16:creationId xmlns:a16="http://schemas.microsoft.com/office/drawing/2014/main" id="{804C7635-8D4F-1422-C94B-F4B77453E34C}"/>
              </a:ext>
            </a:extLst>
          </p:cNvPr>
          <p:cNvSpPr/>
          <p:nvPr/>
        </p:nvSpPr>
        <p:spPr bwMode="auto">
          <a:xfrm>
            <a:off x="179512" y="723528"/>
            <a:ext cx="8784976" cy="5699962"/>
          </a:xfrm>
          <a:prstGeom prst="round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6600" dirty="0">
                <a:solidFill>
                  <a:srgbClr val="FFFF00"/>
                </a:solidFill>
                <a:latin typeface="AR P悠々ゴシック体E" panose="040B0900000000000000" pitchFamily="50" charset="-128"/>
                <a:ea typeface="AR P悠々ゴシック体E" panose="040B0900000000000000" pitchFamily="50" charset="-128"/>
              </a:rPr>
              <a:t>私</a:t>
            </a:r>
            <a:r>
              <a:rPr lang="ja-JP" altLang="en-US" sz="5400" dirty="0">
                <a:solidFill>
                  <a:srgbClr val="FFFF00"/>
                </a:solidFill>
                <a:latin typeface="AR P悠々ゴシック体E" panose="040B0900000000000000" pitchFamily="50" charset="-128"/>
                <a:ea typeface="AR P悠々ゴシック体E" panose="040B0900000000000000" pitchFamily="50" charset="-128"/>
              </a:rPr>
              <a:t>は</a:t>
            </a:r>
            <a:r>
              <a:rPr lang="ja-JP" altLang="en-US" sz="6600" dirty="0">
                <a:solidFill>
                  <a:srgbClr val="FFFF00"/>
                </a:solidFill>
                <a:latin typeface="AR P悠々ゴシック体E" panose="040B0900000000000000" pitchFamily="50" charset="-128"/>
                <a:ea typeface="AR P悠々ゴシック体E" panose="040B0900000000000000" pitchFamily="50" charset="-128"/>
              </a:rPr>
              <a:t>あの世</a:t>
            </a:r>
            <a:r>
              <a:rPr lang="ja-JP" altLang="en-US" sz="5400" dirty="0">
                <a:solidFill>
                  <a:srgbClr val="FFFF00"/>
                </a:solidFill>
                <a:latin typeface="AR P悠々ゴシック体E" panose="040B0900000000000000" pitchFamily="50" charset="-128"/>
                <a:ea typeface="AR P悠々ゴシック体E" panose="040B0900000000000000" pitchFamily="50" charset="-128"/>
              </a:rPr>
              <a:t>から</a:t>
            </a:r>
          </a:p>
          <a:p>
            <a:pPr algn="ctr"/>
            <a:r>
              <a:rPr lang="ja-JP" altLang="en-US" sz="6600" dirty="0">
                <a:solidFill>
                  <a:srgbClr val="FFFF00"/>
                </a:solidFill>
                <a:latin typeface="AR P悠々ゴシック体E" panose="040B0900000000000000" pitchFamily="50" charset="-128"/>
                <a:ea typeface="AR P悠々ゴシック体E" panose="040B0900000000000000" pitchFamily="50" charset="-128"/>
              </a:rPr>
              <a:t>お迎え</a:t>
            </a:r>
            <a:r>
              <a:rPr lang="ja-JP" altLang="en-US" sz="5400" dirty="0">
                <a:solidFill>
                  <a:srgbClr val="FFFF00"/>
                </a:solidFill>
                <a:latin typeface="AR P悠々ゴシック体E" panose="040B0900000000000000" pitchFamily="50" charset="-128"/>
                <a:ea typeface="AR P悠々ゴシック体E" panose="040B0900000000000000" pitchFamily="50" charset="-128"/>
              </a:rPr>
              <a:t>が</a:t>
            </a:r>
            <a:r>
              <a:rPr lang="ja-JP" altLang="en-US" sz="6600" dirty="0">
                <a:solidFill>
                  <a:srgbClr val="FFFF00"/>
                </a:solidFill>
                <a:latin typeface="AR P悠々ゴシック体E" panose="040B0900000000000000" pitchFamily="50" charset="-128"/>
                <a:ea typeface="AR P悠々ゴシック体E" panose="040B0900000000000000" pitchFamily="50" charset="-128"/>
              </a:rPr>
              <a:t>来るから</a:t>
            </a:r>
          </a:p>
          <a:p>
            <a:pPr algn="ctr"/>
            <a:r>
              <a:rPr lang="ja-JP" altLang="en-US" sz="6600" dirty="0">
                <a:solidFill>
                  <a:srgbClr val="FFFF00"/>
                </a:solidFill>
                <a:latin typeface="AR P悠々ゴシック体E" panose="040B0900000000000000" pitchFamily="50" charset="-128"/>
                <a:ea typeface="AR P悠々ゴシック体E" panose="040B0900000000000000" pitchFamily="50" charset="-128"/>
              </a:rPr>
              <a:t>ここにいる！</a:t>
            </a:r>
          </a:p>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と語るひと</a:t>
            </a:r>
          </a:p>
        </p:txBody>
      </p:sp>
      <p:sp>
        <p:nvSpPr>
          <p:cNvPr id="8" name="四角形: 角を丸くする 7">
            <a:extLst>
              <a:ext uri="{FF2B5EF4-FFF2-40B4-BE49-F238E27FC236}">
                <a16:creationId xmlns:a16="http://schemas.microsoft.com/office/drawing/2014/main" id="{0336F3C5-1033-3FD7-5C09-3F0892DA6A99}"/>
              </a:ext>
            </a:extLst>
          </p:cNvPr>
          <p:cNvSpPr/>
          <p:nvPr/>
        </p:nvSpPr>
        <p:spPr bwMode="auto">
          <a:xfrm>
            <a:off x="197741" y="712690"/>
            <a:ext cx="8784976" cy="5699962"/>
          </a:xfrm>
          <a:prstGeom prst="round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行政や救助隊は</a:t>
            </a:r>
          </a:p>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そんな人も</a:t>
            </a:r>
          </a:p>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探さなければならない</a:t>
            </a:r>
          </a:p>
        </p:txBody>
      </p:sp>
      <p:sp>
        <p:nvSpPr>
          <p:cNvPr id="9" name="四角形: 角を丸くする 8">
            <a:extLst>
              <a:ext uri="{FF2B5EF4-FFF2-40B4-BE49-F238E27FC236}">
                <a16:creationId xmlns:a16="http://schemas.microsoft.com/office/drawing/2014/main" id="{F065508D-4010-66CA-2922-598A24D71680}"/>
              </a:ext>
            </a:extLst>
          </p:cNvPr>
          <p:cNvSpPr/>
          <p:nvPr/>
        </p:nvSpPr>
        <p:spPr bwMode="auto">
          <a:xfrm>
            <a:off x="160385" y="712690"/>
            <a:ext cx="8784976" cy="5699962"/>
          </a:xfrm>
          <a:prstGeom prst="round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6600" dirty="0">
                <a:solidFill>
                  <a:srgbClr val="FFFF00"/>
                </a:solidFill>
                <a:latin typeface="AR P悠々ゴシック体E" panose="040B0900000000000000" pitchFamily="50" charset="-128"/>
                <a:ea typeface="AR P悠々ゴシック体E" panose="040B0900000000000000" pitchFamily="50" charset="-128"/>
              </a:rPr>
              <a:t>身勝手な考え</a:t>
            </a:r>
            <a:r>
              <a:rPr lang="ja-JP" altLang="en-US" sz="6600" dirty="0">
                <a:solidFill>
                  <a:schemeClr val="bg1"/>
                </a:solidFill>
                <a:latin typeface="AR P悠々ゴシック体E" panose="040B0900000000000000" pitchFamily="50" charset="-128"/>
                <a:ea typeface="AR P悠々ゴシック体E" panose="040B0900000000000000" pitchFamily="50" charset="-128"/>
              </a:rPr>
              <a:t>が</a:t>
            </a:r>
          </a:p>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他者の</a:t>
            </a:r>
            <a:r>
              <a:rPr lang="ja-JP" altLang="en-US" sz="6600" dirty="0">
                <a:solidFill>
                  <a:srgbClr val="FF3300"/>
                </a:solidFill>
                <a:latin typeface="AR P悠々ゴシック体E" panose="040B0900000000000000" pitchFamily="50" charset="-128"/>
                <a:ea typeface="AR P悠々ゴシック体E" panose="040B0900000000000000" pitchFamily="50" charset="-128"/>
              </a:rPr>
              <a:t>命</a:t>
            </a:r>
            <a:r>
              <a:rPr lang="ja-JP" altLang="en-US" sz="6600" dirty="0">
                <a:solidFill>
                  <a:schemeClr val="bg1"/>
                </a:solidFill>
                <a:latin typeface="AR P悠々ゴシック体E" panose="040B0900000000000000" pitchFamily="50" charset="-128"/>
                <a:ea typeface="AR P悠々ゴシック体E" panose="040B0900000000000000" pitchFamily="50" charset="-128"/>
              </a:rPr>
              <a:t>をも</a:t>
            </a:r>
          </a:p>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巻き込むことになる</a:t>
            </a:r>
          </a:p>
        </p:txBody>
      </p:sp>
      <p:sp>
        <p:nvSpPr>
          <p:cNvPr id="10" name="四角形: 角を丸くする 9">
            <a:extLst>
              <a:ext uri="{FF2B5EF4-FFF2-40B4-BE49-F238E27FC236}">
                <a16:creationId xmlns:a16="http://schemas.microsoft.com/office/drawing/2014/main" id="{CA4D9464-30DD-0AF3-9704-A7C1B8531F71}"/>
              </a:ext>
            </a:extLst>
          </p:cNvPr>
          <p:cNvSpPr/>
          <p:nvPr/>
        </p:nvSpPr>
        <p:spPr bwMode="auto">
          <a:xfrm>
            <a:off x="141258" y="738607"/>
            <a:ext cx="8784976" cy="5699962"/>
          </a:xfrm>
          <a:prstGeom prst="round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6600" dirty="0">
                <a:solidFill>
                  <a:schemeClr val="bg1"/>
                </a:solidFill>
                <a:latin typeface="AR P悠々ゴシック体E" panose="040B0900000000000000" pitchFamily="50" charset="-128"/>
                <a:ea typeface="AR P悠々ゴシック体E" panose="040B0900000000000000" pitchFamily="50" charset="-128"/>
              </a:rPr>
              <a:t>まずは</a:t>
            </a:r>
          </a:p>
          <a:p>
            <a:pPr algn="ctr"/>
            <a:r>
              <a:rPr lang="ja-JP" altLang="en-US" sz="8000" dirty="0">
                <a:solidFill>
                  <a:srgbClr val="FFFF00"/>
                </a:solidFill>
                <a:latin typeface="AR P悠々ゴシック体E" panose="040B0900000000000000" pitchFamily="50" charset="-128"/>
                <a:ea typeface="AR P悠々ゴシック体E" panose="040B0900000000000000" pitchFamily="50" charset="-128"/>
              </a:rPr>
              <a:t>無駄足覚悟で</a:t>
            </a:r>
          </a:p>
          <a:p>
            <a:pPr algn="ctr"/>
            <a:r>
              <a:rPr lang="ja-JP" altLang="en-US" sz="8000" dirty="0">
                <a:solidFill>
                  <a:srgbClr val="FFFF00"/>
                </a:solidFill>
                <a:latin typeface="AR P悠々ゴシック体E" panose="040B0900000000000000" pitchFamily="50" charset="-128"/>
                <a:ea typeface="AR P悠々ゴシック体E" panose="040B0900000000000000" pitchFamily="50" charset="-128"/>
              </a:rPr>
              <a:t>避難する！</a:t>
            </a:r>
            <a:endParaRPr lang="en-US" altLang="ja-JP" sz="80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6600" dirty="0">
              <a:solidFill>
                <a:schemeClr val="bg1"/>
              </a:solidFill>
              <a:latin typeface="AR P悠々ゴシック体E" panose="040B0900000000000000" pitchFamily="50" charset="-128"/>
              <a:ea typeface="AR P悠々ゴシック体E" panose="040B0900000000000000" pitchFamily="50" charset="-128"/>
            </a:endParaRPr>
          </a:p>
        </p:txBody>
      </p:sp>
      <p:pic>
        <p:nvPicPr>
          <p:cNvPr id="12" name="図 11">
            <a:extLst>
              <a:ext uri="{FF2B5EF4-FFF2-40B4-BE49-F238E27FC236}">
                <a16:creationId xmlns:a16="http://schemas.microsoft.com/office/drawing/2014/main" id="{496C67A2-6F94-03E7-A326-B08B34F619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258" y="4445302"/>
            <a:ext cx="2539682" cy="2412698"/>
          </a:xfrm>
          <a:prstGeom prst="rect">
            <a:avLst/>
          </a:prstGeom>
        </p:spPr>
      </p:pic>
      <p:sp>
        <p:nvSpPr>
          <p:cNvPr id="3" name="吹き出し: 円形 2">
            <a:extLst>
              <a:ext uri="{FF2B5EF4-FFF2-40B4-BE49-F238E27FC236}">
                <a16:creationId xmlns:a16="http://schemas.microsoft.com/office/drawing/2014/main" id="{F66700BF-CE04-0A78-BA06-CFB0D92668F0}"/>
              </a:ext>
            </a:extLst>
          </p:cNvPr>
          <p:cNvSpPr/>
          <p:nvPr/>
        </p:nvSpPr>
        <p:spPr bwMode="auto">
          <a:xfrm>
            <a:off x="4716016" y="95676"/>
            <a:ext cx="4408677" cy="2325212"/>
          </a:xfrm>
          <a:prstGeom prst="wedgeEllipseCallout">
            <a:avLst>
              <a:gd name="adj1" fmla="val -60310"/>
              <a:gd name="adj2" fmla="val 6550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solidFill>
                  <a:schemeClr val="bg1"/>
                </a:solidFill>
                <a:latin typeface="AR P悠々ゴシック体E" panose="040B0900000000000000" pitchFamily="50" charset="-128"/>
                <a:ea typeface="AR P悠々ゴシック体E" panose="040B0900000000000000" pitchFamily="50" charset="-128"/>
              </a:rPr>
              <a:t>市民の</a:t>
            </a:r>
          </a:p>
          <a:p>
            <a:pPr algn="ctr"/>
            <a:r>
              <a:rPr kumimoji="0" lang="ja-JP" altLang="en-US" sz="4000" dirty="0">
                <a:solidFill>
                  <a:schemeClr val="bg1"/>
                </a:solidFill>
                <a:latin typeface="AR P悠々ゴシック体E" panose="040B0900000000000000" pitchFamily="50" charset="-128"/>
                <a:ea typeface="AR P悠々ゴシック体E" panose="040B0900000000000000" pitchFamily="50" charset="-128"/>
              </a:rPr>
              <a:t>意識改革が</a:t>
            </a:r>
          </a:p>
          <a:p>
            <a:pPr algn="ctr"/>
            <a:r>
              <a:rPr kumimoji="0" lang="ja-JP" altLang="en-US" sz="4000" dirty="0">
                <a:solidFill>
                  <a:schemeClr val="bg1"/>
                </a:solidFill>
                <a:latin typeface="AR P悠々ゴシック体E" panose="040B0900000000000000" pitchFamily="50" charset="-128"/>
                <a:ea typeface="AR P悠々ゴシック体E" panose="040B0900000000000000" pitchFamily="50" charset="-128"/>
              </a:rPr>
              <a:t>最優先！</a:t>
            </a:r>
          </a:p>
        </p:txBody>
      </p:sp>
      <p:pic>
        <p:nvPicPr>
          <p:cNvPr id="6" name="図 5">
            <a:extLst>
              <a:ext uri="{FF2B5EF4-FFF2-40B4-BE49-F238E27FC236}">
                <a16:creationId xmlns:a16="http://schemas.microsoft.com/office/drawing/2014/main" id="{548F2193-7BB0-92D1-A1F5-65556811B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3903847"/>
            <a:ext cx="1748880" cy="1984545"/>
          </a:xfrm>
          <a:prstGeom prst="rect">
            <a:avLst/>
          </a:prstGeom>
        </p:spPr>
      </p:pic>
      <p:pic>
        <p:nvPicPr>
          <p:cNvPr id="11" name="図 10" descr="ウィンドウ が含まれている画像&#10;&#10;自動的に生成された説明">
            <a:extLst>
              <a:ext uri="{FF2B5EF4-FFF2-40B4-BE49-F238E27FC236}">
                <a16:creationId xmlns:a16="http://schemas.microsoft.com/office/drawing/2014/main" id="{1B732B1D-AF36-3D0B-38E0-FB02FFEBE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149080"/>
            <a:ext cx="1264640" cy="1781183"/>
          </a:xfrm>
          <a:prstGeom prst="rect">
            <a:avLst/>
          </a:prstGeom>
        </p:spPr>
      </p:pic>
      <p:sp>
        <p:nvSpPr>
          <p:cNvPr id="5" name="吹き出し: 円形 4">
            <a:extLst>
              <a:ext uri="{FF2B5EF4-FFF2-40B4-BE49-F238E27FC236}">
                <a16:creationId xmlns:a16="http://schemas.microsoft.com/office/drawing/2014/main" id="{30869783-559F-0A11-1A35-E729258B26A4}"/>
              </a:ext>
            </a:extLst>
          </p:cNvPr>
          <p:cNvSpPr/>
          <p:nvPr/>
        </p:nvSpPr>
        <p:spPr bwMode="auto">
          <a:xfrm>
            <a:off x="3707904" y="4087440"/>
            <a:ext cx="5218330" cy="2325212"/>
          </a:xfrm>
          <a:prstGeom prst="wedgeEllipseCallout">
            <a:avLst>
              <a:gd name="adj1" fmla="val -42235"/>
              <a:gd name="adj2" fmla="val -6454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楽しくを</a:t>
            </a:r>
          </a:p>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プラスすれば</a:t>
            </a:r>
          </a:p>
          <a:p>
            <a:pPr algn="ctr"/>
            <a:r>
              <a:rPr kumimoji="0" lang="ja-JP" altLang="en-US" sz="4000" dirty="0">
                <a:solidFill>
                  <a:schemeClr val="bg1"/>
                </a:solidFill>
                <a:latin typeface="AR P悠々ゴシック体E" panose="040B0900000000000000" pitchFamily="50" charset="-128"/>
                <a:ea typeface="AR P悠々ゴシック体E" panose="040B0900000000000000" pitchFamily="50" charset="-128"/>
              </a:rPr>
              <a:t>避難は加速する</a:t>
            </a:r>
          </a:p>
        </p:txBody>
      </p:sp>
    </p:spTree>
    <p:custDataLst>
      <p:tags r:id="rId1"/>
    </p:custDataLst>
    <p:extLst>
      <p:ext uri="{BB962C8B-B14F-4D97-AF65-F5344CB8AC3E}">
        <p14:creationId xmlns:p14="http://schemas.microsoft.com/office/powerpoint/2010/main" val="39185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 presetClass="entr" presetSubtype="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ppt_x"/>
                                          </p:val>
                                        </p:tav>
                                        <p:tav tm="100000">
                                          <p:val>
                                            <p:strVal val="#ppt_x"/>
                                          </p:val>
                                        </p:tav>
                                      </p:tavLst>
                                    </p:anim>
                                    <p:anim calcmode="lin" valueType="num">
                                      <p:cBhvr additive="base">
                                        <p:cTn id="6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3"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8A122-5CAF-4E23-8C70-6BB2F8C91375}"/>
              </a:ext>
            </a:extLst>
          </p:cNvPr>
          <p:cNvSpPr>
            <a:spLocks noGrp="1"/>
          </p:cNvSpPr>
          <p:nvPr>
            <p:ph type="title"/>
          </p:nvPr>
        </p:nvSpPr>
        <p:spPr/>
        <p:txBody>
          <a:bodyPr/>
          <a:lstStyle/>
          <a:p>
            <a:r>
              <a:rPr kumimoji="1" lang="ja-JP" altLang="en-US" dirty="0"/>
              <a:t>災害から離れる？災害から逃げる？</a:t>
            </a:r>
          </a:p>
        </p:txBody>
      </p:sp>
      <p:sp>
        <p:nvSpPr>
          <p:cNvPr id="3" name="コンテンツ プレースホルダー 2">
            <a:extLst>
              <a:ext uri="{FF2B5EF4-FFF2-40B4-BE49-F238E27FC236}">
                <a16:creationId xmlns:a16="http://schemas.microsoft.com/office/drawing/2014/main" id="{D4B301A8-CEC1-0F38-8818-8B364803D161}"/>
              </a:ext>
            </a:extLst>
          </p:cNvPr>
          <p:cNvSpPr>
            <a:spLocks noGrp="1"/>
          </p:cNvSpPr>
          <p:nvPr>
            <p:ph idx="1"/>
          </p:nvPr>
        </p:nvSpPr>
        <p:spPr>
          <a:xfrm>
            <a:off x="395536" y="908720"/>
            <a:ext cx="8651304" cy="5544616"/>
          </a:xfrm>
        </p:spPr>
        <p:txBody>
          <a:bodyPr/>
          <a:lstStyle/>
          <a:p>
            <a:r>
              <a:rPr kumimoji="1" lang="ja-JP" altLang="en-US" dirty="0">
                <a:solidFill>
                  <a:srgbClr val="7030A0"/>
                </a:solidFill>
              </a:rPr>
              <a:t>人間の人知で災害から逃げることは？</a:t>
            </a:r>
            <a:endParaRPr kumimoji="1" lang="en-US" altLang="ja-JP" dirty="0">
              <a:solidFill>
                <a:srgbClr val="7030A0"/>
              </a:solidFill>
            </a:endParaRPr>
          </a:p>
          <a:p>
            <a:r>
              <a:rPr kumimoji="1" lang="ja-JP" altLang="en-US" dirty="0">
                <a:solidFill>
                  <a:srgbClr val="FF0000"/>
                </a:solidFill>
                <a:highlight>
                  <a:srgbClr val="FFFF00"/>
                </a:highlight>
              </a:rPr>
              <a:t>イタチごっこ</a:t>
            </a:r>
            <a:r>
              <a:rPr kumimoji="1" lang="ja-JP" altLang="en-US" dirty="0"/>
              <a:t>と同じ</a:t>
            </a:r>
            <a:r>
              <a:rPr kumimoji="1" lang="ja-JP" altLang="en-US" sz="2000" dirty="0"/>
              <a:t>（同じことを繰り返し、無益なこと）</a:t>
            </a:r>
          </a:p>
          <a:p>
            <a:r>
              <a:rPr kumimoji="1" lang="ja-JP" altLang="en-US" dirty="0"/>
              <a:t>終わりがない活動となる！</a:t>
            </a:r>
          </a:p>
          <a:p>
            <a:r>
              <a:rPr kumimoji="1" lang="ja-JP" altLang="en-US" dirty="0">
                <a:highlight>
                  <a:srgbClr val="00FFFF"/>
                </a:highlight>
              </a:rPr>
              <a:t>災害</a:t>
            </a:r>
            <a:r>
              <a:rPr kumimoji="1" lang="ja-JP" altLang="en-US" dirty="0"/>
              <a:t>は生きていく上で</a:t>
            </a:r>
            <a:r>
              <a:rPr kumimoji="1" lang="ja-JP" altLang="en-US" dirty="0">
                <a:highlight>
                  <a:srgbClr val="00FFFF"/>
                </a:highlight>
              </a:rPr>
              <a:t>どこにいても付きもの</a:t>
            </a:r>
            <a:r>
              <a:rPr kumimoji="1" lang="ja-JP" altLang="en-US" dirty="0"/>
              <a:t>と考える</a:t>
            </a:r>
            <a:endParaRPr kumimoji="1" lang="en-US" altLang="ja-JP" dirty="0"/>
          </a:p>
          <a:p>
            <a:r>
              <a:rPr kumimoji="1" lang="ja-JP" altLang="en-US" dirty="0"/>
              <a:t>ならば</a:t>
            </a:r>
            <a:r>
              <a:rPr kumimoji="1" lang="ja-JP" altLang="en-US" dirty="0">
                <a:solidFill>
                  <a:srgbClr val="FF0000"/>
                </a:solidFill>
              </a:rPr>
              <a:t>災害と共存しなければならない</a:t>
            </a:r>
          </a:p>
          <a:p>
            <a:r>
              <a:rPr kumimoji="1" lang="ja-JP" altLang="en-US" dirty="0">
                <a:highlight>
                  <a:srgbClr val="FFFF00"/>
                </a:highlight>
              </a:rPr>
              <a:t>少しでも良いところ？</a:t>
            </a:r>
            <a:endParaRPr kumimoji="1" lang="en-US" altLang="ja-JP" dirty="0">
              <a:highlight>
                <a:srgbClr val="FFFF00"/>
              </a:highlight>
            </a:endParaRPr>
          </a:p>
          <a:p>
            <a:r>
              <a:rPr kumimoji="1" lang="ja-JP" altLang="en-US" dirty="0">
                <a:highlight>
                  <a:srgbClr val="FFFF00"/>
                </a:highlight>
              </a:rPr>
              <a:t>少しでも安全な場所？</a:t>
            </a:r>
            <a:endParaRPr kumimoji="1" lang="en-US" altLang="ja-JP" dirty="0">
              <a:highlight>
                <a:srgbClr val="FFFF00"/>
              </a:highlight>
            </a:endParaRPr>
          </a:p>
          <a:p>
            <a:r>
              <a:rPr kumimoji="1" lang="ja-JP" altLang="en-US" dirty="0"/>
              <a:t>それは</a:t>
            </a:r>
            <a:r>
              <a:rPr kumimoji="1" lang="en-US" altLang="ja-JP" dirty="0"/>
              <a:t>『</a:t>
            </a:r>
            <a:r>
              <a:rPr kumimoji="1" lang="ja-JP" altLang="en-US" dirty="0">
                <a:solidFill>
                  <a:srgbClr val="FF0000"/>
                </a:solidFill>
                <a:highlight>
                  <a:srgbClr val="FFFF00"/>
                </a:highlight>
              </a:rPr>
              <a:t>素晴らしい自然から離れること</a:t>
            </a:r>
            <a:r>
              <a:rPr kumimoji="1" lang="en-US" altLang="ja-JP" dirty="0"/>
              <a:t>』</a:t>
            </a:r>
            <a:r>
              <a:rPr kumimoji="1" lang="ja-JP" altLang="en-US" dirty="0"/>
              <a:t>を意味する</a:t>
            </a:r>
          </a:p>
          <a:p>
            <a:r>
              <a:rPr kumimoji="1" lang="ja-JP" altLang="en-US" dirty="0"/>
              <a:t>そんな人生は？</a:t>
            </a:r>
            <a:endParaRPr kumimoji="1" lang="en-US" altLang="ja-JP" dirty="0"/>
          </a:p>
          <a:p>
            <a:r>
              <a:rPr kumimoji="1" lang="ja-JP" altLang="en-US" dirty="0">
                <a:solidFill>
                  <a:srgbClr val="FF0000"/>
                </a:solidFill>
              </a:rPr>
              <a:t>楽しくもなく感動も得ることができない！</a:t>
            </a:r>
            <a:endParaRPr kumimoji="1" lang="ja-JP" altLang="en-US" dirty="0"/>
          </a:p>
          <a:p>
            <a:r>
              <a:rPr kumimoji="1" lang="ja-JP" altLang="en-US" b="1" dirty="0">
                <a:solidFill>
                  <a:srgbClr val="7030A0"/>
                </a:solidFill>
              </a:rPr>
              <a:t>大切な人生が面白くもなく「もったいない」</a:t>
            </a:r>
          </a:p>
        </p:txBody>
      </p:sp>
      <p:pic>
        <p:nvPicPr>
          <p:cNvPr id="7" name="図 6">
            <a:extLst>
              <a:ext uri="{FF2B5EF4-FFF2-40B4-BE49-F238E27FC236}">
                <a16:creationId xmlns:a16="http://schemas.microsoft.com/office/drawing/2014/main" id="{764F3337-9E64-980A-5550-0610BAE99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24" y="1052621"/>
            <a:ext cx="2787980" cy="1499863"/>
          </a:xfrm>
          <a:prstGeom prst="rect">
            <a:avLst/>
          </a:prstGeom>
        </p:spPr>
      </p:pic>
      <p:pic>
        <p:nvPicPr>
          <p:cNvPr id="5" name="図 4">
            <a:extLst>
              <a:ext uri="{FF2B5EF4-FFF2-40B4-BE49-F238E27FC236}">
                <a16:creationId xmlns:a16="http://schemas.microsoft.com/office/drawing/2014/main" id="{CC234807-59BE-9B0D-7666-85AFE0581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863" y="2972906"/>
            <a:ext cx="2297302" cy="1530003"/>
          </a:xfrm>
          <a:prstGeom prst="rect">
            <a:avLst/>
          </a:prstGeom>
          <a:ln>
            <a:noFill/>
          </a:ln>
          <a:effectLst>
            <a:softEdge rad="112500"/>
          </a:effectLst>
        </p:spPr>
      </p:pic>
      <p:pic>
        <p:nvPicPr>
          <p:cNvPr id="8" name="図 7" descr="夕日と雲&#10;&#10;自動的に生成された説明">
            <a:extLst>
              <a:ext uri="{FF2B5EF4-FFF2-40B4-BE49-F238E27FC236}">
                <a16:creationId xmlns:a16="http://schemas.microsoft.com/office/drawing/2014/main" id="{89707759-72CB-A943-FD63-A52FEFD8D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6698" y="4923333"/>
            <a:ext cx="2297302" cy="153000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7442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500"/>
                                        <p:tgtEl>
                                          <p:spTgt spid="3">
                                            <p:txEl>
                                              <p:pRg st="9" end="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Effect transition="in" filter="fade">
                                      <p:cBhvr>
                                        <p:cTn id="7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FBB0F1-5AF2-3885-23F8-8A8543111AFF}"/>
              </a:ext>
            </a:extLst>
          </p:cNvPr>
          <p:cNvSpPr>
            <a:spLocks noGrp="1"/>
          </p:cNvSpPr>
          <p:nvPr>
            <p:ph idx="1"/>
          </p:nvPr>
        </p:nvSpPr>
        <p:spPr/>
        <p:txBody>
          <a:bodyPr/>
          <a:lstStyle/>
          <a:p>
            <a:r>
              <a:rPr kumimoji="1" lang="ja-JP" altLang="en-US" dirty="0"/>
              <a:t>どこに居ても同じ！「</a:t>
            </a:r>
            <a:r>
              <a:rPr kumimoji="1" lang="ja-JP" altLang="en-US" b="1" dirty="0">
                <a:solidFill>
                  <a:srgbClr val="008000"/>
                </a:solidFill>
              </a:rPr>
              <a:t>住めば都</a:t>
            </a:r>
            <a:r>
              <a:rPr kumimoji="1" lang="ja-JP" altLang="en-US" dirty="0"/>
              <a:t>」を考えること</a:t>
            </a:r>
            <a:endParaRPr kumimoji="1" lang="en-US" altLang="ja-JP" dirty="0"/>
          </a:p>
          <a:p>
            <a:r>
              <a:rPr kumimoji="1" lang="ja-JP" altLang="en-US" dirty="0"/>
              <a:t>ならば</a:t>
            </a:r>
            <a:r>
              <a:rPr kumimoji="1" lang="en-US" altLang="ja-JP" dirty="0"/>
              <a:t>『</a:t>
            </a:r>
            <a:r>
              <a:rPr kumimoji="1" lang="ja-JP" altLang="en-US" u="sng" dirty="0">
                <a:solidFill>
                  <a:srgbClr val="FF0000"/>
                </a:solidFill>
              </a:rPr>
              <a:t>防災の目的</a:t>
            </a:r>
            <a:r>
              <a:rPr kumimoji="1" lang="en-US" altLang="ja-JP" dirty="0"/>
              <a:t>』</a:t>
            </a:r>
            <a:r>
              <a:rPr kumimoji="1" lang="ja-JP" altLang="en-US" dirty="0"/>
              <a:t>を定めることが重要</a:t>
            </a:r>
          </a:p>
          <a:p>
            <a:r>
              <a:rPr kumimoji="1" lang="ja-JP" altLang="en-US" dirty="0"/>
              <a:t>自分は何を守りたいのか？</a:t>
            </a:r>
            <a:endParaRPr kumimoji="1" lang="en-US" altLang="ja-JP" dirty="0"/>
          </a:p>
          <a:p>
            <a:r>
              <a:rPr kumimoji="1" lang="ja-JP" altLang="en-US" dirty="0"/>
              <a:t>大切なことは「</a:t>
            </a:r>
            <a:r>
              <a:rPr kumimoji="1" lang="ja-JP" altLang="en-US" dirty="0">
                <a:solidFill>
                  <a:srgbClr val="FF0000"/>
                </a:solidFill>
              </a:rPr>
              <a:t>どうありたいか！</a:t>
            </a:r>
            <a:r>
              <a:rPr kumimoji="1" lang="ja-JP" altLang="en-US" dirty="0"/>
              <a:t>」</a:t>
            </a:r>
          </a:p>
          <a:p>
            <a:r>
              <a:rPr kumimoji="1" lang="ja-JP" altLang="en-US" dirty="0"/>
              <a:t>防災の定義から答えを導き出すこと</a:t>
            </a:r>
          </a:p>
          <a:p>
            <a:r>
              <a:rPr kumimoji="1" lang="ja-JP" altLang="en-US" dirty="0">
                <a:solidFill>
                  <a:srgbClr val="FF0000"/>
                </a:solidFill>
                <a:highlight>
                  <a:srgbClr val="FFFF00"/>
                </a:highlight>
              </a:rPr>
              <a:t>自分の大切な人と一日でも長くいること！</a:t>
            </a:r>
            <a:endParaRPr kumimoji="1" lang="en-US" altLang="ja-JP" dirty="0">
              <a:solidFill>
                <a:srgbClr val="FF0000"/>
              </a:solidFill>
              <a:highlight>
                <a:srgbClr val="FFFF00"/>
              </a:highlight>
            </a:endParaRPr>
          </a:p>
          <a:p>
            <a:r>
              <a:rPr kumimoji="1" lang="ja-JP" altLang="en-US" dirty="0"/>
              <a:t>今、その場でできることを自分で考えることが重要！</a:t>
            </a:r>
            <a:endParaRPr kumimoji="1" lang="en-US" altLang="ja-JP" dirty="0"/>
          </a:p>
          <a:p>
            <a:r>
              <a:rPr kumimoji="1" lang="ja-JP" altLang="en-US" dirty="0"/>
              <a:t>「</a:t>
            </a:r>
            <a:r>
              <a:rPr kumimoji="1" lang="ja-JP" altLang="en-US" dirty="0">
                <a:solidFill>
                  <a:srgbClr val="FF0000"/>
                </a:solidFill>
              </a:rPr>
              <a:t>共に生きる</a:t>
            </a:r>
            <a:r>
              <a:rPr kumimoji="1" lang="ja-JP" altLang="en-US" dirty="0"/>
              <a:t>」</a:t>
            </a:r>
          </a:p>
          <a:p>
            <a:r>
              <a:rPr kumimoji="1" lang="ja-JP" altLang="en-US" dirty="0"/>
              <a:t>「</a:t>
            </a:r>
            <a:r>
              <a:rPr kumimoji="1" lang="ja-JP" altLang="en-US" dirty="0">
                <a:solidFill>
                  <a:srgbClr val="FF0000"/>
                </a:solidFill>
              </a:rPr>
              <a:t>共に生き抜く</a:t>
            </a:r>
            <a:r>
              <a:rPr kumimoji="1" lang="ja-JP" altLang="en-US" dirty="0"/>
              <a:t>」</a:t>
            </a:r>
            <a:endParaRPr kumimoji="1" lang="en-US" altLang="ja-JP" dirty="0"/>
          </a:p>
          <a:p>
            <a:r>
              <a:rPr lang="ja-JP" altLang="en-US" b="1" dirty="0">
                <a:solidFill>
                  <a:srgbClr val="FF0000"/>
                </a:solidFill>
                <a:highlight>
                  <a:srgbClr val="FFFF00"/>
                </a:highlight>
              </a:rPr>
              <a:t>防災の目的を持て！</a:t>
            </a:r>
            <a:endParaRPr kumimoji="1" lang="ja-JP" altLang="en-US" b="1" dirty="0">
              <a:highlight>
                <a:srgbClr val="FFFF00"/>
              </a:highlight>
            </a:endParaRPr>
          </a:p>
        </p:txBody>
      </p:sp>
      <p:sp>
        <p:nvSpPr>
          <p:cNvPr id="2" name="タイトル 1">
            <a:extLst>
              <a:ext uri="{FF2B5EF4-FFF2-40B4-BE49-F238E27FC236}">
                <a16:creationId xmlns:a16="http://schemas.microsoft.com/office/drawing/2014/main" id="{A9786AFA-866E-0C3A-E1DC-328572B6AD20}"/>
              </a:ext>
            </a:extLst>
          </p:cNvPr>
          <p:cNvSpPr>
            <a:spLocks noGrp="1"/>
          </p:cNvSpPr>
          <p:nvPr>
            <p:ph type="title"/>
          </p:nvPr>
        </p:nvSpPr>
        <p:spPr/>
        <p:txBody>
          <a:bodyPr/>
          <a:lstStyle/>
          <a:p>
            <a:r>
              <a:rPr kumimoji="1" lang="ja-JP" altLang="en-US"/>
              <a:t>「災害</a:t>
            </a:r>
            <a:r>
              <a:rPr kumimoji="1" lang="ja-JP" altLang="en-US" dirty="0"/>
              <a:t>を相手</a:t>
            </a:r>
            <a:r>
              <a:rPr kumimoji="1" lang="ja-JP" altLang="en-US"/>
              <a:t>に考える」から</a:t>
            </a:r>
            <a:r>
              <a:rPr kumimoji="1" lang="ja-JP" altLang="en-US" dirty="0"/>
              <a:t>こうなる</a:t>
            </a:r>
          </a:p>
        </p:txBody>
      </p:sp>
      <p:pic>
        <p:nvPicPr>
          <p:cNvPr id="4" name="図 3" descr="食品 が含まれている画像&#10;&#10;自動的に生成された説明">
            <a:extLst>
              <a:ext uri="{FF2B5EF4-FFF2-40B4-BE49-F238E27FC236}">
                <a16:creationId xmlns:a16="http://schemas.microsoft.com/office/drawing/2014/main" id="{FDAB67A6-AD8D-81C3-21CB-D31A4CFA0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207" y="4736227"/>
            <a:ext cx="1691680" cy="1632839"/>
          </a:xfrm>
          <a:prstGeom prst="rect">
            <a:avLst/>
          </a:prstGeom>
        </p:spPr>
      </p:pic>
      <p:pic>
        <p:nvPicPr>
          <p:cNvPr id="5" name="図 4" descr="おもちゃ, 人形 が含まれている画像&#10;&#10;自動的に生成された説明">
            <a:extLst>
              <a:ext uri="{FF2B5EF4-FFF2-40B4-BE49-F238E27FC236}">
                <a16:creationId xmlns:a16="http://schemas.microsoft.com/office/drawing/2014/main" id="{BFAFD2A1-F97F-4421-F242-60C5CBDBD5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785" y="4766490"/>
            <a:ext cx="1691680" cy="1632840"/>
          </a:xfrm>
          <a:prstGeom prst="rect">
            <a:avLst/>
          </a:prstGeom>
        </p:spPr>
      </p:pic>
      <p:pic>
        <p:nvPicPr>
          <p:cNvPr id="6" name="図 5" descr="テディ, 座る, クマ, 衣類 が含まれている画像&#10;&#10;自動的に生成された説明">
            <a:extLst>
              <a:ext uri="{FF2B5EF4-FFF2-40B4-BE49-F238E27FC236}">
                <a16:creationId xmlns:a16="http://schemas.microsoft.com/office/drawing/2014/main" id="{C45D174C-675E-A363-82AC-257471BC9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6840" y="4428252"/>
            <a:ext cx="2139832" cy="1121602"/>
          </a:xfrm>
          <a:prstGeom prst="rect">
            <a:avLst/>
          </a:prstGeom>
        </p:spPr>
      </p:pic>
      <p:pic>
        <p:nvPicPr>
          <p:cNvPr id="10" name="図 9" descr="白いバックグラウンドの前に座っている人形たち&#10;&#10;低い精度で自動的に生成された説明">
            <a:extLst>
              <a:ext uri="{FF2B5EF4-FFF2-40B4-BE49-F238E27FC236}">
                <a16:creationId xmlns:a16="http://schemas.microsoft.com/office/drawing/2014/main" id="{7DCAE675-4C5D-9FE0-D501-8FD2C1FF3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8717" y="1412317"/>
            <a:ext cx="2288659" cy="2029277"/>
          </a:xfrm>
          <a:prstGeom prst="rect">
            <a:avLst/>
          </a:prstGeom>
        </p:spPr>
      </p:pic>
      <p:sp>
        <p:nvSpPr>
          <p:cNvPr id="7" name="楕円 6">
            <a:extLst>
              <a:ext uri="{FF2B5EF4-FFF2-40B4-BE49-F238E27FC236}">
                <a16:creationId xmlns:a16="http://schemas.microsoft.com/office/drawing/2014/main" id="{86ECE11B-5432-8DC9-B0C0-A1A591AA0FFE}"/>
              </a:ext>
            </a:extLst>
          </p:cNvPr>
          <p:cNvSpPr/>
          <p:nvPr/>
        </p:nvSpPr>
        <p:spPr bwMode="auto">
          <a:xfrm>
            <a:off x="758184" y="807674"/>
            <a:ext cx="8049335" cy="532859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1" lang="ja-JP" altLang="en-US" sz="7200" dirty="0">
                <a:solidFill>
                  <a:schemeClr val="bg1"/>
                </a:solidFill>
                <a:latin typeface="AR P悠々ゴシック体E" panose="040B0900000000000000" pitchFamily="50" charset="-128"/>
                <a:ea typeface="AR P悠々ゴシック体E" panose="040B0900000000000000" pitchFamily="50" charset="-128"/>
              </a:rPr>
              <a:t>自分に</a:t>
            </a:r>
          </a:p>
          <a:p>
            <a:pPr algn="ctr"/>
            <a:r>
              <a:rPr kumimoji="0" lang="ja-JP" altLang="en-US" sz="7200" dirty="0">
                <a:solidFill>
                  <a:schemeClr val="bg1"/>
                </a:solidFill>
                <a:latin typeface="AR P悠々ゴシック体E" panose="040B0900000000000000" pitchFamily="50" charset="-128"/>
                <a:ea typeface="AR P悠々ゴシック体E" panose="040B0900000000000000" pitchFamily="50" charset="-128"/>
              </a:rPr>
              <a:t>夢を持とう！</a:t>
            </a:r>
          </a:p>
        </p:txBody>
      </p:sp>
      <p:sp>
        <p:nvSpPr>
          <p:cNvPr id="8" name="楕円 7">
            <a:extLst>
              <a:ext uri="{FF2B5EF4-FFF2-40B4-BE49-F238E27FC236}">
                <a16:creationId xmlns:a16="http://schemas.microsoft.com/office/drawing/2014/main" id="{1FBE6D4E-A2D5-9CAE-53A5-129C992D3C3D}"/>
              </a:ext>
            </a:extLst>
          </p:cNvPr>
          <p:cNvSpPr/>
          <p:nvPr/>
        </p:nvSpPr>
        <p:spPr bwMode="auto">
          <a:xfrm>
            <a:off x="760982" y="834677"/>
            <a:ext cx="8049335" cy="532859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7200" dirty="0">
                <a:solidFill>
                  <a:schemeClr val="bg1"/>
                </a:solidFill>
                <a:latin typeface="AR P悠々ゴシック体E" panose="040B0900000000000000" pitchFamily="50" charset="-128"/>
                <a:ea typeface="AR P悠々ゴシック体E" panose="040B0900000000000000" pitchFamily="50" charset="-128"/>
              </a:rPr>
              <a:t>その</a:t>
            </a:r>
            <a:r>
              <a:rPr kumimoji="0" lang="ja-JP" altLang="en-US" sz="7200" dirty="0">
                <a:solidFill>
                  <a:srgbClr val="FFFF00"/>
                </a:solidFill>
                <a:latin typeface="AR P悠々ゴシック体E" panose="040B0900000000000000" pitchFamily="50" charset="-128"/>
                <a:ea typeface="AR P悠々ゴシック体E" panose="040B0900000000000000" pitchFamily="50" charset="-128"/>
              </a:rPr>
              <a:t>夢を</a:t>
            </a:r>
          </a:p>
          <a:p>
            <a:pPr algn="ctr"/>
            <a:r>
              <a:rPr kumimoji="0" lang="ja-JP" altLang="en-US" sz="7200" dirty="0">
                <a:solidFill>
                  <a:srgbClr val="FFFF00"/>
                </a:solidFill>
                <a:latin typeface="AR P悠々ゴシック体E" panose="040B0900000000000000" pitchFamily="50" charset="-128"/>
                <a:ea typeface="AR P悠々ゴシック体E" panose="040B0900000000000000" pitchFamily="50" charset="-128"/>
              </a:rPr>
              <a:t>叶えるため</a:t>
            </a:r>
            <a:r>
              <a:rPr kumimoji="0" lang="ja-JP" altLang="en-US" sz="7200" dirty="0">
                <a:solidFill>
                  <a:schemeClr val="bg1"/>
                </a:solidFill>
                <a:latin typeface="AR P悠々ゴシック体E" panose="040B0900000000000000" pitchFamily="50" charset="-128"/>
                <a:ea typeface="AR P悠々ゴシック体E" panose="040B0900000000000000" pitchFamily="50" charset="-128"/>
              </a:rPr>
              <a:t>に</a:t>
            </a:r>
          </a:p>
          <a:p>
            <a:pPr algn="ctr"/>
            <a:r>
              <a:rPr kumimoji="0" lang="ja-JP" altLang="en-US" sz="7200" dirty="0">
                <a:solidFill>
                  <a:schemeClr val="bg1"/>
                </a:solidFill>
                <a:latin typeface="AR P悠々ゴシック体E" panose="040B0900000000000000" pitchFamily="50" charset="-128"/>
                <a:ea typeface="AR P悠々ゴシック体E" panose="040B0900000000000000" pitchFamily="50" charset="-128"/>
              </a:rPr>
              <a:t>防災をやる</a:t>
            </a:r>
          </a:p>
        </p:txBody>
      </p:sp>
      <p:sp>
        <p:nvSpPr>
          <p:cNvPr id="9" name="楕円 8">
            <a:extLst>
              <a:ext uri="{FF2B5EF4-FFF2-40B4-BE49-F238E27FC236}">
                <a16:creationId xmlns:a16="http://schemas.microsoft.com/office/drawing/2014/main" id="{5FD1AAEB-F973-DD35-07BE-41E4C98CA220}"/>
              </a:ext>
            </a:extLst>
          </p:cNvPr>
          <p:cNvSpPr/>
          <p:nvPr/>
        </p:nvSpPr>
        <p:spPr bwMode="auto">
          <a:xfrm>
            <a:off x="830066" y="834677"/>
            <a:ext cx="8049335" cy="532859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このことを</a:t>
            </a:r>
          </a:p>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災害が発生するまでに</a:t>
            </a:r>
          </a:p>
          <a:p>
            <a:pPr algn="ctr"/>
            <a:r>
              <a:rPr kumimoji="0" lang="ja-JP" altLang="en-US" sz="6600" dirty="0">
                <a:solidFill>
                  <a:srgbClr val="FFFF00"/>
                </a:solidFill>
                <a:latin typeface="AR P悠々ゴシック体E" panose="040B0900000000000000" pitchFamily="50" charset="-128"/>
                <a:ea typeface="AR P悠々ゴシック体E" panose="040B0900000000000000" pitchFamily="50" charset="-128"/>
              </a:rPr>
              <a:t>決める</a:t>
            </a:r>
          </a:p>
          <a:p>
            <a:pPr algn="ctr"/>
            <a:r>
              <a:rPr kumimoji="0" lang="ja-JP" altLang="en-US" sz="6600" dirty="0">
                <a:solidFill>
                  <a:srgbClr val="FFFF00"/>
                </a:solidFill>
                <a:latin typeface="AR P悠々ゴシック体E" panose="040B0900000000000000" pitchFamily="50" charset="-128"/>
                <a:ea typeface="AR P悠々ゴシック体E" panose="040B0900000000000000" pitchFamily="50" charset="-128"/>
              </a:rPr>
              <a:t>決めておくこと</a:t>
            </a:r>
          </a:p>
        </p:txBody>
      </p:sp>
    </p:spTree>
    <p:custDataLst>
      <p:tags r:id="rId1"/>
    </p:custDataLst>
    <p:extLst>
      <p:ext uri="{BB962C8B-B14F-4D97-AF65-F5344CB8AC3E}">
        <p14:creationId xmlns:p14="http://schemas.microsoft.com/office/powerpoint/2010/main" val="1211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par>
                          <p:cTn id="52" fill="hold">
                            <p:stCondLst>
                              <p:cond delay="500"/>
                            </p:stCondLst>
                            <p:childTnLst>
                              <p:par>
                                <p:cTn id="53" presetID="14" presetClass="entr" presetSubtype="1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randombar(horizont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500"/>
                                        <p:tgtEl>
                                          <p:spTgt spid="3">
                                            <p:txEl>
                                              <p:pRg st="9" end="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p:cTn id="80" dur="500" fill="hold"/>
                                        <p:tgtEl>
                                          <p:spTgt spid="8"/>
                                        </p:tgtEl>
                                        <p:attrNameLst>
                                          <p:attrName>ppt_w</p:attrName>
                                        </p:attrNameLst>
                                      </p:cBhvr>
                                      <p:tavLst>
                                        <p:tav tm="0">
                                          <p:val>
                                            <p:fltVal val="0"/>
                                          </p:val>
                                        </p:tav>
                                        <p:tav tm="100000">
                                          <p:val>
                                            <p:strVal val="#ppt_w"/>
                                          </p:val>
                                        </p:tav>
                                      </p:tavLst>
                                    </p:anim>
                                    <p:anim calcmode="lin" valueType="num">
                                      <p:cBhvr>
                                        <p:cTn id="81" dur="500" fill="hold"/>
                                        <p:tgtEl>
                                          <p:spTgt spid="8"/>
                                        </p:tgtEl>
                                        <p:attrNameLst>
                                          <p:attrName>ppt_h</p:attrName>
                                        </p:attrNameLst>
                                      </p:cBhvr>
                                      <p:tavLst>
                                        <p:tav tm="0">
                                          <p:val>
                                            <p:fltVal val="0"/>
                                          </p:val>
                                        </p:tav>
                                        <p:tav tm="100000">
                                          <p:val>
                                            <p:strVal val="#ppt_h"/>
                                          </p:val>
                                        </p:tav>
                                      </p:tavLst>
                                    </p:anim>
                                    <p:animEffect transition="in" filter="fade">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Effect transition="in" filter="fade">
                                      <p:cBhvr>
                                        <p:cTn id="8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517317" y="1412776"/>
            <a:ext cx="6109365" cy="4154984"/>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皆さん</a:t>
            </a:r>
          </a:p>
          <a:p>
            <a:pPr algn="ctr"/>
            <a:r>
              <a:rPr lang="ja-JP" altLang="en-US" sz="6600" dirty="0">
                <a:solidFill>
                  <a:schemeClr val="bg1"/>
                </a:solidFill>
                <a:latin typeface="ＤＦ特太ゴシック体" pitchFamily="49" charset="-128"/>
                <a:ea typeface="ＤＦ特太ゴシック体" pitchFamily="49" charset="-128"/>
              </a:rPr>
              <a:t>突然ですが！</a:t>
            </a:r>
          </a:p>
          <a:p>
            <a:pPr algn="ctr"/>
            <a:r>
              <a:rPr lang="ja-JP" altLang="en-US" sz="6600" dirty="0">
                <a:solidFill>
                  <a:srgbClr val="FFFF00"/>
                </a:solidFill>
                <a:latin typeface="ＤＦ特太ゴシック体" pitchFamily="49" charset="-128"/>
                <a:ea typeface="ＤＦ特太ゴシック体" pitchFamily="49" charset="-128"/>
              </a:rPr>
              <a:t>簡単な問題を</a:t>
            </a:r>
            <a:endParaRPr lang="en-US" altLang="ja-JP" sz="6600" dirty="0">
              <a:solidFill>
                <a:srgbClr val="FFFF00"/>
              </a:solidFill>
              <a:latin typeface="ＤＦ特太ゴシック体" pitchFamily="49" charset="-128"/>
              <a:ea typeface="ＤＦ特太ゴシック体" pitchFamily="49" charset="-128"/>
            </a:endParaRPr>
          </a:p>
          <a:p>
            <a:pPr algn="ctr"/>
            <a:r>
              <a:rPr lang="ja-JP" altLang="en-US" sz="6600" dirty="0">
                <a:solidFill>
                  <a:srgbClr val="FFFF00"/>
                </a:solidFill>
                <a:latin typeface="ＤＦ特太ゴシック体" pitchFamily="49" charset="-128"/>
                <a:ea typeface="ＤＦ特太ゴシック体" pitchFamily="49" charset="-128"/>
              </a:rPr>
              <a:t>考えてみよう！</a:t>
            </a:r>
            <a:endParaRPr lang="en-US" altLang="ja-JP" sz="66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1664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517317" y="1859339"/>
            <a:ext cx="6109365" cy="3139321"/>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今から</a:t>
            </a:r>
          </a:p>
          <a:p>
            <a:pPr algn="ctr"/>
            <a:r>
              <a:rPr lang="ja-JP" altLang="en-US" sz="6600" dirty="0">
                <a:solidFill>
                  <a:srgbClr val="FFFF00"/>
                </a:solidFill>
                <a:latin typeface="ＤＦ特太ゴシック体" pitchFamily="49" charset="-128"/>
                <a:ea typeface="ＤＦ特太ゴシック体" pitchFamily="49" charset="-128"/>
              </a:rPr>
              <a:t>ふたつ</a:t>
            </a:r>
            <a:r>
              <a:rPr lang="ja-JP" altLang="en-US" sz="6600" dirty="0">
                <a:solidFill>
                  <a:schemeClr val="bg1"/>
                </a:solidFill>
                <a:latin typeface="ＤＦ特太ゴシック体" pitchFamily="49" charset="-128"/>
                <a:ea typeface="ＤＦ特太ゴシック体" pitchFamily="49" charset="-128"/>
              </a:rPr>
              <a:t>の問題を</a:t>
            </a:r>
          </a:p>
          <a:p>
            <a:pPr algn="ctr"/>
            <a:r>
              <a:rPr lang="ja-JP" altLang="en-US" sz="6600" dirty="0">
                <a:solidFill>
                  <a:schemeClr val="bg1"/>
                </a:solidFill>
                <a:latin typeface="ＤＦ特太ゴシック体" pitchFamily="49" charset="-128"/>
                <a:ea typeface="ＤＦ特太ゴシック体" pitchFamily="49" charset="-128"/>
              </a:rPr>
              <a:t>お考えください</a:t>
            </a:r>
            <a:endParaRPr lang="en-US" altLang="ja-JP"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9583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3017728" y="2420888"/>
            <a:ext cx="3108543" cy="1569660"/>
          </a:xfrm>
          <a:prstGeom prst="rect">
            <a:avLst/>
          </a:prstGeom>
          <a:noFill/>
        </p:spPr>
        <p:txBody>
          <a:bodyPr wrap="none" rtlCol="0">
            <a:spAutoFit/>
          </a:bodyPr>
          <a:lstStyle/>
          <a:p>
            <a:pPr algn="ctr"/>
            <a:r>
              <a:rPr lang="ja-JP" altLang="en-US" sz="9600" dirty="0">
                <a:solidFill>
                  <a:srgbClr val="FFFF00"/>
                </a:solidFill>
                <a:latin typeface="ＤＦ特太ゴシック体" pitchFamily="49" charset="-128"/>
                <a:ea typeface="ＤＦ特太ゴシック体" pitchFamily="49" charset="-128"/>
              </a:rPr>
              <a:t>１</a:t>
            </a:r>
            <a:r>
              <a:rPr lang="ja-JP" altLang="en-US" sz="6600" dirty="0">
                <a:solidFill>
                  <a:srgbClr val="FFFF00"/>
                </a:solidFill>
                <a:latin typeface="ＤＦ特太ゴシック体" pitchFamily="49" charset="-128"/>
                <a:ea typeface="ＤＦ特太ゴシック体" pitchFamily="49" charset="-128"/>
              </a:rPr>
              <a:t>問目</a:t>
            </a:r>
            <a:endParaRPr lang="en-US" altLang="ja-JP" sz="66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98498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2460" y="895776"/>
            <a:ext cx="8716044" cy="5105400"/>
          </a:xfrm>
        </p:spPr>
        <p:txBody>
          <a:bodyPr/>
          <a:lstStyle/>
          <a:p>
            <a:r>
              <a:rPr lang="ja-JP" altLang="en-US" sz="3200" dirty="0"/>
              <a:t>今から仕事に出かけるところです</a:t>
            </a:r>
          </a:p>
          <a:p>
            <a:r>
              <a:rPr lang="ja-JP" altLang="en-US" sz="3200" dirty="0"/>
              <a:t>持ち帰った仕事の荷物で両手が一杯</a:t>
            </a:r>
          </a:p>
          <a:p>
            <a:r>
              <a:rPr lang="ja-JP" altLang="en-US" sz="3200" dirty="0"/>
              <a:t>出勤が大変だ</a:t>
            </a:r>
          </a:p>
          <a:p>
            <a:r>
              <a:rPr lang="ja-JP" altLang="en-US" sz="3200" dirty="0"/>
              <a:t>ふとテレビに目をやると「</a:t>
            </a:r>
            <a:r>
              <a:rPr lang="ja-JP" altLang="en-US" sz="3200" dirty="0">
                <a:solidFill>
                  <a:srgbClr val="008000"/>
                </a:solidFill>
              </a:rPr>
              <a:t>天気予報が目に入る</a:t>
            </a:r>
            <a:r>
              <a:rPr lang="ja-JP" altLang="en-US" sz="3200" dirty="0"/>
              <a:t>」</a:t>
            </a:r>
          </a:p>
          <a:p>
            <a:r>
              <a:rPr lang="ja-JP" altLang="en-US" sz="3200" dirty="0"/>
              <a:t>気象予報士が「</a:t>
            </a:r>
            <a:r>
              <a:rPr lang="ja-JP" altLang="en-US" sz="3200" dirty="0">
                <a:solidFill>
                  <a:srgbClr val="7030A0"/>
                </a:solidFill>
              </a:rPr>
              <a:t>今日の</a:t>
            </a:r>
            <a:r>
              <a:rPr lang="ja-JP" altLang="en-US" sz="3200" dirty="0">
                <a:solidFill>
                  <a:srgbClr val="7030A0"/>
                </a:solidFill>
                <a:highlight>
                  <a:srgbClr val="FFFF00"/>
                </a:highlight>
              </a:rPr>
              <a:t>降水確率４０％</a:t>
            </a:r>
            <a:r>
              <a:rPr lang="ja-JP" altLang="en-US" sz="3200" dirty="0">
                <a:solidFill>
                  <a:srgbClr val="7030A0"/>
                </a:solidFill>
              </a:rPr>
              <a:t>です</a:t>
            </a:r>
            <a:r>
              <a:rPr lang="ja-JP" altLang="en-US" sz="3200" dirty="0"/>
              <a:t>」と</a:t>
            </a:r>
          </a:p>
          <a:p>
            <a:r>
              <a:rPr lang="ja-JP" altLang="en-US" sz="3200" dirty="0"/>
              <a:t>あなたは、傘を持っていきますか？</a:t>
            </a:r>
          </a:p>
          <a:p>
            <a:r>
              <a:rPr lang="ja-JP" altLang="en-US" sz="3200" dirty="0">
                <a:solidFill>
                  <a:srgbClr val="0070C0"/>
                </a:solidFill>
              </a:rPr>
              <a:t>Ａ　傘を持っていく</a:t>
            </a:r>
          </a:p>
          <a:p>
            <a:r>
              <a:rPr lang="ja-JP" altLang="en-US" sz="3200" dirty="0">
                <a:solidFill>
                  <a:srgbClr val="FF0000"/>
                </a:solidFill>
              </a:rPr>
              <a:t>Ｂ　傘は持っていかない</a:t>
            </a:r>
            <a:endParaRPr lang="en-US" altLang="ja-JP" sz="3200" dirty="0">
              <a:solidFill>
                <a:srgbClr val="FF0000"/>
              </a:solidFill>
            </a:endParaRPr>
          </a:p>
          <a:p>
            <a:r>
              <a:rPr lang="ja-JP" altLang="en-US" sz="3200" dirty="0"/>
              <a:t>さて、どちら？</a:t>
            </a:r>
            <a:endParaRPr lang="en-US" altLang="ja-JP" sz="3200" dirty="0"/>
          </a:p>
        </p:txBody>
      </p:sp>
      <p:sp>
        <p:nvSpPr>
          <p:cNvPr id="9" name="タイトル 1"/>
          <p:cNvSpPr>
            <a:spLocks noGrp="1"/>
          </p:cNvSpPr>
          <p:nvPr>
            <p:ph type="title"/>
          </p:nvPr>
        </p:nvSpPr>
        <p:spPr>
          <a:xfrm>
            <a:off x="251520" y="68901"/>
            <a:ext cx="7086600" cy="487362"/>
          </a:xfrm>
        </p:spPr>
        <p:txBody>
          <a:bodyPr/>
          <a:lstStyle/>
          <a:p>
            <a:r>
              <a:rPr kumimoji="1" lang="ja-JP" altLang="en-US" dirty="0"/>
              <a:t>もしも、あなたが出勤中なら？</a:t>
            </a:r>
          </a:p>
        </p:txBody>
      </p:sp>
      <p:pic>
        <p:nvPicPr>
          <p:cNvPr id="4" name="図 3" descr="ゲームのキャラクター&#10;&#10;低い精度で自動的に生成された説明">
            <a:extLst>
              <a:ext uri="{FF2B5EF4-FFF2-40B4-BE49-F238E27FC236}">
                <a16:creationId xmlns:a16="http://schemas.microsoft.com/office/drawing/2014/main" id="{57C820A9-6D40-B55B-D8FD-57E7E39C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0089" y="3933056"/>
            <a:ext cx="2195378" cy="2617440"/>
          </a:xfrm>
          <a:prstGeom prst="rect">
            <a:avLst/>
          </a:prstGeom>
        </p:spPr>
      </p:pic>
      <p:pic>
        <p:nvPicPr>
          <p:cNvPr id="6" name="図 5" descr="傘, アクセサリー, 雨 が含まれている画像&#10;&#10;自動的に生成された説明">
            <a:extLst>
              <a:ext uri="{FF2B5EF4-FFF2-40B4-BE49-F238E27FC236}">
                <a16:creationId xmlns:a16="http://schemas.microsoft.com/office/drawing/2014/main" id="{1A4426ED-94F1-61AD-2129-4C00A91F0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54602">
            <a:off x="5364484" y="4811693"/>
            <a:ext cx="946993" cy="1135989"/>
          </a:xfrm>
          <a:prstGeom prst="rect">
            <a:avLst/>
          </a:prstGeom>
        </p:spPr>
      </p:pic>
      <p:pic>
        <p:nvPicPr>
          <p:cNvPr id="8" name="図 7" descr="おもちゃ, レゴ, ケーキ が含まれている画像&#10;&#10;自動的に生成された説明">
            <a:extLst>
              <a:ext uri="{FF2B5EF4-FFF2-40B4-BE49-F238E27FC236}">
                <a16:creationId xmlns:a16="http://schemas.microsoft.com/office/drawing/2014/main" id="{9B537DAC-0241-E35A-AF9C-0E60C2060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933" y="692696"/>
            <a:ext cx="1685691" cy="1930181"/>
          </a:xfrm>
          <a:prstGeom prst="rect">
            <a:avLst/>
          </a:prstGeom>
        </p:spPr>
      </p:pic>
    </p:spTree>
    <p:custDataLst>
      <p:tags r:id="rId1"/>
    </p:custDataLst>
    <p:extLst>
      <p:ext uri="{BB962C8B-B14F-4D97-AF65-F5344CB8AC3E}">
        <p14:creationId xmlns:p14="http://schemas.microsoft.com/office/powerpoint/2010/main" val="30149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20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2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AF7C787-680A-4A60-9BBB-AC38999EC9D2}"/>
              </a:ext>
            </a:extLst>
          </p:cNvPr>
          <p:cNvSpPr>
            <a:spLocks noGrp="1"/>
          </p:cNvSpPr>
          <p:nvPr>
            <p:ph idx="1"/>
          </p:nvPr>
        </p:nvSpPr>
        <p:spPr>
          <a:xfrm>
            <a:off x="457200" y="620688"/>
            <a:ext cx="8651304" cy="5832648"/>
          </a:xfrm>
        </p:spPr>
        <p:txBody>
          <a:bodyPr/>
          <a:lstStyle/>
          <a:p>
            <a:r>
              <a:rPr kumimoji="1" lang="ja-JP" altLang="en-US" sz="3600" dirty="0"/>
              <a:t>講演資料は</a:t>
            </a:r>
          </a:p>
          <a:p>
            <a:r>
              <a:rPr kumimoji="1" lang="ja-JP" altLang="en-US" sz="3600" dirty="0">
                <a:solidFill>
                  <a:srgbClr val="FF0000"/>
                </a:solidFill>
              </a:rPr>
              <a:t>手話が必要な方</a:t>
            </a:r>
            <a:r>
              <a:rPr kumimoji="1" lang="ja-JP" altLang="en-US" sz="3600" dirty="0"/>
              <a:t>や</a:t>
            </a:r>
          </a:p>
          <a:p>
            <a:r>
              <a:rPr kumimoji="1" lang="ja-JP" altLang="en-US" sz="3600" dirty="0">
                <a:solidFill>
                  <a:srgbClr val="FF0000"/>
                </a:solidFill>
              </a:rPr>
              <a:t>少し聞こえにくい方</a:t>
            </a:r>
            <a:r>
              <a:rPr kumimoji="1" lang="ja-JP" altLang="en-US" sz="3600" dirty="0"/>
              <a:t>にも</a:t>
            </a:r>
          </a:p>
          <a:p>
            <a:pPr>
              <a:lnSpc>
                <a:spcPts val="3500"/>
              </a:lnSpc>
            </a:pPr>
            <a:r>
              <a:rPr lang="ja-JP" altLang="en-US" sz="3600" dirty="0"/>
              <a:t>言葉が届けられるように</a:t>
            </a:r>
          </a:p>
          <a:p>
            <a:r>
              <a:rPr lang="ja-JP" altLang="en-US" sz="3600" dirty="0"/>
              <a:t>テキストがいっぱい出てくる</a:t>
            </a:r>
          </a:p>
          <a:p>
            <a:r>
              <a:rPr lang="ja-JP" altLang="en-US" sz="3600" dirty="0">
                <a:highlight>
                  <a:srgbClr val="FFFF00"/>
                </a:highlight>
              </a:rPr>
              <a:t>関西のテレビ情報番組方式</a:t>
            </a:r>
            <a:endParaRPr lang="ja-JP" altLang="en-US" sz="3600" dirty="0"/>
          </a:p>
          <a:p>
            <a:r>
              <a:rPr lang="ja-JP" altLang="en-US" sz="3600" dirty="0"/>
              <a:t>視覚と聴覚へ、同時に伝える方式です</a:t>
            </a:r>
          </a:p>
          <a:p>
            <a:pPr>
              <a:lnSpc>
                <a:spcPts val="4500"/>
              </a:lnSpc>
            </a:pPr>
            <a:r>
              <a:rPr lang="ja-JP" altLang="en-US" sz="3600" dirty="0"/>
              <a:t>本日のお話しで、皆さまの心の中にある</a:t>
            </a:r>
          </a:p>
          <a:p>
            <a:pPr>
              <a:lnSpc>
                <a:spcPts val="4500"/>
              </a:lnSpc>
            </a:pPr>
            <a:r>
              <a:rPr lang="ja-JP" altLang="en-US" sz="5400" dirty="0">
                <a:solidFill>
                  <a:srgbClr val="FF0000"/>
                </a:solidFill>
                <a:latin typeface="ＤＦＧまるもじ体W9" panose="040F0900010101010101" pitchFamily="50" charset="-128"/>
                <a:ea typeface="ＤＦＧまるもじ体W9" panose="040F0900010101010101" pitchFamily="50" charset="-128"/>
              </a:rPr>
              <a:t>防災のカタチ</a:t>
            </a:r>
            <a:r>
              <a:rPr lang="ja-JP" altLang="en-US" sz="3600" dirty="0"/>
              <a:t>が変われば幸いです</a:t>
            </a:r>
          </a:p>
        </p:txBody>
      </p:sp>
      <p:sp>
        <p:nvSpPr>
          <p:cNvPr id="2" name="タイトル 1">
            <a:extLst>
              <a:ext uri="{FF2B5EF4-FFF2-40B4-BE49-F238E27FC236}">
                <a16:creationId xmlns:a16="http://schemas.microsoft.com/office/drawing/2014/main" id="{18B1A88A-4082-4B05-A4AA-BBCDC3F92615}"/>
              </a:ext>
            </a:extLst>
          </p:cNvPr>
          <p:cNvSpPr>
            <a:spLocks noGrp="1"/>
          </p:cNvSpPr>
          <p:nvPr>
            <p:ph type="title"/>
          </p:nvPr>
        </p:nvSpPr>
        <p:spPr/>
        <p:txBody>
          <a:bodyPr/>
          <a:lstStyle/>
          <a:p>
            <a:r>
              <a:rPr kumimoji="1" lang="ja-JP" altLang="en-US" dirty="0"/>
              <a:t>講演に先立ち</a:t>
            </a:r>
          </a:p>
        </p:txBody>
      </p:sp>
      <p:pic>
        <p:nvPicPr>
          <p:cNvPr id="6" name="図 5">
            <a:extLst>
              <a:ext uri="{FF2B5EF4-FFF2-40B4-BE49-F238E27FC236}">
                <a16:creationId xmlns:a16="http://schemas.microsoft.com/office/drawing/2014/main" id="{C84E1DFE-A350-ADC1-2E77-00D5FA4822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8996" y="34311"/>
            <a:ext cx="3459508" cy="2890633"/>
          </a:xfrm>
          <a:prstGeom prst="rect">
            <a:avLst/>
          </a:prstGeom>
        </p:spPr>
      </p:pic>
      <p:sp>
        <p:nvSpPr>
          <p:cNvPr id="5" name="四角形: 角を丸くする 4">
            <a:extLst>
              <a:ext uri="{FF2B5EF4-FFF2-40B4-BE49-F238E27FC236}">
                <a16:creationId xmlns:a16="http://schemas.microsoft.com/office/drawing/2014/main" id="{BE6A58C9-E951-9D14-EB58-DF8A2B199096}"/>
              </a:ext>
            </a:extLst>
          </p:cNvPr>
          <p:cNvSpPr/>
          <p:nvPr/>
        </p:nvSpPr>
        <p:spPr bwMode="auto">
          <a:xfrm>
            <a:off x="765920" y="303142"/>
            <a:ext cx="7920880" cy="6161840"/>
          </a:xfrm>
          <a:prstGeom prst="roundRect">
            <a:avLst/>
          </a:prstGeom>
          <a:solidFill>
            <a:srgbClr val="0000FF"/>
          </a:solidFill>
          <a:ln w="9525">
            <a:noFill/>
            <a:miter lim="800000"/>
            <a:headEnd/>
            <a:tailEnd/>
          </a:ln>
          <a:effectLst/>
        </p:spPr>
        <p:txBody>
          <a:bodyPr wrap="none" rtlCol="0" anchor="ctr"/>
          <a:lstStyle/>
          <a:p>
            <a:pPr algn="ctr"/>
            <a:r>
              <a:rPr kumimoji="1" lang="ja-JP" altLang="en-US" sz="4400" dirty="0">
                <a:solidFill>
                  <a:srgbClr val="FFFF00"/>
                </a:solidFill>
                <a:latin typeface="AR P悠々ゴシック体E" panose="040B0900000000000000" pitchFamily="50" charset="-128"/>
                <a:ea typeface="AR P悠々ゴシック体E" panose="040B0900000000000000" pitchFamily="50" charset="-128"/>
              </a:rPr>
              <a:t>メラビアンの法則</a:t>
            </a: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を利用</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情報が相手に与える影響</a:t>
            </a:r>
          </a:p>
          <a:p>
            <a:pPr algn="ct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言語</a:t>
            </a: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が 　</a:t>
            </a: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７％</a:t>
            </a:r>
            <a:endParaRPr kumimoji="1" lang="en-US" altLang="ja-JP" sz="4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聴覚</a:t>
            </a: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が </a:t>
            </a: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３８％</a:t>
            </a:r>
            <a:endParaRPr kumimoji="1" lang="en-US" altLang="ja-JP" sz="4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視覚</a:t>
            </a: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が </a:t>
            </a: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５５％</a:t>
            </a:r>
            <a:endParaRPr kumimoji="1" lang="en-US" altLang="ja-JP" sz="4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それぞれの内容に矛盾がなく</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バランスが取れていることが重要</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これらを上手く利用し</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スムーズにコミュニケーションをとる</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これも</a:t>
            </a:r>
            <a:r>
              <a:rPr kumimoji="1" lang="ja-JP" altLang="en-US" sz="3200" dirty="0">
                <a:ln w="19050">
                  <a:solidFill>
                    <a:srgbClr val="FFFF00"/>
                  </a:solidFill>
                </a:ln>
                <a:solidFill>
                  <a:srgbClr val="FF0000"/>
                </a:solidFill>
                <a:latin typeface="AR P悠々ゴシック体E" panose="040B0900000000000000" pitchFamily="50" charset="-128"/>
                <a:ea typeface="AR P悠々ゴシック体E" panose="040B0900000000000000" pitchFamily="50" charset="-128"/>
              </a:rPr>
              <a:t>防災を伝える方法</a:t>
            </a: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のひとつ</a:t>
            </a:r>
          </a:p>
        </p:txBody>
      </p:sp>
      <p:pic>
        <p:nvPicPr>
          <p:cNvPr id="10" name="図 9" descr="グラフ&#10;&#10;自動的に生成された説明">
            <a:extLst>
              <a:ext uri="{FF2B5EF4-FFF2-40B4-BE49-F238E27FC236}">
                <a16:creationId xmlns:a16="http://schemas.microsoft.com/office/drawing/2014/main" id="{6502B4F0-C374-DBEE-C22A-9CE9C0C14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2601" y="1844824"/>
            <a:ext cx="1926511" cy="1909327"/>
          </a:xfrm>
          <a:prstGeom prst="rect">
            <a:avLst/>
          </a:prstGeom>
        </p:spPr>
      </p:pic>
      <p:pic>
        <p:nvPicPr>
          <p:cNvPr id="12" name="図 11" descr="クマ, 部屋 が含まれている画像&#10;&#10;自動的に生成された説明">
            <a:extLst>
              <a:ext uri="{FF2B5EF4-FFF2-40B4-BE49-F238E27FC236}">
                <a16:creationId xmlns:a16="http://schemas.microsoft.com/office/drawing/2014/main" id="{AF4607F5-04AE-719F-8DB7-5DDCDA69F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278" y="2032154"/>
            <a:ext cx="1688976" cy="1688976"/>
          </a:xfrm>
          <a:prstGeom prst="rect">
            <a:avLst/>
          </a:prstGeom>
        </p:spPr>
      </p:pic>
      <p:sp>
        <p:nvSpPr>
          <p:cNvPr id="7" name="楕円 6">
            <a:extLst>
              <a:ext uri="{FF2B5EF4-FFF2-40B4-BE49-F238E27FC236}">
                <a16:creationId xmlns:a16="http://schemas.microsoft.com/office/drawing/2014/main" id="{BCC227FF-7A7B-9886-FC70-1C5558AD294F}"/>
              </a:ext>
            </a:extLst>
          </p:cNvPr>
          <p:cNvSpPr/>
          <p:nvPr/>
        </p:nvSpPr>
        <p:spPr bwMode="auto">
          <a:xfrm>
            <a:off x="837928" y="710765"/>
            <a:ext cx="7776864" cy="5346594"/>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この方式も</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多様な方々に</a:t>
            </a:r>
          </a:p>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言葉を届ける</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防災情報伝達システムの</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ひとつです</a:t>
            </a:r>
          </a:p>
        </p:txBody>
      </p:sp>
    </p:spTree>
    <p:extLst>
      <p:ext uri="{BB962C8B-B14F-4D97-AF65-F5344CB8AC3E}">
        <p14:creationId xmlns:p14="http://schemas.microsoft.com/office/powerpoint/2010/main" val="14913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xEl>
                                              <p:pRg st="1" end="1"/>
                                            </p:txEl>
                                          </p:spTgt>
                                        </p:tgtEl>
                                        <p:attrNameLst>
                                          <p:attrName>style.visibility</p:attrName>
                                        </p:attrNameLst>
                                      </p:cBhvr>
                                      <p:to>
                                        <p:strVal val="visible"/>
                                      </p:to>
                                    </p:set>
                                    <p:animEffect transition="in" filter="fade">
                                      <p:cBhvr>
                                        <p:cTn id="66" dur="500"/>
                                        <p:tgtEl>
                                          <p:spTgt spid="5">
                                            <p:txEl>
                                              <p:pRg st="1" end="1"/>
                                            </p:txEl>
                                          </p:spTgt>
                                        </p:tgtEl>
                                      </p:cBhvr>
                                    </p:animEffect>
                                  </p:childTnLst>
                                </p:cTn>
                              </p:par>
                              <p:par>
                                <p:cTn id="67" presetID="21" presetClass="entr" presetSubtype="1"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heel(1)">
                                      <p:cBhvr>
                                        <p:cTn id="69" dur="20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
                                            <p:txEl>
                                              <p:pRg st="2" end="2"/>
                                            </p:txEl>
                                          </p:spTgt>
                                        </p:tgtEl>
                                        <p:attrNameLst>
                                          <p:attrName>style.visibility</p:attrName>
                                        </p:attrNameLst>
                                      </p:cBhvr>
                                      <p:to>
                                        <p:strVal val="visible"/>
                                      </p:to>
                                    </p:set>
                                    <p:animEffect transition="in" filter="fade">
                                      <p:cBhvr>
                                        <p:cTn id="74" dur="500"/>
                                        <p:tgtEl>
                                          <p:spTgt spid="5">
                                            <p:txEl>
                                              <p:pRg st="2" end="2"/>
                                            </p:txEl>
                                          </p:spTgt>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5">
                                            <p:txEl>
                                              <p:pRg st="3" end="3"/>
                                            </p:txEl>
                                          </p:spTgt>
                                        </p:tgtEl>
                                        <p:attrNameLst>
                                          <p:attrName>style.visibility</p:attrName>
                                        </p:attrNameLst>
                                      </p:cBhvr>
                                      <p:to>
                                        <p:strVal val="visible"/>
                                      </p:to>
                                    </p:set>
                                    <p:animEffect transition="in" filter="fade">
                                      <p:cBhvr>
                                        <p:cTn id="78" dur="500"/>
                                        <p:tgtEl>
                                          <p:spTgt spid="5">
                                            <p:txEl>
                                              <p:pRg st="3" end="3"/>
                                            </p:txEl>
                                          </p:spTgt>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5">
                                            <p:txEl>
                                              <p:pRg st="4" end="4"/>
                                            </p:txEl>
                                          </p:spTgt>
                                        </p:tgtEl>
                                        <p:attrNameLst>
                                          <p:attrName>style.visibility</p:attrName>
                                        </p:attrNameLst>
                                      </p:cBhvr>
                                      <p:to>
                                        <p:strVal val="visible"/>
                                      </p:to>
                                    </p:set>
                                    <p:animEffect transition="in" filter="fade">
                                      <p:cBhvr>
                                        <p:cTn id="82" dur="500"/>
                                        <p:tgtEl>
                                          <p:spTgt spid="5">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
                                            <p:txEl>
                                              <p:pRg st="5" end="5"/>
                                            </p:txEl>
                                          </p:spTgt>
                                        </p:tgtEl>
                                        <p:attrNameLst>
                                          <p:attrName>style.visibility</p:attrName>
                                        </p:attrNameLst>
                                      </p:cBhvr>
                                      <p:to>
                                        <p:strVal val="visible"/>
                                      </p:to>
                                    </p:set>
                                    <p:animEffect transition="in" filter="fade">
                                      <p:cBhvr>
                                        <p:cTn id="87" dur="500"/>
                                        <p:tgtEl>
                                          <p:spTgt spid="5">
                                            <p:txEl>
                                              <p:pRg st="5" end="5"/>
                                            </p:txEl>
                                          </p:spTgt>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5">
                                            <p:txEl>
                                              <p:pRg st="6" end="6"/>
                                            </p:txEl>
                                          </p:spTgt>
                                        </p:tgtEl>
                                        <p:attrNameLst>
                                          <p:attrName>style.visibility</p:attrName>
                                        </p:attrNameLst>
                                      </p:cBhvr>
                                      <p:to>
                                        <p:strVal val="visible"/>
                                      </p:to>
                                    </p:set>
                                    <p:animEffect transition="in" filter="fade">
                                      <p:cBhvr>
                                        <p:cTn id="91" dur="500"/>
                                        <p:tgtEl>
                                          <p:spTgt spid="5">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
                                            <p:txEl>
                                              <p:pRg st="7" end="7"/>
                                            </p:txEl>
                                          </p:spTgt>
                                        </p:tgtEl>
                                        <p:attrNameLst>
                                          <p:attrName>style.visibility</p:attrName>
                                        </p:attrNameLst>
                                      </p:cBhvr>
                                      <p:to>
                                        <p:strVal val="visible"/>
                                      </p:to>
                                    </p:set>
                                    <p:animEffect transition="in" filter="fade">
                                      <p:cBhvr>
                                        <p:cTn id="96" dur="500"/>
                                        <p:tgtEl>
                                          <p:spTgt spid="5">
                                            <p:txEl>
                                              <p:pRg st="7" end="7"/>
                                            </p:txEl>
                                          </p:spTgt>
                                        </p:tgtEl>
                                      </p:cBhvr>
                                    </p:animEffect>
                                  </p:childTnLst>
                                </p:cTn>
                              </p:par>
                            </p:childTnLst>
                          </p:cTn>
                        </p:par>
                        <p:par>
                          <p:cTn id="97" fill="hold">
                            <p:stCondLst>
                              <p:cond delay="500"/>
                            </p:stCondLst>
                            <p:childTnLst>
                              <p:par>
                                <p:cTn id="98" presetID="22" presetClass="entr" presetSubtype="4" fill="hold" nodeType="after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wipe(down)">
                                      <p:cBhvr>
                                        <p:cTn id="100" dur="500"/>
                                        <p:tgtEl>
                                          <p:spTgt spid="12"/>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5">
                                            <p:txEl>
                                              <p:pRg st="8" end="8"/>
                                            </p:txEl>
                                          </p:spTgt>
                                        </p:tgtEl>
                                        <p:attrNameLst>
                                          <p:attrName>style.visibility</p:attrName>
                                        </p:attrNameLst>
                                      </p:cBhvr>
                                      <p:to>
                                        <p:strVal val="visible"/>
                                      </p:to>
                                    </p:set>
                                    <p:animEffect transition="in" filter="fade">
                                      <p:cBhvr>
                                        <p:cTn id="104" dur="500"/>
                                        <p:tgtEl>
                                          <p:spTgt spid="5">
                                            <p:txEl>
                                              <p:pRg st="8" end="8"/>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
                                            <p:txEl>
                                              <p:pRg st="9" end="9"/>
                                            </p:txEl>
                                          </p:spTgt>
                                        </p:tgtEl>
                                        <p:attrNameLst>
                                          <p:attrName>style.visibility</p:attrName>
                                        </p:attrNameLst>
                                      </p:cBhvr>
                                      <p:to>
                                        <p:strVal val="visible"/>
                                      </p:to>
                                    </p:set>
                                    <p:animEffect transition="in" filter="fade">
                                      <p:cBhvr>
                                        <p:cTn id="109" dur="500"/>
                                        <p:tgtEl>
                                          <p:spTgt spid="5">
                                            <p:txEl>
                                              <p:pRg st="9" end="9"/>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500" fill="hold"/>
                                        <p:tgtEl>
                                          <p:spTgt spid="7"/>
                                        </p:tgtEl>
                                        <p:attrNameLst>
                                          <p:attrName>ppt_w</p:attrName>
                                        </p:attrNameLst>
                                      </p:cBhvr>
                                      <p:tavLst>
                                        <p:tav tm="0">
                                          <p:val>
                                            <p:fltVal val="0"/>
                                          </p:val>
                                        </p:tav>
                                        <p:tav tm="100000">
                                          <p:val>
                                            <p:strVal val="#ppt_w"/>
                                          </p:val>
                                        </p:tav>
                                      </p:tavLst>
                                    </p:anim>
                                    <p:anim calcmode="lin" valueType="num">
                                      <p:cBhvr>
                                        <p:cTn id="115" dur="500" fill="hold"/>
                                        <p:tgtEl>
                                          <p:spTgt spid="7"/>
                                        </p:tgtEl>
                                        <p:attrNameLst>
                                          <p:attrName>ppt_h</p:attrName>
                                        </p:attrNameLst>
                                      </p:cBhvr>
                                      <p:tavLst>
                                        <p:tav tm="0">
                                          <p:val>
                                            <p:fltVal val="0"/>
                                          </p:val>
                                        </p:tav>
                                        <p:tav tm="100000">
                                          <p:val>
                                            <p:strVal val="#ppt_h"/>
                                          </p:val>
                                        </p:tav>
                                      </p:tavLst>
                                    </p:anim>
                                    <p:animEffect transition="in" filter="fade">
                                      <p:cBhvr>
                                        <p:cTn id="1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2594535" y="1916832"/>
            <a:ext cx="3954930" cy="2585323"/>
          </a:xfrm>
          <a:prstGeom prst="rect">
            <a:avLst/>
          </a:prstGeom>
          <a:noFill/>
        </p:spPr>
        <p:txBody>
          <a:bodyPr wrap="none" rtlCol="0">
            <a:spAutoFit/>
          </a:bodyPr>
          <a:lstStyle/>
          <a:p>
            <a:pPr algn="ctr"/>
            <a:r>
              <a:rPr lang="ja-JP" altLang="en-US" sz="6600" dirty="0">
                <a:solidFill>
                  <a:srgbClr val="FFFF00"/>
                </a:solidFill>
                <a:latin typeface="ＤＦ特太ゴシック体" pitchFamily="49" charset="-128"/>
                <a:ea typeface="ＤＦ特太ゴシック体" pitchFamily="49" charset="-128"/>
              </a:rPr>
              <a:t>更に</a:t>
            </a:r>
          </a:p>
          <a:p>
            <a:pPr algn="ctr"/>
            <a:r>
              <a:rPr lang="ja-JP" altLang="en-US" sz="6600" dirty="0">
                <a:solidFill>
                  <a:srgbClr val="FFFF00"/>
                </a:solidFill>
                <a:latin typeface="ＤＦ特太ゴシック体" pitchFamily="49" charset="-128"/>
                <a:ea typeface="ＤＦ特太ゴシック体" pitchFamily="49" charset="-128"/>
              </a:rPr>
              <a:t>もう</a:t>
            </a:r>
            <a:r>
              <a:rPr lang="ja-JP" altLang="en-US" sz="9600" dirty="0">
                <a:solidFill>
                  <a:srgbClr val="FFFF00"/>
                </a:solidFill>
                <a:latin typeface="ＤＦ特太ゴシック体" pitchFamily="49" charset="-128"/>
                <a:ea typeface="ＤＦ特太ゴシック体" pitchFamily="49" charset="-128"/>
              </a:rPr>
              <a:t>１</a:t>
            </a:r>
            <a:r>
              <a:rPr lang="ja-JP" altLang="en-US" sz="6600" dirty="0">
                <a:solidFill>
                  <a:srgbClr val="FFFF00"/>
                </a:solidFill>
                <a:latin typeface="ＤＦ特太ゴシック体" pitchFamily="49" charset="-128"/>
                <a:ea typeface="ＤＦ特太ゴシック体" pitchFamily="49" charset="-128"/>
              </a:rPr>
              <a:t>問</a:t>
            </a:r>
            <a:endParaRPr lang="en-US" altLang="ja-JP" sz="66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0100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2459" y="764704"/>
            <a:ext cx="8751541" cy="5760640"/>
          </a:xfrm>
        </p:spPr>
        <p:txBody>
          <a:bodyPr/>
          <a:lstStyle/>
          <a:p>
            <a:r>
              <a:rPr lang="ja-JP" altLang="en-US" sz="3200" dirty="0"/>
              <a:t>３日後、広島市に</a:t>
            </a:r>
            <a:r>
              <a:rPr lang="ja-JP" altLang="en-US" sz="3200" dirty="0">
                <a:solidFill>
                  <a:srgbClr val="A50021"/>
                </a:solidFill>
              </a:rPr>
              <a:t>隕石が落下するかもしれない</a:t>
            </a:r>
            <a:endParaRPr lang="ja-JP" altLang="en-US" sz="3200" dirty="0"/>
          </a:p>
          <a:p>
            <a:r>
              <a:rPr lang="ja-JP" altLang="en-US" sz="3200" dirty="0"/>
              <a:t>テレビではチャンネルにより専門家が解説する</a:t>
            </a:r>
          </a:p>
          <a:p>
            <a:r>
              <a:rPr lang="ja-JP" altLang="en-US" sz="3200" dirty="0"/>
              <a:t>「</a:t>
            </a:r>
            <a:r>
              <a:rPr lang="ja-JP" altLang="en-US" sz="3200" dirty="0">
                <a:solidFill>
                  <a:srgbClr val="7030A0"/>
                </a:solidFill>
              </a:rPr>
              <a:t>隕石は落下する</a:t>
            </a:r>
            <a:r>
              <a:rPr lang="ja-JP" altLang="en-US" sz="3200" dirty="0"/>
              <a:t>」</a:t>
            </a:r>
          </a:p>
          <a:p>
            <a:r>
              <a:rPr lang="ja-JP" altLang="en-US" sz="3200" dirty="0"/>
              <a:t>「</a:t>
            </a:r>
            <a:r>
              <a:rPr lang="ja-JP" altLang="en-US" sz="3200" dirty="0">
                <a:solidFill>
                  <a:srgbClr val="7030A0"/>
                </a:solidFill>
              </a:rPr>
              <a:t>隕石は落下しない</a:t>
            </a:r>
            <a:r>
              <a:rPr lang="ja-JP" altLang="en-US" sz="3200" dirty="0"/>
              <a:t>」</a:t>
            </a:r>
          </a:p>
          <a:p>
            <a:r>
              <a:rPr lang="ja-JP" altLang="en-US" sz="3200" dirty="0"/>
              <a:t>両方の意見を述べているようだ</a:t>
            </a:r>
          </a:p>
          <a:p>
            <a:r>
              <a:rPr lang="ja-JP" altLang="en-US" sz="3200" dirty="0"/>
              <a:t>政府や気象庁は</a:t>
            </a:r>
            <a:r>
              <a:rPr lang="ja-JP" altLang="en-US" sz="3200" dirty="0">
                <a:solidFill>
                  <a:srgbClr val="7030A0"/>
                </a:solidFill>
                <a:highlight>
                  <a:srgbClr val="FFFF00"/>
                </a:highlight>
              </a:rPr>
              <a:t>落下確率は１０％程度</a:t>
            </a:r>
            <a:r>
              <a:rPr lang="ja-JP" altLang="en-US" sz="3200" dirty="0"/>
              <a:t>と語る</a:t>
            </a:r>
          </a:p>
          <a:p>
            <a:r>
              <a:rPr lang="ja-JP" altLang="en-US" sz="3200" dirty="0"/>
              <a:t>あなたは、 広島市から離れますか？</a:t>
            </a:r>
          </a:p>
          <a:p>
            <a:r>
              <a:rPr lang="ja-JP" altLang="en-US" sz="3200" dirty="0">
                <a:solidFill>
                  <a:srgbClr val="0070C0"/>
                </a:solidFill>
              </a:rPr>
              <a:t>Ａ　離れる</a:t>
            </a:r>
          </a:p>
          <a:p>
            <a:r>
              <a:rPr lang="ja-JP" altLang="en-US" sz="3200" dirty="0">
                <a:solidFill>
                  <a:srgbClr val="FF0000"/>
                </a:solidFill>
              </a:rPr>
              <a:t>Ｂ　離れない</a:t>
            </a:r>
            <a:endParaRPr lang="en-US" altLang="ja-JP" sz="3200" dirty="0">
              <a:solidFill>
                <a:srgbClr val="FF0000"/>
              </a:solidFill>
            </a:endParaRPr>
          </a:p>
          <a:p>
            <a:r>
              <a:rPr lang="ja-JP" altLang="en-US" sz="3200" dirty="0"/>
              <a:t>さて、どちら？</a:t>
            </a:r>
            <a:endParaRPr lang="en-US" altLang="ja-JP" sz="3200" dirty="0"/>
          </a:p>
        </p:txBody>
      </p:sp>
      <p:sp>
        <p:nvSpPr>
          <p:cNvPr id="9" name="タイトル 1"/>
          <p:cNvSpPr>
            <a:spLocks noGrp="1"/>
          </p:cNvSpPr>
          <p:nvPr>
            <p:ph type="title"/>
          </p:nvPr>
        </p:nvSpPr>
        <p:spPr>
          <a:xfrm>
            <a:off x="179512" y="40159"/>
            <a:ext cx="7086600" cy="487362"/>
          </a:xfrm>
        </p:spPr>
        <p:txBody>
          <a:bodyPr/>
          <a:lstStyle/>
          <a:p>
            <a:r>
              <a:rPr kumimoji="1" lang="ja-JP" altLang="en-US" dirty="0"/>
              <a:t>もしも、あなたが広島市民なら？</a:t>
            </a:r>
          </a:p>
        </p:txBody>
      </p:sp>
      <p:pic>
        <p:nvPicPr>
          <p:cNvPr id="4" name="図 3" descr="アイコン&#10;&#10;自動的に生成された説明">
            <a:extLst>
              <a:ext uri="{FF2B5EF4-FFF2-40B4-BE49-F238E27FC236}">
                <a16:creationId xmlns:a16="http://schemas.microsoft.com/office/drawing/2014/main" id="{02840CB8-7863-A948-5CCB-B0CD827EC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1816815"/>
            <a:ext cx="1922207" cy="1922207"/>
          </a:xfrm>
          <a:prstGeom prst="rect">
            <a:avLst/>
          </a:prstGeom>
        </p:spPr>
      </p:pic>
      <p:pic>
        <p:nvPicPr>
          <p:cNvPr id="6" name="図 5" descr="おもちゃ, 人形, 時計, 部屋 が含まれている画像&#10;&#10;自動的に生成された説明">
            <a:extLst>
              <a:ext uri="{FF2B5EF4-FFF2-40B4-BE49-F238E27FC236}">
                <a16:creationId xmlns:a16="http://schemas.microsoft.com/office/drawing/2014/main" id="{3E3A2FB1-444C-9166-2ECD-CD780D083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629" y="4581128"/>
            <a:ext cx="2115721" cy="2121024"/>
          </a:xfrm>
          <a:prstGeom prst="rect">
            <a:avLst/>
          </a:prstGeom>
        </p:spPr>
      </p:pic>
      <p:pic>
        <p:nvPicPr>
          <p:cNvPr id="5" name="図 4">
            <a:extLst>
              <a:ext uri="{FF2B5EF4-FFF2-40B4-BE49-F238E27FC236}">
                <a16:creationId xmlns:a16="http://schemas.microsoft.com/office/drawing/2014/main" id="{7CE5C445-A003-2CFA-06A1-7125B84742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97110" y="1965829"/>
            <a:ext cx="1080120" cy="1278250"/>
          </a:xfrm>
          <a:prstGeom prst="rect">
            <a:avLst/>
          </a:prstGeom>
        </p:spPr>
      </p:pic>
      <p:pic>
        <p:nvPicPr>
          <p:cNvPr id="7" name="図 6">
            <a:extLst>
              <a:ext uri="{FF2B5EF4-FFF2-40B4-BE49-F238E27FC236}">
                <a16:creationId xmlns:a16="http://schemas.microsoft.com/office/drawing/2014/main" id="{A9124716-4DFE-A74E-2E2F-DD313A29BF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77230" y="1961784"/>
            <a:ext cx="1080120" cy="1278248"/>
          </a:xfrm>
          <a:prstGeom prst="rect">
            <a:avLst/>
          </a:prstGeom>
        </p:spPr>
      </p:pic>
      <p:grpSp>
        <p:nvGrpSpPr>
          <p:cNvPr id="13" name="グループ化 12">
            <a:extLst>
              <a:ext uri="{FF2B5EF4-FFF2-40B4-BE49-F238E27FC236}">
                <a16:creationId xmlns:a16="http://schemas.microsoft.com/office/drawing/2014/main" id="{711F53BC-5A2A-96F2-3C17-A84E0C9166A0}"/>
              </a:ext>
            </a:extLst>
          </p:cNvPr>
          <p:cNvGrpSpPr/>
          <p:nvPr/>
        </p:nvGrpSpPr>
        <p:grpSpPr>
          <a:xfrm>
            <a:off x="7020271" y="4336249"/>
            <a:ext cx="2066223" cy="2365903"/>
            <a:chOff x="7020271" y="4336249"/>
            <a:chExt cx="2066223" cy="2365903"/>
          </a:xfrm>
        </p:grpSpPr>
        <p:pic>
          <p:nvPicPr>
            <p:cNvPr id="8" name="図 7">
              <a:extLst>
                <a:ext uri="{FF2B5EF4-FFF2-40B4-BE49-F238E27FC236}">
                  <a16:creationId xmlns:a16="http://schemas.microsoft.com/office/drawing/2014/main" id="{37631B02-2CCA-3DED-80EF-B0681DE5F2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20271" y="4336249"/>
              <a:ext cx="2066223" cy="2365903"/>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8CA2A2DF-2B00-3578-DDCB-713B825CEF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328" y="4581128"/>
              <a:ext cx="620688" cy="620688"/>
            </a:xfrm>
            <a:prstGeom prst="rect">
              <a:avLst/>
            </a:prstGeom>
          </p:spPr>
        </p:pic>
      </p:grpSp>
    </p:spTree>
    <p:custDataLst>
      <p:tags r:id="rId1"/>
    </p:custDataLst>
    <p:extLst>
      <p:ext uri="{BB962C8B-B14F-4D97-AF65-F5344CB8AC3E}">
        <p14:creationId xmlns:p14="http://schemas.microsoft.com/office/powerpoint/2010/main" val="160756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2" presetClass="entr" presetSubtype="3"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par>
                                <p:cTn id="22" presetID="2" presetClass="entr" presetSubtype="3"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0"/>
                                        <p:tgtEl>
                                          <p:spTgt spid="3">
                                            <p:txEl>
                                              <p:pRg st="3" end="3"/>
                                            </p:txEl>
                                          </p:spTgt>
                                        </p:tgtEl>
                                      </p:cBhvr>
                                    </p:animEffect>
                                  </p:childTnLst>
                                </p:cTn>
                              </p:par>
                              <p:par>
                                <p:cTn id="31" presetID="2" presetClass="entr" presetSubtype="3"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2000"/>
                                        <p:tgtEl>
                                          <p:spTgt spid="3">
                                            <p:txEl>
                                              <p:pRg st="5" end="5"/>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2000"/>
                                        <p:tgtEl>
                                          <p:spTgt spid="3">
                                            <p:txEl>
                                              <p:pRg st="6" end="6"/>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2000"/>
                                        <p:tgtEl>
                                          <p:spTgt spid="3">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fade">
                                      <p:cBhvr>
                                        <p:cTn id="66" dur="2000"/>
                                        <p:tgtEl>
                                          <p:spTgt spid="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29479" y="747917"/>
            <a:ext cx="8751540" cy="5433020"/>
          </a:xfrm>
        </p:spPr>
        <p:txBody>
          <a:bodyPr/>
          <a:lstStyle/>
          <a:p>
            <a:r>
              <a:rPr lang="ja-JP" altLang="en-US" sz="3000" dirty="0"/>
              <a:t>極端なふたつの例を考えて頂きました</a:t>
            </a:r>
          </a:p>
          <a:p>
            <a:r>
              <a:rPr lang="ja-JP" altLang="en-US" sz="3000" dirty="0"/>
              <a:t>天気予報の降水確率は</a:t>
            </a:r>
            <a:r>
              <a:rPr lang="ja-JP" altLang="en-US" sz="3000" dirty="0">
                <a:solidFill>
                  <a:srgbClr val="FF0000"/>
                </a:solidFill>
              </a:rPr>
              <a:t>日常的な経験</a:t>
            </a:r>
            <a:r>
              <a:rPr lang="ja-JP" altLang="en-US" sz="3000" dirty="0"/>
              <a:t>での判断</a:t>
            </a:r>
          </a:p>
          <a:p>
            <a:r>
              <a:rPr lang="ja-JP" altLang="en-US" sz="3000" dirty="0"/>
              <a:t>隕石落下は数万年に一度あるかないか</a:t>
            </a:r>
            <a:r>
              <a:rPr lang="ja-JP" altLang="en-US" sz="3000" dirty="0">
                <a:solidFill>
                  <a:srgbClr val="FF0000"/>
                </a:solidFill>
              </a:rPr>
              <a:t>未経験</a:t>
            </a:r>
          </a:p>
          <a:p>
            <a:r>
              <a:rPr lang="ja-JP" altLang="en-US" sz="3000" dirty="0">
                <a:solidFill>
                  <a:srgbClr val="A50021"/>
                </a:solidFill>
                <a:highlight>
                  <a:srgbClr val="FFFF00"/>
                </a:highlight>
              </a:rPr>
              <a:t>市民の防災活動</a:t>
            </a:r>
            <a:r>
              <a:rPr lang="ja-JP" altLang="en-US" sz="3000" dirty="0"/>
              <a:t>では！</a:t>
            </a:r>
            <a:endParaRPr lang="en-US" altLang="ja-JP" sz="3000" dirty="0"/>
          </a:p>
          <a:p>
            <a:r>
              <a:rPr lang="ja-JP" altLang="en-US" sz="3000" dirty="0"/>
              <a:t>線引きが必要だと言うことで</a:t>
            </a:r>
          </a:p>
          <a:p>
            <a:r>
              <a:rPr lang="ja-JP" altLang="en-US" sz="3000" dirty="0">
                <a:solidFill>
                  <a:srgbClr val="008000"/>
                </a:solidFill>
              </a:rPr>
              <a:t>日常的に備えが必要なこと</a:t>
            </a:r>
          </a:p>
          <a:p>
            <a:r>
              <a:rPr lang="ja-JP" altLang="en-US" sz="3000" dirty="0">
                <a:solidFill>
                  <a:srgbClr val="7030A0"/>
                </a:solidFill>
              </a:rPr>
              <a:t>非日常・災害を想定し心の備えをすること</a:t>
            </a:r>
            <a:endParaRPr lang="en-US" altLang="ja-JP" sz="3000" dirty="0">
              <a:solidFill>
                <a:srgbClr val="7030A0"/>
              </a:solidFill>
            </a:endParaRPr>
          </a:p>
          <a:p>
            <a:r>
              <a:rPr lang="ja-JP" altLang="en-US" sz="3000" dirty="0"/>
              <a:t>それらは自分が</a:t>
            </a:r>
            <a:r>
              <a:rPr lang="ja-JP" altLang="en-US" sz="3000" dirty="0">
                <a:solidFill>
                  <a:srgbClr val="FF0000"/>
                </a:solidFill>
                <a:highlight>
                  <a:srgbClr val="FFFF00"/>
                </a:highlight>
              </a:rPr>
              <a:t>責任と覚悟</a:t>
            </a:r>
            <a:r>
              <a:rPr lang="ja-JP" altLang="en-US" sz="3000" dirty="0"/>
              <a:t>を持って</a:t>
            </a:r>
          </a:p>
          <a:p>
            <a:r>
              <a:rPr lang="ja-JP" altLang="en-US" sz="3000" dirty="0"/>
              <a:t>線引きをすることがトテモ重要なことなのです</a:t>
            </a:r>
          </a:p>
          <a:p>
            <a:r>
              <a:rPr lang="ja-JP" altLang="en-US" sz="3000" dirty="0"/>
              <a:t>「</a:t>
            </a:r>
            <a:r>
              <a:rPr lang="ja-JP" altLang="en-US" sz="3000" dirty="0">
                <a:solidFill>
                  <a:srgbClr val="FF0000"/>
                </a:solidFill>
              </a:rPr>
              <a:t>責任と覚悟</a:t>
            </a:r>
            <a:r>
              <a:rPr lang="ja-JP" altLang="en-US" sz="3000" dirty="0"/>
              <a:t>」を学ぶことが防災活動には必要</a:t>
            </a:r>
          </a:p>
        </p:txBody>
      </p:sp>
      <p:sp>
        <p:nvSpPr>
          <p:cNvPr id="9" name="タイトル 1"/>
          <p:cNvSpPr>
            <a:spLocks noGrp="1"/>
          </p:cNvSpPr>
          <p:nvPr>
            <p:ph type="title"/>
          </p:nvPr>
        </p:nvSpPr>
        <p:spPr>
          <a:xfrm>
            <a:off x="107504" y="40144"/>
            <a:ext cx="7086600" cy="487362"/>
          </a:xfrm>
        </p:spPr>
        <p:txBody>
          <a:bodyPr/>
          <a:lstStyle/>
          <a:p>
            <a:r>
              <a:rPr kumimoji="1" lang="ja-JP" altLang="en-US" dirty="0"/>
              <a:t>解説</a:t>
            </a:r>
          </a:p>
        </p:txBody>
      </p:sp>
      <p:pic>
        <p:nvPicPr>
          <p:cNvPr id="2" name="図 1" descr="アイコン&#10;&#10;自動的に生成された説明">
            <a:extLst>
              <a:ext uri="{FF2B5EF4-FFF2-40B4-BE49-F238E27FC236}">
                <a16:creationId xmlns:a16="http://schemas.microsoft.com/office/drawing/2014/main" id="{074C5FAB-67AF-96BD-0D7E-6A706E849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944" y="2574636"/>
            <a:ext cx="1440160" cy="144016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37711C2D-6696-B5C6-2FD7-13147695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407" y="3172332"/>
            <a:ext cx="1895872" cy="1303412"/>
          </a:xfrm>
          <a:prstGeom prst="rect">
            <a:avLst/>
          </a:prstGeom>
        </p:spPr>
      </p:pic>
      <p:sp>
        <p:nvSpPr>
          <p:cNvPr id="4" name="楕円 3">
            <a:extLst>
              <a:ext uri="{FF2B5EF4-FFF2-40B4-BE49-F238E27FC236}">
                <a16:creationId xmlns:a16="http://schemas.microsoft.com/office/drawing/2014/main" id="{D0D8A063-060F-DEC5-2E81-490ABD80A0C0}"/>
              </a:ext>
            </a:extLst>
          </p:cNvPr>
          <p:cNvSpPr/>
          <p:nvPr/>
        </p:nvSpPr>
        <p:spPr bwMode="auto">
          <a:xfrm>
            <a:off x="657064" y="748494"/>
            <a:ext cx="7829872" cy="5361012"/>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責任と覚悟を</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持ち</a:t>
            </a:r>
          </a:p>
          <a:p>
            <a:pPr algn="ct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正しく決断しよう！</a:t>
            </a:r>
          </a:p>
        </p:txBody>
      </p:sp>
      <p:sp>
        <p:nvSpPr>
          <p:cNvPr id="5" name="楕円 4">
            <a:extLst>
              <a:ext uri="{FF2B5EF4-FFF2-40B4-BE49-F238E27FC236}">
                <a16:creationId xmlns:a16="http://schemas.microsoft.com/office/drawing/2014/main" id="{BA36305B-3AE0-03F8-A102-E45881D78A76}"/>
              </a:ext>
            </a:extLst>
          </p:cNvPr>
          <p:cNvSpPr/>
          <p:nvPr/>
        </p:nvSpPr>
        <p:spPr bwMode="auto">
          <a:xfrm>
            <a:off x="657064" y="747917"/>
            <a:ext cx="7829872" cy="5361012"/>
          </a:xfrm>
          <a:prstGeom prst="ellipse">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7200" b="0" i="0" u="none" strike="noStrike" cap="none" normalizeH="0" baseline="0" dirty="0">
                <a:solidFill>
                  <a:srgbClr val="0000FF"/>
                </a:solidFill>
                <a:effectLst/>
                <a:latin typeface="AR P悠々ゴシック体E" panose="040B0900000000000000" pitchFamily="50" charset="-128"/>
                <a:ea typeface="AR P悠々ゴシック体E" panose="040B0900000000000000" pitchFamily="50" charset="-128"/>
              </a:rPr>
              <a:t>私なら</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7200" b="0" i="0" u="none" strike="noStrike" cap="none" normalizeH="0" baseline="0" dirty="0">
                <a:solidFill>
                  <a:srgbClr val="0000FF"/>
                </a:solidFill>
                <a:effectLst/>
                <a:latin typeface="AR P悠々ゴシック体E" panose="040B0900000000000000" pitchFamily="50" charset="-128"/>
                <a:ea typeface="AR P悠々ゴシック体E" panose="040B0900000000000000" pitchFamily="50" charset="-128"/>
              </a:rPr>
              <a:t>何％で傘を</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7200" b="0" i="0" u="none" strike="noStrike" cap="none" normalizeH="0" baseline="0" dirty="0">
                <a:solidFill>
                  <a:srgbClr val="0000FF"/>
                </a:solidFill>
                <a:effectLst/>
                <a:latin typeface="AR P悠々ゴシック体E" panose="040B0900000000000000" pitchFamily="50" charset="-128"/>
                <a:ea typeface="AR P悠々ゴシック体E" panose="040B0900000000000000" pitchFamily="50" charset="-128"/>
              </a:rPr>
              <a:t>持っていく！</a:t>
            </a:r>
          </a:p>
        </p:txBody>
      </p:sp>
      <p:grpSp>
        <p:nvGrpSpPr>
          <p:cNvPr id="30" name="グループ化 29">
            <a:extLst>
              <a:ext uri="{FF2B5EF4-FFF2-40B4-BE49-F238E27FC236}">
                <a16:creationId xmlns:a16="http://schemas.microsoft.com/office/drawing/2014/main" id="{163E4302-6492-9FF4-4BE3-870713A9A975}"/>
              </a:ext>
            </a:extLst>
          </p:cNvPr>
          <p:cNvGrpSpPr/>
          <p:nvPr/>
        </p:nvGrpSpPr>
        <p:grpSpPr>
          <a:xfrm>
            <a:off x="75514" y="135785"/>
            <a:ext cx="8842287" cy="6611499"/>
            <a:chOff x="107504" y="100938"/>
            <a:chExt cx="8842287" cy="6611499"/>
          </a:xfrm>
        </p:grpSpPr>
        <p:grpSp>
          <p:nvGrpSpPr>
            <p:cNvPr id="23" name="グループ化 22">
              <a:extLst>
                <a:ext uri="{FF2B5EF4-FFF2-40B4-BE49-F238E27FC236}">
                  <a16:creationId xmlns:a16="http://schemas.microsoft.com/office/drawing/2014/main" id="{FEB918D5-66C0-E45D-5AF4-E631EAC9FA8D}"/>
                </a:ext>
              </a:extLst>
            </p:cNvPr>
            <p:cNvGrpSpPr/>
            <p:nvPr/>
          </p:nvGrpSpPr>
          <p:grpSpPr>
            <a:xfrm>
              <a:off x="107504" y="100938"/>
              <a:ext cx="8842287" cy="6611499"/>
              <a:chOff x="107504" y="100938"/>
              <a:chExt cx="8842287" cy="6611499"/>
            </a:xfrm>
          </p:grpSpPr>
          <p:sp>
            <p:nvSpPr>
              <p:cNvPr id="6" name="楕円 5">
                <a:extLst>
                  <a:ext uri="{FF2B5EF4-FFF2-40B4-BE49-F238E27FC236}">
                    <a16:creationId xmlns:a16="http://schemas.microsoft.com/office/drawing/2014/main" id="{1D5802E3-3FAD-F183-6D82-C4F5D14E9B74}"/>
                  </a:ext>
                </a:extLst>
              </p:cNvPr>
              <p:cNvSpPr/>
              <p:nvPr/>
            </p:nvSpPr>
            <p:spPr bwMode="auto">
              <a:xfrm>
                <a:off x="212145" y="564328"/>
                <a:ext cx="8705938" cy="586544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chemeClr val="bg1"/>
                    </a:solidFill>
                    <a:effectLst/>
                    <a:latin typeface="AR P悠々ゴシック体E" panose="040B0900000000000000" pitchFamily="50" charset="-128"/>
                    <a:ea typeface="AR P悠々ゴシック体E" panose="040B0900000000000000" pitchFamily="50" charset="-128"/>
                  </a:rPr>
                  <a:t>地震が発生したら</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ただちに</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自分の身を守ることを</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最優先に行動する</a:t>
                </a:r>
              </a:p>
            </p:txBody>
          </p:sp>
          <p:sp>
            <p:nvSpPr>
              <p:cNvPr id="8" name="楕円 7">
                <a:extLst>
                  <a:ext uri="{FF2B5EF4-FFF2-40B4-BE49-F238E27FC236}">
                    <a16:creationId xmlns:a16="http://schemas.microsoft.com/office/drawing/2014/main" id="{A208CA5E-B10C-84F0-1302-DBD52E0CAC9F}"/>
                  </a:ext>
                </a:extLst>
              </p:cNvPr>
              <p:cNvSpPr/>
              <p:nvPr/>
            </p:nvSpPr>
            <p:spPr bwMode="auto">
              <a:xfrm>
                <a:off x="107504" y="100938"/>
                <a:ext cx="4320480" cy="1383846"/>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一歩目は！</a:t>
                </a:r>
              </a:p>
            </p:txBody>
          </p:sp>
          <p:sp>
            <p:nvSpPr>
              <p:cNvPr id="10" name="楕円 9">
                <a:extLst>
                  <a:ext uri="{FF2B5EF4-FFF2-40B4-BE49-F238E27FC236}">
                    <a16:creationId xmlns:a16="http://schemas.microsoft.com/office/drawing/2014/main" id="{ED5629FD-487F-3272-F96E-1C5EDF290E9F}"/>
                  </a:ext>
                </a:extLst>
              </p:cNvPr>
              <p:cNvSpPr/>
              <p:nvPr/>
            </p:nvSpPr>
            <p:spPr bwMode="auto">
              <a:xfrm>
                <a:off x="4211960" y="5328591"/>
                <a:ext cx="4737831" cy="1383846"/>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決めておく！</a:t>
                </a:r>
              </a:p>
            </p:txBody>
          </p:sp>
          <p:pic>
            <p:nvPicPr>
              <p:cNvPr id="20" name="図 19" descr="文字の書かれた紙&#10;&#10;低い精度で自動的に生成された説明">
                <a:extLst>
                  <a:ext uri="{FF2B5EF4-FFF2-40B4-BE49-F238E27FC236}">
                    <a16:creationId xmlns:a16="http://schemas.microsoft.com/office/drawing/2014/main" id="{F957EC8F-AE7E-473F-2EA0-936ED4C02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905" y="189952"/>
                <a:ext cx="1902819" cy="1353116"/>
              </a:xfrm>
              <a:prstGeom prst="rect">
                <a:avLst/>
              </a:prstGeom>
            </p:spPr>
          </p:pic>
          <p:pic>
            <p:nvPicPr>
              <p:cNvPr id="22" name="図 21" descr="食品, 部屋, 記号 が含まれている画像&#10;&#10;自動的に生成された説明">
                <a:extLst>
                  <a:ext uri="{FF2B5EF4-FFF2-40B4-BE49-F238E27FC236}">
                    <a16:creationId xmlns:a16="http://schemas.microsoft.com/office/drawing/2014/main" id="{1EC286FF-6757-3ADE-4BF8-B2AF738FA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4980" y="1832739"/>
                <a:ext cx="1654035" cy="1664309"/>
              </a:xfrm>
              <a:prstGeom prst="rect">
                <a:avLst/>
              </a:prstGeom>
            </p:spPr>
          </p:pic>
        </p:grpSp>
        <p:pic>
          <p:nvPicPr>
            <p:cNvPr id="25" name="図 24" descr="記号 が含まれている画像&#10;&#10;自動的に生成された説明">
              <a:extLst>
                <a:ext uri="{FF2B5EF4-FFF2-40B4-BE49-F238E27FC236}">
                  <a16:creationId xmlns:a16="http://schemas.microsoft.com/office/drawing/2014/main" id="{8B65E13B-95F2-3FCB-1FC0-AF4891B16A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97" y="2550786"/>
              <a:ext cx="851245" cy="889361"/>
            </a:xfrm>
            <a:prstGeom prst="rect">
              <a:avLst/>
            </a:prstGeom>
          </p:spPr>
        </p:pic>
        <p:pic>
          <p:nvPicPr>
            <p:cNvPr id="27" name="図 26" descr="記号, 時計, 部屋 が含まれている画像&#10;&#10;自動的に生成された説明">
              <a:extLst>
                <a:ext uri="{FF2B5EF4-FFF2-40B4-BE49-F238E27FC236}">
                  <a16:creationId xmlns:a16="http://schemas.microsoft.com/office/drawing/2014/main" id="{3F6D0C42-50D4-8C9F-A13B-64D4BC57A4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689" y="2535887"/>
              <a:ext cx="1079937" cy="892536"/>
            </a:xfrm>
            <a:prstGeom prst="rect">
              <a:avLst/>
            </a:prstGeom>
          </p:spPr>
        </p:pic>
        <p:pic>
          <p:nvPicPr>
            <p:cNvPr id="29" name="図 28" descr="テーブル が含まれている画像&#10;&#10;自動的に生成された説明">
              <a:extLst>
                <a:ext uri="{FF2B5EF4-FFF2-40B4-BE49-F238E27FC236}">
                  <a16:creationId xmlns:a16="http://schemas.microsoft.com/office/drawing/2014/main" id="{8402FEFB-C203-BEB1-B81A-9ED9EA080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8070" y="2535887"/>
              <a:ext cx="952887" cy="895714"/>
            </a:xfrm>
            <a:prstGeom prst="rect">
              <a:avLst/>
            </a:prstGeom>
          </p:spPr>
        </p:pic>
      </p:grpSp>
      <p:pic>
        <p:nvPicPr>
          <p:cNvPr id="14" name="図 13" descr="傘をさしている人の絵&#10;&#10;低い精度で自動的に生成された説明">
            <a:extLst>
              <a:ext uri="{FF2B5EF4-FFF2-40B4-BE49-F238E27FC236}">
                <a16:creationId xmlns:a16="http://schemas.microsoft.com/office/drawing/2014/main" id="{424E0875-3657-F9A3-A556-964017F7F5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5787" y="1546723"/>
            <a:ext cx="1049642" cy="1404204"/>
          </a:xfrm>
          <a:prstGeom prst="rect">
            <a:avLst/>
          </a:prstGeom>
        </p:spPr>
      </p:pic>
      <p:pic>
        <p:nvPicPr>
          <p:cNvPr id="17" name="図 16">
            <a:extLst>
              <a:ext uri="{FF2B5EF4-FFF2-40B4-BE49-F238E27FC236}">
                <a16:creationId xmlns:a16="http://schemas.microsoft.com/office/drawing/2014/main" id="{26A1C838-9C05-3A63-5A6B-B55C2CACCE9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988572" y="1497555"/>
            <a:ext cx="1049642" cy="1404203"/>
          </a:xfrm>
          <a:prstGeom prst="rect">
            <a:avLst/>
          </a:prstGeom>
        </p:spPr>
      </p:pic>
      <p:grpSp>
        <p:nvGrpSpPr>
          <p:cNvPr id="16" name="グループ化 15">
            <a:extLst>
              <a:ext uri="{FF2B5EF4-FFF2-40B4-BE49-F238E27FC236}">
                <a16:creationId xmlns:a16="http://schemas.microsoft.com/office/drawing/2014/main" id="{8B359922-AB95-E9A4-0AC3-1DCFFC31FAAD}"/>
              </a:ext>
            </a:extLst>
          </p:cNvPr>
          <p:cNvGrpSpPr/>
          <p:nvPr/>
        </p:nvGrpSpPr>
        <p:grpSpPr>
          <a:xfrm>
            <a:off x="463460" y="393500"/>
            <a:ext cx="8332741" cy="6069846"/>
            <a:chOff x="279463" y="527506"/>
            <a:chExt cx="8332741" cy="6069846"/>
          </a:xfrm>
        </p:grpSpPr>
        <p:sp>
          <p:nvSpPr>
            <p:cNvPr id="11" name="四角形: 角を丸くする 10">
              <a:extLst>
                <a:ext uri="{FF2B5EF4-FFF2-40B4-BE49-F238E27FC236}">
                  <a16:creationId xmlns:a16="http://schemas.microsoft.com/office/drawing/2014/main" id="{DD2A9006-8A49-94CD-12F4-65725162AE29}"/>
                </a:ext>
              </a:extLst>
            </p:cNvPr>
            <p:cNvSpPr/>
            <p:nvPr/>
          </p:nvSpPr>
          <p:spPr bwMode="auto">
            <a:xfrm>
              <a:off x="279463" y="527506"/>
              <a:ext cx="8332741" cy="6069846"/>
            </a:xfrm>
            <a:prstGeom prst="round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隕石が落下しそうなら</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数日間</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旅行に行く！</a:t>
              </a:r>
              <a:endParaRPr kumimoji="0" lang="ja-JP" altLang="en-US" sz="60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0" lang="ja-JP" altLang="en-US" sz="5400" dirty="0">
                  <a:ln w="190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心に決めておくだけ</a:t>
              </a:r>
              <a:r>
                <a:rPr kumimoji="0" lang="ja-JP" altLang="en-US" sz="5400" dirty="0">
                  <a:solidFill>
                    <a:schemeClr val="bg1"/>
                  </a:solidFill>
                  <a:latin typeface="AR P悠々ゴシック体E" panose="040B0900000000000000" pitchFamily="50" charset="-128"/>
                  <a:ea typeface="AR P悠々ゴシック体E" panose="040B0900000000000000" pitchFamily="50" charset="-128"/>
                </a:rPr>
                <a:t>で</a:t>
              </a:r>
            </a:p>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その時に</a:t>
              </a:r>
            </a:p>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慌てない心ができあがる</a:t>
              </a:r>
            </a:p>
          </p:txBody>
        </p:sp>
        <p:pic>
          <p:nvPicPr>
            <p:cNvPr id="13" name="図 12" descr="おもちゃ, 人形, レゴ が含まれている画像&#10;&#10;自動的に生成された説明">
              <a:extLst>
                <a:ext uri="{FF2B5EF4-FFF2-40B4-BE49-F238E27FC236}">
                  <a16:creationId xmlns:a16="http://schemas.microsoft.com/office/drawing/2014/main" id="{2E8A8A5F-9234-D704-684C-EE432EC564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1743" y="1739109"/>
              <a:ext cx="1954808" cy="1404204"/>
            </a:xfrm>
            <a:prstGeom prst="rect">
              <a:avLst/>
            </a:prstGeom>
          </p:spPr>
        </p:pic>
        <p:pic>
          <p:nvPicPr>
            <p:cNvPr id="15" name="図 14" descr="おもちゃ, 人形, フロント, 小さい が含まれている画像&#10;&#10;自動的に生成された説明">
              <a:extLst>
                <a:ext uri="{FF2B5EF4-FFF2-40B4-BE49-F238E27FC236}">
                  <a16:creationId xmlns:a16="http://schemas.microsoft.com/office/drawing/2014/main" id="{5F141838-AFF1-1634-B480-A33DB249DC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4084" y="4271097"/>
              <a:ext cx="1088655" cy="1088655"/>
            </a:xfrm>
            <a:prstGeom prst="rect">
              <a:avLst/>
            </a:prstGeom>
          </p:spPr>
        </p:pic>
      </p:grpSp>
      <p:sp>
        <p:nvSpPr>
          <p:cNvPr id="31" name="楕円 30">
            <a:extLst>
              <a:ext uri="{FF2B5EF4-FFF2-40B4-BE49-F238E27FC236}">
                <a16:creationId xmlns:a16="http://schemas.microsoft.com/office/drawing/2014/main" id="{69282D16-E9A5-9CFC-BCB4-3B194D5F6D69}"/>
              </a:ext>
            </a:extLst>
          </p:cNvPr>
          <p:cNvSpPr/>
          <p:nvPr/>
        </p:nvSpPr>
        <p:spPr bwMode="auto">
          <a:xfrm>
            <a:off x="17612" y="64354"/>
            <a:ext cx="2132163" cy="1392007"/>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決めて</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おく</a:t>
            </a:r>
          </a:p>
        </p:txBody>
      </p:sp>
      <p:pic>
        <p:nvPicPr>
          <p:cNvPr id="18" name="図 17" descr="水, 屋外, 自然, 岩礁 が含まれている画像&#10;&#10;自動的に生成された説明">
            <a:extLst>
              <a:ext uri="{FF2B5EF4-FFF2-40B4-BE49-F238E27FC236}">
                <a16:creationId xmlns:a16="http://schemas.microsoft.com/office/drawing/2014/main" id="{5E6EFB03-C8B9-E69F-21BC-228BEF96F7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399" y="1684463"/>
            <a:ext cx="2552662" cy="170262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908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20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20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20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20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p:cTn id="74" dur="500" fill="hold"/>
                                        <p:tgtEl>
                                          <p:spTgt spid="5"/>
                                        </p:tgtEl>
                                        <p:attrNameLst>
                                          <p:attrName>ppt_w</p:attrName>
                                        </p:attrNameLst>
                                      </p:cBhvr>
                                      <p:tavLst>
                                        <p:tav tm="0">
                                          <p:val>
                                            <p:fltVal val="0"/>
                                          </p:val>
                                        </p:tav>
                                        <p:tav tm="100000">
                                          <p:val>
                                            <p:strVal val="#ppt_w"/>
                                          </p:val>
                                        </p:tav>
                                      </p:tavLst>
                                    </p:anim>
                                    <p:anim calcmode="lin" valueType="num">
                                      <p:cBhvr>
                                        <p:cTn id="75" dur="500" fill="hold"/>
                                        <p:tgtEl>
                                          <p:spTgt spid="5"/>
                                        </p:tgtEl>
                                        <p:attrNameLst>
                                          <p:attrName>ppt_h</p:attrName>
                                        </p:attrNameLst>
                                      </p:cBhvr>
                                      <p:tavLst>
                                        <p:tav tm="0">
                                          <p:val>
                                            <p:fltVal val="0"/>
                                          </p:val>
                                        </p:tav>
                                        <p:tav tm="100000">
                                          <p:val>
                                            <p:strVal val="#ppt_h"/>
                                          </p:val>
                                        </p:tav>
                                      </p:tavLst>
                                    </p:anim>
                                    <p:animEffect transition="in" filter="fade">
                                      <p:cBhvr>
                                        <p:cTn id="76" dur="500"/>
                                        <p:tgtEl>
                                          <p:spTgt spid="5"/>
                                        </p:tgtEl>
                                      </p:cBhvr>
                                    </p:animEffect>
                                  </p:childTnLst>
                                </p:cTn>
                              </p:par>
                              <p:par>
                                <p:cTn id="77" presetID="53" presetClass="entr" presetSubtype="16"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par>
                                <p:cTn id="82" presetID="53" presetClass="entr" presetSubtype="16"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randombar(horizontal)">
                                      <p:cBhvr>
                                        <p:cTn id="91" dur="500"/>
                                        <p:tgtEl>
                                          <p:spTgt spid="30"/>
                                        </p:tgtEl>
                                      </p:cBhvr>
                                    </p:animEffect>
                                  </p:childTnLst>
                                </p:cTn>
                              </p:par>
                              <p:par>
                                <p:cTn id="92" presetID="1" presetClass="exit" presetSubtype="0" fill="hold" grpId="1" nodeType="withEffect">
                                  <p:stCondLst>
                                    <p:cond delay="0"/>
                                  </p:stCondLst>
                                  <p:childTnLst>
                                    <p:set>
                                      <p:cBhvr>
                                        <p:cTn id="93" dur="1" fill="hold">
                                          <p:stCondLst>
                                            <p:cond delay="0"/>
                                          </p:stCondLst>
                                        </p:cTn>
                                        <p:tgtEl>
                                          <p:spTgt spid="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7"/>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p:cTn id="102" dur="500" fill="hold"/>
                                        <p:tgtEl>
                                          <p:spTgt spid="16"/>
                                        </p:tgtEl>
                                        <p:attrNameLst>
                                          <p:attrName>ppt_w</p:attrName>
                                        </p:attrNameLst>
                                      </p:cBhvr>
                                      <p:tavLst>
                                        <p:tav tm="0">
                                          <p:val>
                                            <p:fltVal val="0"/>
                                          </p:val>
                                        </p:tav>
                                        <p:tav tm="100000">
                                          <p:val>
                                            <p:strVal val="#ppt_w"/>
                                          </p:val>
                                        </p:tav>
                                      </p:tavLst>
                                    </p:anim>
                                    <p:anim calcmode="lin" valueType="num">
                                      <p:cBhvr>
                                        <p:cTn id="103" dur="500" fill="hold"/>
                                        <p:tgtEl>
                                          <p:spTgt spid="16"/>
                                        </p:tgtEl>
                                        <p:attrNameLst>
                                          <p:attrName>ppt_h</p:attrName>
                                        </p:attrNameLst>
                                      </p:cBhvr>
                                      <p:tavLst>
                                        <p:tav tm="0">
                                          <p:val>
                                            <p:fltVal val="0"/>
                                          </p:val>
                                        </p:tav>
                                        <p:tav tm="100000">
                                          <p:val>
                                            <p:strVal val="#ppt_h"/>
                                          </p:val>
                                        </p:tav>
                                      </p:tavLst>
                                    </p:anim>
                                    <p:animEffect transition="in" filter="fade">
                                      <p:cBhvr>
                                        <p:cTn id="104" dur="500"/>
                                        <p:tgtEl>
                                          <p:spTgt spid="16"/>
                                        </p:tgtEl>
                                      </p:cBhvr>
                                    </p:animEffect>
                                  </p:childTnLst>
                                </p:cTn>
                              </p:par>
                              <p:par>
                                <p:cTn id="105" presetID="1" presetClass="exit" presetSubtype="0" fill="hold" nodeType="with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53" presetClass="entr" presetSubtype="16"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p:cTn id="109" dur="500" fill="hold"/>
                                        <p:tgtEl>
                                          <p:spTgt spid="31"/>
                                        </p:tgtEl>
                                        <p:attrNameLst>
                                          <p:attrName>ppt_w</p:attrName>
                                        </p:attrNameLst>
                                      </p:cBhvr>
                                      <p:tavLst>
                                        <p:tav tm="0">
                                          <p:val>
                                            <p:fltVal val="0"/>
                                          </p:val>
                                        </p:tav>
                                        <p:tav tm="100000">
                                          <p:val>
                                            <p:strVal val="#ppt_w"/>
                                          </p:val>
                                        </p:tav>
                                      </p:tavLst>
                                    </p:anim>
                                    <p:anim calcmode="lin" valueType="num">
                                      <p:cBhvr>
                                        <p:cTn id="110" dur="500" fill="hold"/>
                                        <p:tgtEl>
                                          <p:spTgt spid="31"/>
                                        </p:tgtEl>
                                        <p:attrNameLst>
                                          <p:attrName>ppt_h</p:attrName>
                                        </p:attrNameLst>
                                      </p:cBhvr>
                                      <p:tavLst>
                                        <p:tav tm="0">
                                          <p:val>
                                            <p:fltVal val="0"/>
                                          </p:val>
                                        </p:tav>
                                        <p:tav tm="100000">
                                          <p:val>
                                            <p:strVal val="#ppt_h"/>
                                          </p:val>
                                        </p:tav>
                                      </p:tavLst>
                                    </p:anim>
                                    <p:animEffect transition="in" filter="fade">
                                      <p:cBhvr>
                                        <p:cTn id="111" dur="500"/>
                                        <p:tgtEl>
                                          <p:spTgt spid="31"/>
                                        </p:tgtEl>
                                      </p:cBhvr>
                                    </p:animEffect>
                                  </p:childTnLst>
                                </p:cTn>
                              </p:par>
                              <p:par>
                                <p:cTn id="112" presetID="53" presetClass="entr" presetSubtype="16"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p:cTn id="114" dur="500" fill="hold"/>
                                        <p:tgtEl>
                                          <p:spTgt spid="18"/>
                                        </p:tgtEl>
                                        <p:attrNameLst>
                                          <p:attrName>ppt_w</p:attrName>
                                        </p:attrNameLst>
                                      </p:cBhvr>
                                      <p:tavLst>
                                        <p:tav tm="0">
                                          <p:val>
                                            <p:fltVal val="0"/>
                                          </p:val>
                                        </p:tav>
                                        <p:tav tm="100000">
                                          <p:val>
                                            <p:strVal val="#ppt_w"/>
                                          </p:val>
                                        </p:tav>
                                      </p:tavLst>
                                    </p:anim>
                                    <p:anim calcmode="lin" valueType="num">
                                      <p:cBhvr>
                                        <p:cTn id="115" dur="500" fill="hold"/>
                                        <p:tgtEl>
                                          <p:spTgt spid="18"/>
                                        </p:tgtEl>
                                        <p:attrNameLst>
                                          <p:attrName>ppt_h</p:attrName>
                                        </p:attrNameLst>
                                      </p:cBhvr>
                                      <p:tavLst>
                                        <p:tav tm="0">
                                          <p:val>
                                            <p:fltVal val="0"/>
                                          </p:val>
                                        </p:tav>
                                        <p:tav tm="100000">
                                          <p:val>
                                            <p:strVal val="#ppt_h"/>
                                          </p:val>
                                        </p:tav>
                                      </p:tavLst>
                                    </p:anim>
                                    <p:animEffect transition="in" filter="fade">
                                      <p:cBhvr>
                                        <p:cTn id="1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5" grpId="1"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273661" y="1700808"/>
            <a:ext cx="6596679" cy="3662541"/>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大切なことは？</a:t>
            </a:r>
            <a:endParaRPr lang="en-US" altLang="ja-JP" sz="6600" dirty="0">
              <a:solidFill>
                <a:schemeClr val="bg1"/>
              </a:solidFill>
              <a:latin typeface="ＤＦ特太ゴシック体" pitchFamily="49" charset="-128"/>
              <a:ea typeface="ＤＦ特太ゴシック体" pitchFamily="49" charset="-128"/>
            </a:endParaRPr>
          </a:p>
          <a:p>
            <a:pPr algn="ctr"/>
            <a:r>
              <a:rPr lang="ja-JP" altLang="en-US" sz="10000" dirty="0">
                <a:solidFill>
                  <a:srgbClr val="FFFF00"/>
                </a:solidFill>
                <a:latin typeface="ＤＦ特太ゴシック体" pitchFamily="49" charset="-128"/>
                <a:ea typeface="ＤＦ特太ゴシック体" pitchFamily="49" charset="-128"/>
              </a:rPr>
              <a:t>決めておく</a:t>
            </a:r>
          </a:p>
          <a:p>
            <a:pPr algn="ctr"/>
            <a:r>
              <a:rPr lang="ja-JP" altLang="en-US" sz="6600" dirty="0">
                <a:solidFill>
                  <a:schemeClr val="bg1"/>
                </a:solidFill>
                <a:latin typeface="ＤＦ特太ゴシック体" pitchFamily="49" charset="-128"/>
                <a:ea typeface="ＤＦ特太ゴシック体" pitchFamily="49" charset="-128"/>
              </a:rPr>
              <a:t>これが大切！</a:t>
            </a:r>
            <a:endParaRPr lang="en-US" altLang="ja-JP"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9692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4992-D09D-50BE-C030-CEA0815B3E8F}"/>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1670FA03-E09C-0DA2-1490-9540929C4667}"/>
              </a:ext>
            </a:extLst>
          </p:cNvPr>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74AFE64F-965D-0ADB-20D2-CAC0EBC63A47}"/>
              </a:ext>
            </a:extLst>
          </p:cNvPr>
          <p:cNvSpPr txBox="1"/>
          <p:nvPr/>
        </p:nvSpPr>
        <p:spPr>
          <a:xfrm>
            <a:off x="1094129" y="1700808"/>
            <a:ext cx="6955750" cy="3139321"/>
          </a:xfrm>
          <a:prstGeom prst="rect">
            <a:avLst/>
          </a:prstGeom>
          <a:noFill/>
        </p:spPr>
        <p:txBody>
          <a:bodyPr wrap="none" rtlCol="0">
            <a:spAutoFit/>
          </a:bodyPr>
          <a:lstStyle/>
          <a:p>
            <a:pPr algn="ctr"/>
            <a:r>
              <a:rPr lang="ja-JP" altLang="en-US" sz="6600" dirty="0">
                <a:solidFill>
                  <a:srgbClr val="FFFF00"/>
                </a:solidFill>
                <a:latin typeface="ＤＦ特太ゴシック体" pitchFamily="49" charset="-128"/>
                <a:ea typeface="ＤＦ特太ゴシック体" pitchFamily="49" charset="-128"/>
              </a:rPr>
              <a:t>南海トラフ地震</a:t>
            </a:r>
          </a:p>
          <a:p>
            <a:pPr algn="ctr"/>
            <a:r>
              <a:rPr lang="ja-JP" altLang="en-US" sz="6600" dirty="0">
                <a:solidFill>
                  <a:srgbClr val="FFFF00"/>
                </a:solidFill>
                <a:latin typeface="ＤＦ特太ゴシック体" pitchFamily="49" charset="-128"/>
                <a:ea typeface="ＤＦ特太ゴシック体" pitchFamily="49" charset="-128"/>
              </a:rPr>
              <a:t>臨時情報</a:t>
            </a:r>
            <a:r>
              <a:rPr lang="ja-JP" altLang="en-US" sz="6600" dirty="0">
                <a:solidFill>
                  <a:schemeClr val="bg1"/>
                </a:solidFill>
                <a:latin typeface="ＤＦ特太ゴシック体" pitchFamily="49" charset="-128"/>
                <a:ea typeface="ＤＦ特太ゴシック体" pitchFamily="49" charset="-128"/>
              </a:rPr>
              <a:t>が</a:t>
            </a:r>
          </a:p>
          <a:p>
            <a:pPr algn="ctr"/>
            <a:r>
              <a:rPr lang="ja-JP" altLang="en-US" sz="6600" dirty="0">
                <a:solidFill>
                  <a:schemeClr val="bg1"/>
                </a:solidFill>
                <a:latin typeface="ＤＦ特太ゴシック体" pitchFamily="49" charset="-128"/>
                <a:ea typeface="ＤＦ特太ゴシック体" pitchFamily="49" charset="-128"/>
              </a:rPr>
              <a:t>発表されたなら？</a:t>
            </a:r>
            <a:endParaRPr lang="en-US" altLang="ja-JP"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49668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EDA9-2937-DCCC-E186-DCAF6A24BD71}"/>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5BC6C656-7B2D-0594-7753-CCE0CB8ED0BE}"/>
              </a:ext>
            </a:extLst>
          </p:cNvPr>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D00AB524-A0FA-92AB-0C8E-5BAD418F91A6}"/>
              </a:ext>
            </a:extLst>
          </p:cNvPr>
          <p:cNvSpPr txBox="1"/>
          <p:nvPr/>
        </p:nvSpPr>
        <p:spPr>
          <a:xfrm>
            <a:off x="670934" y="1700808"/>
            <a:ext cx="7802136" cy="3662541"/>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どう行動するのかを</a:t>
            </a:r>
          </a:p>
          <a:p>
            <a:pPr algn="ctr"/>
            <a:r>
              <a:rPr lang="ja-JP" altLang="en-US" sz="10000" dirty="0">
                <a:solidFill>
                  <a:srgbClr val="FFFF00"/>
                </a:solidFill>
                <a:latin typeface="ＤＦ特太ゴシック体" pitchFamily="49" charset="-128"/>
                <a:ea typeface="ＤＦ特太ゴシック体" pitchFamily="49" charset="-128"/>
              </a:rPr>
              <a:t>決めておく</a:t>
            </a:r>
          </a:p>
          <a:p>
            <a:pPr algn="ctr"/>
            <a:r>
              <a:rPr lang="ja-JP" altLang="en-US" sz="6600" dirty="0">
                <a:solidFill>
                  <a:schemeClr val="bg1"/>
                </a:solidFill>
                <a:latin typeface="ＤＦ特太ゴシック体" pitchFamily="49" charset="-128"/>
                <a:ea typeface="ＤＦ特太ゴシック体" pitchFamily="49" charset="-128"/>
              </a:rPr>
              <a:t>これが大切！</a:t>
            </a:r>
            <a:endParaRPr lang="en-US" altLang="ja-JP"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9385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70838EB-6189-10DF-4545-DF10A93617AF}"/>
              </a:ext>
            </a:extLst>
          </p:cNvPr>
          <p:cNvSpPr>
            <a:spLocks noGrp="1"/>
          </p:cNvSpPr>
          <p:nvPr>
            <p:ph idx="1"/>
          </p:nvPr>
        </p:nvSpPr>
        <p:spPr>
          <a:xfrm>
            <a:off x="251520" y="908720"/>
            <a:ext cx="8651304" cy="5544616"/>
          </a:xfrm>
        </p:spPr>
        <p:txBody>
          <a:bodyPr/>
          <a:lstStyle/>
          <a:p>
            <a:r>
              <a:rPr kumimoji="1" lang="ja-JP" altLang="en-US" sz="3200" dirty="0">
                <a:solidFill>
                  <a:srgbClr val="FF0000"/>
                </a:solidFill>
              </a:rPr>
              <a:t>南海トラフ地震臨時情報が発表されたら</a:t>
            </a:r>
          </a:p>
          <a:p>
            <a:r>
              <a:rPr kumimoji="1" lang="ja-JP" altLang="en-US" sz="3200" dirty="0">
                <a:solidFill>
                  <a:srgbClr val="FF0000"/>
                </a:solidFill>
              </a:rPr>
              <a:t>市内全域</a:t>
            </a:r>
            <a:r>
              <a:rPr lang="ja-JP" altLang="en-US" sz="3200" dirty="0">
                <a:solidFill>
                  <a:srgbClr val="FF0000"/>
                </a:solidFill>
              </a:rPr>
              <a:t>避難指示が発表されたら</a:t>
            </a:r>
          </a:p>
          <a:p>
            <a:r>
              <a:rPr lang="ja-JP" altLang="en-US" sz="3200" dirty="0">
                <a:solidFill>
                  <a:srgbClr val="FF0000"/>
                </a:solidFill>
              </a:rPr>
              <a:t>県内</a:t>
            </a:r>
            <a:r>
              <a:rPr kumimoji="1" lang="ja-JP" altLang="en-US" sz="3200" dirty="0">
                <a:solidFill>
                  <a:srgbClr val="FF0000"/>
                </a:solidFill>
              </a:rPr>
              <a:t>全域</a:t>
            </a:r>
            <a:r>
              <a:rPr lang="ja-JP" altLang="en-US" sz="3200" dirty="0">
                <a:solidFill>
                  <a:srgbClr val="FF0000"/>
                </a:solidFill>
              </a:rPr>
              <a:t>避難指示が発表されたら</a:t>
            </a:r>
            <a:endParaRPr kumimoji="1" lang="ja-JP" altLang="en-US" sz="3200" dirty="0">
              <a:solidFill>
                <a:srgbClr val="FF0000"/>
              </a:solidFill>
            </a:endParaRPr>
          </a:p>
          <a:p>
            <a:endParaRPr kumimoji="1" lang="ja-JP" altLang="en-US" sz="3200" dirty="0"/>
          </a:p>
        </p:txBody>
      </p:sp>
      <p:pic>
        <p:nvPicPr>
          <p:cNvPr id="28" name="図 27" descr="テキスト, QR コード&#10;&#10;自動的に生成された説明">
            <a:extLst>
              <a:ext uri="{FF2B5EF4-FFF2-40B4-BE49-F238E27FC236}">
                <a16:creationId xmlns:a16="http://schemas.microsoft.com/office/drawing/2014/main" id="{657DBC37-3F18-6EAC-F555-269E1BCF8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27" y="3330101"/>
            <a:ext cx="4295699" cy="2416331"/>
          </a:xfrm>
          <a:prstGeom prst="rect">
            <a:avLst/>
          </a:prstGeom>
        </p:spPr>
      </p:pic>
      <p:sp>
        <p:nvSpPr>
          <p:cNvPr id="2" name="タイトル 1">
            <a:extLst>
              <a:ext uri="{FF2B5EF4-FFF2-40B4-BE49-F238E27FC236}">
                <a16:creationId xmlns:a16="http://schemas.microsoft.com/office/drawing/2014/main" id="{FBD9D6FC-6F7C-5630-EB29-DEF280D2B24C}"/>
              </a:ext>
            </a:extLst>
          </p:cNvPr>
          <p:cNvSpPr>
            <a:spLocks noGrp="1"/>
          </p:cNvSpPr>
          <p:nvPr>
            <p:ph type="title"/>
          </p:nvPr>
        </p:nvSpPr>
        <p:spPr/>
        <p:txBody>
          <a:bodyPr/>
          <a:lstStyle/>
          <a:p>
            <a:r>
              <a:rPr kumimoji="1" lang="ja-JP" altLang="en-US" dirty="0"/>
              <a:t>慌てない心は「決める・決めておく」ことで解決</a:t>
            </a:r>
          </a:p>
        </p:txBody>
      </p:sp>
      <p:pic>
        <p:nvPicPr>
          <p:cNvPr id="6" name="図 5">
            <a:extLst>
              <a:ext uri="{FF2B5EF4-FFF2-40B4-BE49-F238E27FC236}">
                <a16:creationId xmlns:a16="http://schemas.microsoft.com/office/drawing/2014/main" id="{F675A362-613B-5BC5-094F-CDC43D532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64904"/>
            <a:ext cx="4566124" cy="3808147"/>
          </a:xfrm>
          <a:prstGeom prst="rect">
            <a:avLst/>
          </a:prstGeom>
        </p:spPr>
      </p:pic>
      <p:sp>
        <p:nvSpPr>
          <p:cNvPr id="7" name="楕円 6">
            <a:extLst>
              <a:ext uri="{FF2B5EF4-FFF2-40B4-BE49-F238E27FC236}">
                <a16:creationId xmlns:a16="http://schemas.microsoft.com/office/drawing/2014/main" id="{34AA8F88-0310-D710-BA1A-02FD0D03B736}"/>
              </a:ext>
            </a:extLst>
          </p:cNvPr>
          <p:cNvSpPr/>
          <p:nvPr/>
        </p:nvSpPr>
        <p:spPr bwMode="auto">
          <a:xfrm>
            <a:off x="50276" y="2708920"/>
            <a:ext cx="4627788" cy="345638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私はこうする！と</a:t>
            </a:r>
            <a:b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b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決めておくことが重要</a:t>
            </a:r>
          </a:p>
        </p:txBody>
      </p:sp>
      <p:grpSp>
        <p:nvGrpSpPr>
          <p:cNvPr id="15" name="グループ化 14">
            <a:extLst>
              <a:ext uri="{FF2B5EF4-FFF2-40B4-BE49-F238E27FC236}">
                <a16:creationId xmlns:a16="http://schemas.microsoft.com/office/drawing/2014/main" id="{2117D8F6-9788-CAD5-0567-DB811D475783}"/>
              </a:ext>
            </a:extLst>
          </p:cNvPr>
          <p:cNvGrpSpPr/>
          <p:nvPr/>
        </p:nvGrpSpPr>
        <p:grpSpPr>
          <a:xfrm>
            <a:off x="4210777" y="404664"/>
            <a:ext cx="5112568" cy="2464377"/>
            <a:chOff x="4210777" y="404664"/>
            <a:chExt cx="5112568" cy="2464377"/>
          </a:xfrm>
        </p:grpSpPr>
        <p:grpSp>
          <p:nvGrpSpPr>
            <p:cNvPr id="12" name="グループ化 11">
              <a:extLst>
                <a:ext uri="{FF2B5EF4-FFF2-40B4-BE49-F238E27FC236}">
                  <a16:creationId xmlns:a16="http://schemas.microsoft.com/office/drawing/2014/main" id="{73EFAFF6-5029-0C3F-962E-1252A070151E}"/>
                </a:ext>
              </a:extLst>
            </p:cNvPr>
            <p:cNvGrpSpPr/>
            <p:nvPr/>
          </p:nvGrpSpPr>
          <p:grpSpPr>
            <a:xfrm>
              <a:off x="4210777" y="404664"/>
              <a:ext cx="5112568" cy="2464377"/>
              <a:chOff x="4210777" y="404664"/>
              <a:chExt cx="5112568" cy="2464377"/>
            </a:xfrm>
            <a:solidFill>
              <a:schemeClr val="tx1"/>
            </a:solidFill>
          </p:grpSpPr>
          <p:sp>
            <p:nvSpPr>
              <p:cNvPr id="8" name="正方形/長方形 7">
                <a:extLst>
                  <a:ext uri="{FF2B5EF4-FFF2-40B4-BE49-F238E27FC236}">
                    <a16:creationId xmlns:a16="http://schemas.microsoft.com/office/drawing/2014/main" id="{6540B2C2-1E06-D8AE-0CD9-9AC19A70103B}"/>
                  </a:ext>
                </a:extLst>
              </p:cNvPr>
              <p:cNvSpPr/>
              <p:nvPr/>
            </p:nvSpPr>
            <p:spPr bwMode="auto">
              <a:xfrm>
                <a:off x="4678064" y="404664"/>
                <a:ext cx="4224760" cy="1772247"/>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10" name="二等辺三角形 9">
                <a:extLst>
                  <a:ext uri="{FF2B5EF4-FFF2-40B4-BE49-F238E27FC236}">
                    <a16:creationId xmlns:a16="http://schemas.microsoft.com/office/drawing/2014/main" id="{A655455D-7148-F58E-CFF1-234D9662FB6A}"/>
                  </a:ext>
                </a:extLst>
              </p:cNvPr>
              <p:cNvSpPr/>
              <p:nvPr/>
            </p:nvSpPr>
            <p:spPr bwMode="auto">
              <a:xfrm rot="10800000">
                <a:off x="4210777" y="2076953"/>
                <a:ext cx="5112568" cy="79208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grpSp>
        <p:sp>
          <p:nvSpPr>
            <p:cNvPr id="14" name="テキスト ボックス 13">
              <a:extLst>
                <a:ext uri="{FF2B5EF4-FFF2-40B4-BE49-F238E27FC236}">
                  <a16:creationId xmlns:a16="http://schemas.microsoft.com/office/drawing/2014/main" id="{10CA4B48-C2E3-464E-D0DE-C88652BA1900}"/>
                </a:ext>
              </a:extLst>
            </p:cNvPr>
            <p:cNvSpPr txBox="1"/>
            <p:nvPr/>
          </p:nvSpPr>
          <p:spPr>
            <a:xfrm>
              <a:off x="4707047" y="476672"/>
              <a:ext cx="4406038" cy="2062103"/>
            </a:xfrm>
            <a:prstGeom prst="rect">
              <a:avLst/>
            </a:prstGeom>
            <a:noFill/>
          </p:spPr>
          <p:txBody>
            <a:bodyPr wrap="square" rtlCol="0">
              <a:spAutoFit/>
            </a:bodyP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緊急安全確保は！</a:t>
              </a:r>
              <a:endParaRPr kumimoji="1" lang="en-US" altLang="ja-JP" sz="2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この後どうなっても知らないよ</a:t>
              </a:r>
              <a:endParaRPr kumimoji="1" lang="en-US" altLang="ja-JP" sz="2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という</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とても親切な</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最後通告！</a:t>
              </a:r>
            </a:p>
          </p:txBody>
        </p:sp>
      </p:grpSp>
      <p:grpSp>
        <p:nvGrpSpPr>
          <p:cNvPr id="24" name="グループ化 23">
            <a:extLst>
              <a:ext uri="{FF2B5EF4-FFF2-40B4-BE49-F238E27FC236}">
                <a16:creationId xmlns:a16="http://schemas.microsoft.com/office/drawing/2014/main" id="{C66EB7C8-FAB6-D90F-A9DB-A0B8486A1521}"/>
              </a:ext>
            </a:extLst>
          </p:cNvPr>
          <p:cNvGrpSpPr/>
          <p:nvPr/>
        </p:nvGrpSpPr>
        <p:grpSpPr>
          <a:xfrm>
            <a:off x="383753" y="620689"/>
            <a:ext cx="4193688" cy="5112568"/>
            <a:chOff x="383753" y="620689"/>
            <a:chExt cx="4193688" cy="5112568"/>
          </a:xfrm>
        </p:grpSpPr>
        <p:grpSp>
          <p:nvGrpSpPr>
            <p:cNvPr id="19" name="グループ化 18">
              <a:extLst>
                <a:ext uri="{FF2B5EF4-FFF2-40B4-BE49-F238E27FC236}">
                  <a16:creationId xmlns:a16="http://schemas.microsoft.com/office/drawing/2014/main" id="{E6A6CFCC-D833-CF1A-A456-7D70DD6A93B5}"/>
                </a:ext>
              </a:extLst>
            </p:cNvPr>
            <p:cNvGrpSpPr/>
            <p:nvPr/>
          </p:nvGrpSpPr>
          <p:grpSpPr>
            <a:xfrm rot="16200000">
              <a:off x="-10955" y="1144860"/>
              <a:ext cx="5112568" cy="4064225"/>
              <a:chOff x="4210777" y="404664"/>
              <a:chExt cx="5112568" cy="2464377"/>
            </a:xfrm>
            <a:solidFill>
              <a:schemeClr val="tx1"/>
            </a:solidFill>
          </p:grpSpPr>
          <p:sp>
            <p:nvSpPr>
              <p:cNvPr id="21" name="正方形/長方形 20">
                <a:extLst>
                  <a:ext uri="{FF2B5EF4-FFF2-40B4-BE49-F238E27FC236}">
                    <a16:creationId xmlns:a16="http://schemas.microsoft.com/office/drawing/2014/main" id="{7C4C577F-A30A-B200-3630-8FC416FAD378}"/>
                  </a:ext>
                </a:extLst>
              </p:cNvPr>
              <p:cNvSpPr/>
              <p:nvPr/>
            </p:nvSpPr>
            <p:spPr bwMode="auto">
              <a:xfrm>
                <a:off x="4678064" y="404664"/>
                <a:ext cx="4224760" cy="177224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22" name="二等辺三角形 21">
                <a:extLst>
                  <a:ext uri="{FF2B5EF4-FFF2-40B4-BE49-F238E27FC236}">
                    <a16:creationId xmlns:a16="http://schemas.microsoft.com/office/drawing/2014/main" id="{3096D5DC-0D32-DA3C-D222-15411CE462BA}"/>
                  </a:ext>
                </a:extLst>
              </p:cNvPr>
              <p:cNvSpPr/>
              <p:nvPr/>
            </p:nvSpPr>
            <p:spPr bwMode="auto">
              <a:xfrm rot="10800000">
                <a:off x="4210777" y="2076953"/>
                <a:ext cx="5112568" cy="792088"/>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grpSp>
        <p:sp>
          <p:nvSpPr>
            <p:cNvPr id="23" name="テキスト ボックス 22">
              <a:extLst>
                <a:ext uri="{FF2B5EF4-FFF2-40B4-BE49-F238E27FC236}">
                  <a16:creationId xmlns:a16="http://schemas.microsoft.com/office/drawing/2014/main" id="{59BC512E-4A72-FA13-BB68-17289BC9FEF0}"/>
                </a:ext>
              </a:extLst>
            </p:cNvPr>
            <p:cNvSpPr txBox="1"/>
            <p:nvPr/>
          </p:nvSpPr>
          <p:spPr>
            <a:xfrm>
              <a:off x="383753" y="1436695"/>
              <a:ext cx="3439629" cy="3354765"/>
            </a:xfrm>
            <a:prstGeom prst="rect">
              <a:avLst/>
            </a:prstGeom>
            <a:noFill/>
          </p:spPr>
          <p:txBody>
            <a:bodyPr wrap="square" rtlCol="0">
              <a:spAutoFit/>
            </a:bodyPr>
            <a:lstStyle/>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発表までに</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自分は</a:t>
              </a: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何を</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どうするのかを</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決めておき</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必ず</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実行すること！</a:t>
              </a:r>
            </a:p>
          </p:txBody>
        </p:sp>
      </p:grpSp>
      <p:pic>
        <p:nvPicPr>
          <p:cNvPr id="30" name="図 29" descr="部屋, 時計 が含まれている画像&#10;&#10;自動的に生成された説明">
            <a:extLst>
              <a:ext uri="{FF2B5EF4-FFF2-40B4-BE49-F238E27FC236}">
                <a16:creationId xmlns:a16="http://schemas.microsoft.com/office/drawing/2014/main" id="{CA713A19-53DF-E972-D246-808EB93C1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916" y="4756083"/>
            <a:ext cx="1488031" cy="1760984"/>
          </a:xfrm>
          <a:prstGeom prst="rect">
            <a:avLst/>
          </a:prstGeom>
        </p:spPr>
      </p:pic>
      <p:pic>
        <p:nvPicPr>
          <p:cNvPr id="32" name="図 31" descr="部屋, 時計 が含まれている画像&#10;&#10;自動的に生成された説明">
            <a:extLst>
              <a:ext uri="{FF2B5EF4-FFF2-40B4-BE49-F238E27FC236}">
                <a16:creationId xmlns:a16="http://schemas.microsoft.com/office/drawing/2014/main" id="{BFAFCFE6-35FE-54EA-2EF8-7471D2D5E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94" y="4777211"/>
            <a:ext cx="1470422" cy="1760984"/>
          </a:xfrm>
          <a:prstGeom prst="rect">
            <a:avLst/>
          </a:prstGeom>
        </p:spPr>
      </p:pic>
    </p:spTree>
    <p:extLst>
      <p:ext uri="{BB962C8B-B14F-4D97-AF65-F5344CB8AC3E}">
        <p14:creationId xmlns:p14="http://schemas.microsoft.com/office/powerpoint/2010/main" val="201904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par>
                                <p:cTn id="38" presetID="53" presetClass="entr" presetSubtype="16"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0-#ppt_w/2"/>
                                          </p:val>
                                        </p:tav>
                                        <p:tav tm="100000">
                                          <p:val>
                                            <p:strVal val="#ppt_x"/>
                                          </p:val>
                                        </p:tav>
                                      </p:tavLst>
                                    </p:anim>
                                    <p:anim calcmode="lin" valueType="num">
                                      <p:cBhvr additive="base">
                                        <p:cTn id="5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1B463-3AD0-08AF-F8BC-DC2FBA2B08B7}"/>
            </a:ext>
          </a:extLst>
        </p:cNvPr>
        <p:cNvGrpSpPr/>
        <p:nvPr/>
      </p:nvGrpSpPr>
      <p:grpSpPr>
        <a:xfrm>
          <a:off x="0" y="0"/>
          <a:ext cx="0" cy="0"/>
          <a:chOff x="0" y="0"/>
          <a:chExt cx="0" cy="0"/>
        </a:xfrm>
      </p:grpSpPr>
      <p:pic>
        <p:nvPicPr>
          <p:cNvPr id="13" name="図 12" descr="挿絵, 部屋 が含まれている画像&#10;&#10;自動的に生成された説明">
            <a:extLst>
              <a:ext uri="{FF2B5EF4-FFF2-40B4-BE49-F238E27FC236}">
                <a16:creationId xmlns:a16="http://schemas.microsoft.com/office/drawing/2014/main" id="{3086B3B6-F58B-310B-123B-D7B72B1BF1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7054" y="2628900"/>
            <a:ext cx="1806848" cy="1806848"/>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ADB8596F-1418-BCA1-8D96-22EDDC984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11" y="1052736"/>
            <a:ext cx="1189753" cy="1056501"/>
          </a:xfrm>
          <a:prstGeom prst="rect">
            <a:avLst/>
          </a:prstGeom>
        </p:spPr>
      </p:pic>
      <p:sp>
        <p:nvSpPr>
          <p:cNvPr id="2" name="タイトル 1">
            <a:extLst>
              <a:ext uri="{FF2B5EF4-FFF2-40B4-BE49-F238E27FC236}">
                <a16:creationId xmlns:a16="http://schemas.microsoft.com/office/drawing/2014/main" id="{36CA386B-34B8-EE3B-555D-15E57EF44C6A}"/>
              </a:ext>
            </a:extLst>
          </p:cNvPr>
          <p:cNvSpPr>
            <a:spLocks noGrp="1"/>
          </p:cNvSpPr>
          <p:nvPr>
            <p:ph type="title"/>
          </p:nvPr>
        </p:nvSpPr>
        <p:spPr/>
        <p:txBody>
          <a:bodyPr/>
          <a:lstStyle/>
          <a:p>
            <a:r>
              <a:rPr kumimoji="1" lang="ja-JP" altLang="en-US" dirty="0"/>
              <a:t>普段の中で「決める・決めておく」</a:t>
            </a:r>
          </a:p>
        </p:txBody>
      </p:sp>
      <p:sp>
        <p:nvSpPr>
          <p:cNvPr id="3" name="コンテンツ プレースホルダー 2">
            <a:extLst>
              <a:ext uri="{FF2B5EF4-FFF2-40B4-BE49-F238E27FC236}">
                <a16:creationId xmlns:a16="http://schemas.microsoft.com/office/drawing/2014/main" id="{5D2B1C1D-B888-0E6F-E11D-8712DEF0FA40}"/>
              </a:ext>
            </a:extLst>
          </p:cNvPr>
          <p:cNvSpPr>
            <a:spLocks noGrp="1"/>
          </p:cNvSpPr>
          <p:nvPr>
            <p:ph idx="1"/>
          </p:nvPr>
        </p:nvSpPr>
        <p:spPr>
          <a:xfrm>
            <a:off x="251520" y="908720"/>
            <a:ext cx="8651304" cy="5544616"/>
          </a:xfrm>
        </p:spPr>
        <p:txBody>
          <a:bodyPr/>
          <a:lstStyle/>
          <a:p>
            <a:r>
              <a:rPr kumimoji="1" lang="ja-JP" altLang="en-US" sz="3200" u="sng" dirty="0">
                <a:solidFill>
                  <a:srgbClr val="FF0000"/>
                </a:solidFill>
              </a:rPr>
              <a:t>災害時は普段やっていることしかできない</a:t>
            </a:r>
          </a:p>
          <a:p>
            <a:r>
              <a:rPr kumimoji="1" lang="ja-JP" altLang="en-US" sz="3200" dirty="0"/>
              <a:t>しかし！裏返せば</a:t>
            </a:r>
          </a:p>
          <a:p>
            <a:r>
              <a:rPr kumimoji="1" lang="ja-JP" altLang="en-US" sz="3200" dirty="0">
                <a:solidFill>
                  <a:srgbClr val="FF0000"/>
                </a:solidFill>
                <a:highlight>
                  <a:srgbClr val="FFFF00"/>
                </a:highlight>
              </a:rPr>
              <a:t>普段からやっていれば災害時にもできる！</a:t>
            </a:r>
          </a:p>
          <a:p>
            <a:r>
              <a:rPr lang="ja-JP" altLang="en-US" sz="3200" dirty="0"/>
              <a:t>「</a:t>
            </a:r>
            <a:r>
              <a:rPr lang="ja-JP" altLang="en-US" sz="3200" dirty="0">
                <a:solidFill>
                  <a:srgbClr val="7030A0"/>
                </a:solidFill>
              </a:rPr>
              <a:t>やらない後悔よりも、やる後悔</a:t>
            </a:r>
            <a:r>
              <a:rPr lang="ja-JP" altLang="en-US" sz="3200" dirty="0"/>
              <a:t>」</a:t>
            </a:r>
          </a:p>
          <a:p>
            <a:r>
              <a:rPr lang="ja-JP" altLang="en-US" sz="3200" dirty="0"/>
              <a:t>もっと判りやすくいえば！</a:t>
            </a:r>
          </a:p>
          <a:p>
            <a:r>
              <a:rPr kumimoji="1" lang="en-US" altLang="ja-JP" sz="3200" dirty="0">
                <a:solidFill>
                  <a:srgbClr val="FF0000"/>
                </a:solidFill>
                <a:highlight>
                  <a:srgbClr val="FFFF00"/>
                </a:highlight>
              </a:rPr>
              <a:t>『</a:t>
            </a:r>
            <a:r>
              <a:rPr kumimoji="1" lang="ja-JP" altLang="en-US" sz="3200" dirty="0">
                <a:solidFill>
                  <a:srgbClr val="FF0000"/>
                </a:solidFill>
                <a:highlight>
                  <a:srgbClr val="FFFF00"/>
                </a:highlight>
              </a:rPr>
              <a:t>やらない後悔よりも、やって大成功！</a:t>
            </a:r>
            <a:r>
              <a:rPr kumimoji="1" lang="en-US" altLang="ja-JP" sz="3200" dirty="0">
                <a:solidFill>
                  <a:srgbClr val="FF0000"/>
                </a:solidFill>
                <a:highlight>
                  <a:srgbClr val="FFFF00"/>
                </a:highlight>
              </a:rPr>
              <a:t>』</a:t>
            </a:r>
            <a:endParaRPr kumimoji="1" lang="ja-JP" altLang="en-US" sz="3200" dirty="0">
              <a:solidFill>
                <a:srgbClr val="FF0000"/>
              </a:solidFill>
              <a:highlight>
                <a:srgbClr val="FFFF00"/>
              </a:highlight>
            </a:endParaRPr>
          </a:p>
          <a:p>
            <a:r>
              <a:rPr kumimoji="1" lang="ja-JP" altLang="en-US" sz="3200" dirty="0"/>
              <a:t>前もって心の中で</a:t>
            </a:r>
            <a:r>
              <a:rPr kumimoji="1" lang="en-US" altLang="ja-JP" sz="3200" dirty="0">
                <a:solidFill>
                  <a:srgbClr val="FF0000"/>
                </a:solidFill>
              </a:rPr>
              <a:t>『</a:t>
            </a:r>
            <a:r>
              <a:rPr kumimoji="1" lang="ja-JP" altLang="en-US" sz="3200" dirty="0">
                <a:solidFill>
                  <a:srgbClr val="FF0000"/>
                </a:solidFill>
              </a:rPr>
              <a:t>決める・決めておく</a:t>
            </a:r>
            <a:r>
              <a:rPr kumimoji="1" lang="en-US" altLang="ja-JP" sz="3200" dirty="0">
                <a:solidFill>
                  <a:srgbClr val="FF0000"/>
                </a:solidFill>
              </a:rPr>
              <a:t>』</a:t>
            </a:r>
            <a:endParaRPr kumimoji="1" lang="ja-JP" altLang="en-US" sz="3200" dirty="0">
              <a:solidFill>
                <a:srgbClr val="FF0000"/>
              </a:solidFill>
            </a:endParaRPr>
          </a:p>
          <a:p>
            <a:r>
              <a:rPr kumimoji="1" lang="ja-JP" altLang="en-US" sz="3200" dirty="0"/>
              <a:t>重要な防災活動のひとつです</a:t>
            </a:r>
          </a:p>
        </p:txBody>
      </p:sp>
      <p:pic>
        <p:nvPicPr>
          <p:cNvPr id="9" name="図 8" descr="おもちゃ, レゴ が含まれている画像&#10;&#10;自動的に生成された説明">
            <a:extLst>
              <a:ext uri="{FF2B5EF4-FFF2-40B4-BE49-F238E27FC236}">
                <a16:creationId xmlns:a16="http://schemas.microsoft.com/office/drawing/2014/main" id="{59535A58-DE60-9A80-EBAD-15ABF13FF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526" y="4951288"/>
            <a:ext cx="2431372" cy="1502048"/>
          </a:xfrm>
          <a:prstGeom prst="rect">
            <a:avLst/>
          </a:prstGeom>
        </p:spPr>
      </p:pic>
      <p:pic>
        <p:nvPicPr>
          <p:cNvPr id="11" name="図 10" descr="アイコン が含まれている画像&#10;&#10;自動的に生成された説明">
            <a:extLst>
              <a:ext uri="{FF2B5EF4-FFF2-40B4-BE49-F238E27FC236}">
                <a16:creationId xmlns:a16="http://schemas.microsoft.com/office/drawing/2014/main" id="{642FA011-7EF0-44B8-2AD9-2BB9B7A46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7898" y="4581674"/>
            <a:ext cx="650465" cy="1806848"/>
          </a:xfrm>
          <a:prstGeom prst="rect">
            <a:avLst/>
          </a:prstGeom>
        </p:spPr>
      </p:pic>
    </p:spTree>
    <p:extLst>
      <p:ext uri="{BB962C8B-B14F-4D97-AF65-F5344CB8AC3E}">
        <p14:creationId xmlns:p14="http://schemas.microsoft.com/office/powerpoint/2010/main" val="20525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90"/>
                                          </p:val>
                                        </p:tav>
                                        <p:tav tm="100000">
                                          <p:val>
                                            <p:fltVal val="0"/>
                                          </p:val>
                                        </p:tav>
                                      </p:tavLst>
                                    </p:anim>
                                    <p:animEffect transition="in" filter="fade">
                                      <p:cBhvr>
                                        <p:cTn id="48" dur="1000"/>
                                        <p:tgtEl>
                                          <p:spTgt spid="9"/>
                                        </p:tgtEl>
                                      </p:cBhvr>
                                    </p:animEffect>
                                  </p:childTnLst>
                                </p:cTn>
                              </p:par>
                              <p:par>
                                <p:cTn id="49" presetID="3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style.rotation</p:attrName>
                                        </p:attrNameLst>
                                      </p:cBhvr>
                                      <p:tavLst>
                                        <p:tav tm="0">
                                          <p:val>
                                            <p:fltVal val="90"/>
                                          </p:val>
                                        </p:tav>
                                        <p:tav tm="100000">
                                          <p:val>
                                            <p:fltVal val="0"/>
                                          </p:val>
                                        </p:tav>
                                      </p:tavLst>
                                    </p:anim>
                                    <p:animEffect transition="in" filter="fade">
                                      <p:cBhvr>
                                        <p:cTn id="54" dur="1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940510" y="2708920"/>
            <a:ext cx="5262980" cy="1196931"/>
          </a:xfrm>
          <a:prstGeom prst="rect">
            <a:avLst/>
          </a:prstGeom>
          <a:noFill/>
        </p:spPr>
        <p:txBody>
          <a:bodyPr wrap="none" rtlCol="0">
            <a:spAutoFit/>
          </a:bodyPr>
          <a:lstStyle/>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その為にも！</a:t>
            </a:r>
            <a:endPar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p:txBody>
      </p:sp>
    </p:spTree>
    <p:extLst>
      <p:ext uri="{BB962C8B-B14F-4D97-AF65-F5344CB8AC3E}">
        <p14:creationId xmlns:p14="http://schemas.microsoft.com/office/powerpoint/2010/main" val="405285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979D4-C78F-573D-C0B8-E7A4046BB034}"/>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1C8BA31D-0438-40D4-12BE-B10FB8DC710A}"/>
              </a:ext>
            </a:extLst>
          </p:cNvPr>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627FBD35-DBE0-8AD6-8C56-E3C08C5A9906}"/>
              </a:ext>
            </a:extLst>
          </p:cNvPr>
          <p:cNvSpPr txBox="1"/>
          <p:nvPr/>
        </p:nvSpPr>
        <p:spPr>
          <a:xfrm>
            <a:off x="1043608" y="1532968"/>
            <a:ext cx="6955750" cy="3792064"/>
          </a:xfrm>
          <a:prstGeom prst="rect">
            <a:avLst/>
          </a:prstGeom>
          <a:noFill/>
        </p:spPr>
        <p:txBody>
          <a:bodyPr wrap="none" rtlCol="0">
            <a:spAutoFit/>
          </a:bodyPr>
          <a:lstStyle/>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防災活動は</a:t>
            </a:r>
            <a:endParaRPr lang="en-US" altLang="ja-JP"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スタートラインが</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肝心！</a:t>
            </a:r>
          </a:p>
        </p:txBody>
      </p:sp>
    </p:spTree>
    <p:extLst>
      <p:ext uri="{BB962C8B-B14F-4D97-AF65-F5344CB8AC3E}">
        <p14:creationId xmlns:p14="http://schemas.microsoft.com/office/powerpoint/2010/main" val="28799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14862" y="1340768"/>
            <a:ext cx="5314275" cy="3785652"/>
          </a:xfrm>
          <a:prstGeom prst="rect">
            <a:avLst/>
          </a:prstGeom>
          <a:noFill/>
        </p:spPr>
        <p:txBody>
          <a:bodyPr wrap="none" rtlCol="0">
            <a:spAutoFit/>
          </a:bodyPr>
          <a:lstStyle/>
          <a:p>
            <a:pPr algn="ctr"/>
            <a:r>
              <a:rPr lang="ja-JP" altLang="en-US" sz="8000" dirty="0">
                <a:solidFill>
                  <a:schemeClr val="bg1"/>
                </a:solidFill>
                <a:latin typeface="ＤＦ特太ゴシック体" pitchFamily="49" charset="-128"/>
                <a:ea typeface="ＤＦ特太ゴシック体" pitchFamily="49" charset="-128"/>
              </a:rPr>
              <a:t>防災の話は</a:t>
            </a:r>
          </a:p>
          <a:p>
            <a:pPr algn="ctr"/>
            <a:r>
              <a:rPr kumimoji="1" lang="ja-JP" altLang="en-US" sz="8000" dirty="0">
                <a:solidFill>
                  <a:srgbClr val="FFFF00"/>
                </a:solidFill>
                <a:latin typeface="ＤＦ特太ゴシック体" pitchFamily="49" charset="-128"/>
                <a:ea typeface="ＤＦ特太ゴシック体" pitchFamily="49" charset="-128"/>
              </a:rPr>
              <a:t>むずかしく</a:t>
            </a:r>
          </a:p>
          <a:p>
            <a:pPr algn="ctr"/>
            <a:r>
              <a:rPr kumimoji="1" lang="ja-JP" altLang="en-US" sz="8000" dirty="0">
                <a:solidFill>
                  <a:srgbClr val="FFFF00"/>
                </a:solidFill>
                <a:latin typeface="ＤＦ特太ゴシック体" pitchFamily="49" charset="-128"/>
                <a:ea typeface="ＤＦ特太ゴシック体" pitchFamily="49" charset="-128"/>
              </a:rPr>
              <a:t>感じるし</a:t>
            </a:r>
          </a:p>
        </p:txBody>
      </p:sp>
      <p:pic>
        <p:nvPicPr>
          <p:cNvPr id="2" name="図 1">
            <a:extLst>
              <a:ext uri="{FF2B5EF4-FFF2-40B4-BE49-F238E27FC236}">
                <a16:creationId xmlns:a16="http://schemas.microsoft.com/office/drawing/2014/main" id="{9DCDBC8B-27B3-21A2-5D8B-A44DEE59B4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34124" y="3753166"/>
            <a:ext cx="2809875" cy="3104834"/>
          </a:xfrm>
          <a:prstGeom prst="rect">
            <a:avLst/>
          </a:prstGeom>
        </p:spPr>
      </p:pic>
    </p:spTree>
    <p:extLst>
      <p:ext uri="{BB962C8B-B14F-4D97-AF65-F5344CB8AC3E}">
        <p14:creationId xmlns:p14="http://schemas.microsoft.com/office/powerpoint/2010/main" val="3403420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2E7F349-EA85-4168-A41F-0ACAE6A634BE}"/>
              </a:ext>
            </a:extLst>
          </p:cNvPr>
          <p:cNvSpPr>
            <a:spLocks noGrp="1"/>
          </p:cNvSpPr>
          <p:nvPr>
            <p:ph idx="1"/>
          </p:nvPr>
        </p:nvSpPr>
        <p:spPr/>
        <p:txBody>
          <a:bodyPr/>
          <a:lstStyle/>
          <a:p>
            <a:r>
              <a:rPr kumimoji="1" lang="ja-JP" altLang="en-US" dirty="0"/>
              <a:t>まずは「</a:t>
            </a:r>
            <a:r>
              <a:rPr kumimoji="1" lang="ja-JP" altLang="en-US" dirty="0">
                <a:solidFill>
                  <a:srgbClr val="FF0000"/>
                </a:solidFill>
                <a:highlight>
                  <a:srgbClr val="FFFF00"/>
                </a:highlight>
              </a:rPr>
              <a:t>主役を定義</a:t>
            </a:r>
            <a:r>
              <a:rPr kumimoji="1" lang="ja-JP" altLang="en-US" dirty="0"/>
              <a:t>」をすること</a:t>
            </a:r>
          </a:p>
          <a:p>
            <a:r>
              <a:rPr kumimoji="1" lang="ja-JP" altLang="en-US" dirty="0">
                <a:solidFill>
                  <a:srgbClr val="008000"/>
                </a:solidFill>
              </a:rPr>
              <a:t>防災の主役</a:t>
            </a:r>
            <a:r>
              <a:rPr kumimoji="1" lang="ja-JP" altLang="en-US" dirty="0"/>
              <a:t>は、どこまで行っても</a:t>
            </a:r>
            <a:r>
              <a:rPr lang="en-US" altLang="ja-JP" dirty="0"/>
              <a:t>『</a:t>
            </a:r>
            <a:r>
              <a:rPr lang="ja-JP" altLang="en-US" b="1" dirty="0">
                <a:solidFill>
                  <a:srgbClr val="FF0000"/>
                </a:solidFill>
                <a:highlight>
                  <a:srgbClr val="FFFF00"/>
                </a:highlight>
              </a:rPr>
              <a:t>人・ひと</a:t>
            </a:r>
            <a:r>
              <a:rPr lang="en-US" altLang="ja-JP" dirty="0"/>
              <a:t>』</a:t>
            </a:r>
            <a:endParaRPr kumimoji="1" lang="en-US" altLang="ja-JP" dirty="0"/>
          </a:p>
          <a:p>
            <a:r>
              <a:rPr kumimoji="1" lang="ja-JP" altLang="en-US" dirty="0"/>
              <a:t>モノ（ハード）ではないし</a:t>
            </a:r>
          </a:p>
          <a:p>
            <a:r>
              <a:rPr kumimoji="1" lang="ja-JP" altLang="en-US" dirty="0"/>
              <a:t>更には、</a:t>
            </a:r>
            <a:r>
              <a:rPr kumimoji="1" lang="ja-JP" altLang="en-US" dirty="0">
                <a:solidFill>
                  <a:srgbClr val="7030A0"/>
                </a:solidFill>
              </a:rPr>
              <a:t>災害</a:t>
            </a:r>
            <a:r>
              <a:rPr kumimoji="1" lang="ja-JP" altLang="en-US" dirty="0"/>
              <a:t>でもない！</a:t>
            </a:r>
          </a:p>
          <a:p>
            <a:r>
              <a:rPr kumimoji="1" lang="ja-JP" altLang="en-US" dirty="0">
                <a:solidFill>
                  <a:srgbClr val="008000"/>
                </a:solidFill>
              </a:rPr>
              <a:t>戸建て</a:t>
            </a:r>
            <a:r>
              <a:rPr kumimoji="1" lang="ja-JP" altLang="en-US" dirty="0"/>
              <a:t>であろうが</a:t>
            </a:r>
          </a:p>
          <a:p>
            <a:r>
              <a:rPr kumimoji="1" lang="ja-JP" altLang="en-US" dirty="0">
                <a:solidFill>
                  <a:srgbClr val="008000"/>
                </a:solidFill>
              </a:rPr>
              <a:t>マンション</a:t>
            </a:r>
            <a:r>
              <a:rPr kumimoji="1" lang="ja-JP" altLang="en-US" dirty="0"/>
              <a:t>であろうが</a:t>
            </a:r>
          </a:p>
          <a:p>
            <a:r>
              <a:rPr kumimoji="1" lang="ja-JP" altLang="en-US" dirty="0">
                <a:solidFill>
                  <a:srgbClr val="0070C0"/>
                </a:solidFill>
              </a:rPr>
              <a:t>企業</a:t>
            </a:r>
            <a:r>
              <a:rPr kumimoji="1" lang="ja-JP" altLang="en-US" dirty="0"/>
              <a:t>であろうが</a:t>
            </a:r>
          </a:p>
          <a:p>
            <a:r>
              <a:rPr kumimoji="1" lang="ja-JP" altLang="en-US" dirty="0">
                <a:solidFill>
                  <a:srgbClr val="0070C0"/>
                </a:solidFill>
              </a:rPr>
              <a:t>行政</a:t>
            </a:r>
            <a:r>
              <a:rPr kumimoji="1" lang="ja-JP" altLang="en-US" dirty="0"/>
              <a:t>だって</a:t>
            </a:r>
          </a:p>
          <a:p>
            <a:r>
              <a:rPr kumimoji="1" lang="ja-JP" altLang="en-US" u="sng" dirty="0"/>
              <a:t>目指すことは同じ</a:t>
            </a:r>
            <a:r>
              <a:rPr kumimoji="1" lang="en-US" altLang="ja-JP" u="sng" dirty="0"/>
              <a:t>️</a:t>
            </a:r>
            <a:endParaRPr kumimoji="1" lang="ja-JP" altLang="en-US" u="sng" dirty="0"/>
          </a:p>
          <a:p>
            <a:r>
              <a:rPr kumimoji="1" lang="en-US" altLang="ja-JP" dirty="0"/>
              <a:t>『</a:t>
            </a:r>
            <a:r>
              <a:rPr kumimoji="1" lang="ja-JP" altLang="en-US" dirty="0">
                <a:solidFill>
                  <a:srgbClr val="FF0000"/>
                </a:solidFill>
              </a:rPr>
              <a:t>人</a:t>
            </a:r>
            <a:r>
              <a:rPr kumimoji="1" lang="en-US" altLang="ja-JP" dirty="0"/>
              <a:t>』</a:t>
            </a:r>
            <a:r>
              <a:rPr kumimoji="1" lang="ja-JP" altLang="en-US" dirty="0"/>
              <a:t>これを忘れてはいけない！</a:t>
            </a:r>
            <a:endParaRPr kumimoji="1" lang="en-US" altLang="ja-JP" dirty="0"/>
          </a:p>
        </p:txBody>
      </p:sp>
      <p:pic>
        <p:nvPicPr>
          <p:cNvPr id="7" name="図 6" descr="ダイアグラム&#10;&#10;自動的に生成された説明">
            <a:extLst>
              <a:ext uri="{FF2B5EF4-FFF2-40B4-BE49-F238E27FC236}">
                <a16:creationId xmlns:a16="http://schemas.microsoft.com/office/drawing/2014/main" id="{36216F92-2EFB-43BA-BF29-001ADD8B0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315" y="1729736"/>
            <a:ext cx="2513353" cy="1983193"/>
          </a:xfrm>
          <a:prstGeom prst="rect">
            <a:avLst/>
          </a:prstGeom>
        </p:spPr>
      </p:pic>
      <p:sp>
        <p:nvSpPr>
          <p:cNvPr id="2" name="タイトル 1">
            <a:extLst>
              <a:ext uri="{FF2B5EF4-FFF2-40B4-BE49-F238E27FC236}">
                <a16:creationId xmlns:a16="http://schemas.microsoft.com/office/drawing/2014/main" id="{4B3D1559-CEDF-4A56-9CA7-79167FE608A0}"/>
              </a:ext>
            </a:extLst>
          </p:cNvPr>
          <p:cNvSpPr>
            <a:spLocks noGrp="1"/>
          </p:cNvSpPr>
          <p:nvPr>
            <p:ph type="title"/>
          </p:nvPr>
        </p:nvSpPr>
        <p:spPr/>
        <p:txBody>
          <a:bodyPr/>
          <a:lstStyle/>
          <a:p>
            <a:r>
              <a:rPr kumimoji="1" lang="ja-JP" altLang="en-US" dirty="0"/>
              <a:t>防災の「スタートライン」</a:t>
            </a:r>
          </a:p>
        </p:txBody>
      </p:sp>
      <p:pic>
        <p:nvPicPr>
          <p:cNvPr id="5" name="図 4" descr="人形, おもちゃ, 部屋 が含まれている画像&#10;&#10;自動的に生成された説明">
            <a:extLst>
              <a:ext uri="{FF2B5EF4-FFF2-40B4-BE49-F238E27FC236}">
                <a16:creationId xmlns:a16="http://schemas.microsoft.com/office/drawing/2014/main" id="{AB177ED1-6708-42BF-9CA0-902E1A39D8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899" y="27022"/>
            <a:ext cx="1951012" cy="1521790"/>
          </a:xfrm>
          <a:prstGeom prst="rect">
            <a:avLst/>
          </a:prstGeom>
        </p:spPr>
      </p:pic>
      <p:sp>
        <p:nvSpPr>
          <p:cNvPr id="6" name="テキスト ボックス 5">
            <a:extLst>
              <a:ext uri="{FF2B5EF4-FFF2-40B4-BE49-F238E27FC236}">
                <a16:creationId xmlns:a16="http://schemas.microsoft.com/office/drawing/2014/main" id="{3BAB0053-22C0-4B7D-99FC-FDFF836CD66F}"/>
              </a:ext>
            </a:extLst>
          </p:cNvPr>
          <p:cNvSpPr txBox="1"/>
          <p:nvPr/>
        </p:nvSpPr>
        <p:spPr>
          <a:xfrm>
            <a:off x="6084168" y="3522282"/>
            <a:ext cx="2749472" cy="3170099"/>
          </a:xfrm>
          <a:prstGeom prst="rect">
            <a:avLst/>
          </a:prstGeom>
          <a:noFill/>
        </p:spPr>
        <p:txBody>
          <a:bodyPr wrap="none" rtlCol="0">
            <a:spAutoFit/>
          </a:bodyPr>
          <a:lstStyle/>
          <a:p>
            <a:pPr algn="ctr"/>
            <a:r>
              <a:rPr kumimoji="1" lang="ja-JP" altLang="en-US" sz="20000" dirty="0">
                <a:solidFill>
                  <a:srgbClr val="FF0000"/>
                </a:solidFill>
                <a:latin typeface="AR P悠々ｺﾞｼｯｸ体E04" panose="040B0900000000000000" pitchFamily="50" charset="-128"/>
                <a:ea typeface="AR P悠々ｺﾞｼｯｸ体E04" panose="040B0900000000000000" pitchFamily="50" charset="-128"/>
              </a:rPr>
              <a:t>人</a:t>
            </a:r>
          </a:p>
        </p:txBody>
      </p:sp>
      <p:pic>
        <p:nvPicPr>
          <p:cNvPr id="11" name="図 10" descr="ダイアグラム, 設計図&#10;&#10;自動的に生成された説明">
            <a:extLst>
              <a:ext uri="{FF2B5EF4-FFF2-40B4-BE49-F238E27FC236}">
                <a16:creationId xmlns:a16="http://schemas.microsoft.com/office/drawing/2014/main" id="{F72766AF-8C55-40FA-AAA1-425CC5C44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3234" y="2917454"/>
            <a:ext cx="2380725" cy="1602228"/>
          </a:xfrm>
          <a:prstGeom prst="rect">
            <a:avLst/>
          </a:prstGeom>
        </p:spPr>
      </p:pic>
      <p:sp>
        <p:nvSpPr>
          <p:cNvPr id="4" name="楕円 3">
            <a:extLst>
              <a:ext uri="{FF2B5EF4-FFF2-40B4-BE49-F238E27FC236}">
                <a16:creationId xmlns:a16="http://schemas.microsoft.com/office/drawing/2014/main" id="{BC57D4B8-3A22-4A8D-8088-5C436383DB2E}"/>
              </a:ext>
            </a:extLst>
          </p:cNvPr>
          <p:cNvSpPr/>
          <p:nvPr/>
        </p:nvSpPr>
        <p:spPr bwMode="auto">
          <a:xfrm>
            <a:off x="310360" y="924296"/>
            <a:ext cx="8523280" cy="4968552"/>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rgbClr val="FFFF00"/>
                </a:solidFill>
                <a:latin typeface="AR悠々ゴシック体E" panose="040B0909000000000000" pitchFamily="49" charset="-128"/>
                <a:ea typeface="AR悠々ゴシック体E" panose="040B0909000000000000" pitchFamily="49" charset="-128"/>
              </a:rPr>
              <a:t>主役の定義</a:t>
            </a:r>
            <a:r>
              <a:rPr kumimoji="1" lang="ja-JP" altLang="en-US" sz="4800" dirty="0">
                <a:solidFill>
                  <a:schemeClr val="bg1"/>
                </a:solidFill>
                <a:latin typeface="AR悠々ゴシック体E" panose="040B0909000000000000" pitchFamily="49" charset="-128"/>
                <a:ea typeface="AR悠々ゴシック体E" panose="040B0909000000000000" pitchFamily="49" charset="-128"/>
              </a:rPr>
              <a:t>が</a:t>
            </a:r>
          </a:p>
          <a:p>
            <a:pPr algn="ctr"/>
            <a:r>
              <a:rPr kumimoji="1" lang="ja-JP" altLang="en-US" sz="4800" dirty="0">
                <a:solidFill>
                  <a:schemeClr val="bg1"/>
                </a:solidFill>
                <a:latin typeface="AR悠々ゴシック体E" panose="040B0909000000000000" pitchFamily="49" charset="-128"/>
                <a:ea typeface="AR悠々ゴシック体E" panose="040B0909000000000000" pitchFamily="49" charset="-128"/>
              </a:rPr>
              <a:t>防災活動では</a:t>
            </a:r>
          </a:p>
          <a:p>
            <a:pPr algn="ctr"/>
            <a:r>
              <a:rPr kumimoji="1" lang="ja-JP" altLang="en-US" sz="4800" dirty="0">
                <a:solidFill>
                  <a:schemeClr val="bg1"/>
                </a:solidFill>
                <a:latin typeface="AR悠々ゴシック体E" panose="040B0909000000000000" pitchFamily="49" charset="-128"/>
                <a:ea typeface="AR悠々ゴシック体E" panose="040B0909000000000000" pitchFamily="49" charset="-128"/>
              </a:rPr>
              <a:t>おろそかになっている！</a:t>
            </a:r>
          </a:p>
          <a:p>
            <a:pPr algn="ctr"/>
            <a:r>
              <a:rPr kumimoji="1" lang="ja-JP" altLang="en-US" sz="6000" dirty="0">
                <a:solidFill>
                  <a:srgbClr val="FFFF00"/>
                </a:solidFill>
                <a:latin typeface="AR悠々ゴシック体E" panose="040B0909000000000000" pitchFamily="49" charset="-128"/>
                <a:ea typeface="AR悠々ゴシック体E" panose="040B0909000000000000" pitchFamily="49" charset="-128"/>
              </a:rPr>
              <a:t>定義を忘れるな！</a:t>
            </a:r>
          </a:p>
        </p:txBody>
      </p:sp>
    </p:spTree>
    <p:custDataLst>
      <p:tags r:id="rId1"/>
    </p:custDataLst>
    <p:extLst>
      <p:ext uri="{BB962C8B-B14F-4D97-AF65-F5344CB8AC3E}">
        <p14:creationId xmlns:p14="http://schemas.microsoft.com/office/powerpoint/2010/main" val="30166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500"/>
                                        <p:tgtEl>
                                          <p:spTgt spid="3">
                                            <p:txEl>
                                              <p:pRg st="9" end="9"/>
                                            </p:txEl>
                                          </p:spTgt>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circle(in)">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par>
                                <p:cTn id="76" presetID="6" presetClass="emph" presetSubtype="0" fill="hold" grpId="1" nodeType="withEffect">
                                  <p:stCondLst>
                                    <p:cond delay="0"/>
                                  </p:stCondLst>
                                  <p:childTnLst>
                                    <p:animScale>
                                      <p:cBhvr>
                                        <p:cTn id="77" dur="2000" fill="hold"/>
                                        <p:tgtEl>
                                          <p:spTgt spid="6"/>
                                        </p:tgtEl>
                                      </p:cBhvr>
                                      <p:by x="50000" y="50000"/>
                                    </p:animScale>
                                  </p:childTnLst>
                                </p:cTn>
                              </p:par>
                              <p:par>
                                <p:cTn id="78" presetID="42" presetClass="path" presetSubtype="0" accel="50000" decel="50000" fill="hold" grpId="2" nodeType="withEffect">
                                  <p:stCondLst>
                                    <p:cond delay="0"/>
                                  </p:stCondLst>
                                  <p:childTnLst>
                                    <p:animMotion origin="layout" path="M 5E-6 4.07407E-6 L 0.07032 0.0581 " pathEditMode="relative" rAng="0" ptsTypes="AA">
                                      <p:cBhvr>
                                        <p:cTn id="79" dur="2000" fill="hold"/>
                                        <p:tgtEl>
                                          <p:spTgt spid="6"/>
                                        </p:tgtEl>
                                        <p:attrNameLst>
                                          <p:attrName>ppt_x</p:attrName>
                                          <p:attrName>ppt_y</p:attrName>
                                        </p:attrNameLst>
                                      </p:cBhvr>
                                      <p:rCtr x="3507" y="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D6D668-2593-4613-98C5-726F4E04A8A1}"/>
              </a:ext>
            </a:extLst>
          </p:cNvPr>
          <p:cNvSpPr>
            <a:spLocks noGrp="1"/>
          </p:cNvSpPr>
          <p:nvPr>
            <p:ph idx="1"/>
          </p:nvPr>
        </p:nvSpPr>
        <p:spPr>
          <a:xfrm>
            <a:off x="457200" y="997160"/>
            <a:ext cx="8229600" cy="5492180"/>
          </a:xfrm>
        </p:spPr>
        <p:txBody>
          <a:bodyPr/>
          <a:lstStyle/>
          <a:p>
            <a:r>
              <a:rPr kumimoji="1" lang="ja-JP" altLang="en-US" sz="2800" dirty="0"/>
              <a:t>学びは「</a:t>
            </a:r>
            <a:r>
              <a:rPr kumimoji="1" lang="ja-JP" altLang="en-US" sz="2800" dirty="0">
                <a:solidFill>
                  <a:srgbClr val="FF0000"/>
                </a:solidFill>
              </a:rPr>
              <a:t>基本</a:t>
            </a:r>
            <a:r>
              <a:rPr kumimoji="1" lang="ja-JP" altLang="en-US" sz="2800" dirty="0"/>
              <a:t>」を理解すること</a:t>
            </a:r>
            <a:r>
              <a:rPr kumimoji="1" lang="en-US" altLang="ja-JP" sz="2800" dirty="0"/>
              <a:t>️</a:t>
            </a:r>
          </a:p>
          <a:p>
            <a:r>
              <a:rPr kumimoji="1" lang="ja-JP" altLang="en-US" sz="2800" dirty="0"/>
              <a:t>しかし！多くの人は</a:t>
            </a:r>
          </a:p>
          <a:p>
            <a:r>
              <a:rPr kumimoji="1" lang="ja-JP" altLang="en-US" sz="2800" dirty="0"/>
              <a:t>基本を知らずして、防災を知ろうとする</a:t>
            </a:r>
          </a:p>
          <a:p>
            <a:r>
              <a:rPr kumimoji="1" lang="ja-JP" altLang="en-US" sz="2800" dirty="0"/>
              <a:t>当然、備え（備蓄）も大切だが･･･</a:t>
            </a:r>
          </a:p>
          <a:p>
            <a:r>
              <a:rPr kumimoji="1" lang="ja-JP" altLang="en-US" sz="2800" dirty="0"/>
              <a:t>平時への回復・復旧の方法を知らずして</a:t>
            </a:r>
          </a:p>
          <a:p>
            <a:r>
              <a:rPr kumimoji="1" lang="ja-JP" altLang="en-US" sz="2800" dirty="0"/>
              <a:t>備蓄をしても「</a:t>
            </a:r>
            <a:r>
              <a:rPr kumimoji="1" lang="ja-JP" altLang="en-US" sz="2800" dirty="0">
                <a:solidFill>
                  <a:srgbClr val="0000FF"/>
                </a:solidFill>
              </a:rPr>
              <a:t>いつか途切れる</a:t>
            </a:r>
            <a:r>
              <a:rPr kumimoji="1" lang="ja-JP" altLang="en-US" sz="2800" dirty="0"/>
              <a:t>」</a:t>
            </a:r>
          </a:p>
          <a:p>
            <a:r>
              <a:rPr kumimoji="1" lang="ja-JP" altLang="en-US" sz="2800" dirty="0">
                <a:solidFill>
                  <a:srgbClr val="FF0000"/>
                </a:solidFill>
              </a:rPr>
              <a:t>どこかの誰かしらない人が復旧してくれるとの神話を信じて防災活動をする人も多い</a:t>
            </a:r>
          </a:p>
          <a:p>
            <a:r>
              <a:rPr kumimoji="1" lang="ja-JP" altLang="en-US" sz="2800" dirty="0"/>
              <a:t>着眼点がズレている！</a:t>
            </a:r>
          </a:p>
          <a:p>
            <a:r>
              <a:rPr kumimoji="1" lang="ja-JP" altLang="en-US" sz="2800" dirty="0">
                <a:solidFill>
                  <a:srgbClr val="7030A0"/>
                </a:solidFill>
                <a:highlight>
                  <a:srgbClr val="FFFF00"/>
                </a:highlight>
              </a:rPr>
              <a:t>基本は決して災害対応ではない！</a:t>
            </a:r>
          </a:p>
          <a:p>
            <a:r>
              <a:rPr kumimoji="1" lang="ja-JP" altLang="en-US" sz="2800" dirty="0"/>
              <a:t>この「</a:t>
            </a:r>
            <a:r>
              <a:rPr kumimoji="1" lang="ja-JP" altLang="en-US" sz="2800" dirty="0">
                <a:solidFill>
                  <a:srgbClr val="7030A0"/>
                </a:solidFill>
              </a:rPr>
              <a:t>勘違い</a:t>
            </a:r>
            <a:r>
              <a:rPr kumimoji="1" lang="ja-JP" altLang="en-US" sz="2800" dirty="0"/>
              <a:t>」が防災行動への歩みを止めている</a:t>
            </a:r>
          </a:p>
        </p:txBody>
      </p:sp>
      <p:sp>
        <p:nvSpPr>
          <p:cNvPr id="2" name="タイトル 1">
            <a:extLst>
              <a:ext uri="{FF2B5EF4-FFF2-40B4-BE49-F238E27FC236}">
                <a16:creationId xmlns:a16="http://schemas.microsoft.com/office/drawing/2014/main" id="{27365C59-34E2-4667-88E2-4CDC013834E4}"/>
              </a:ext>
            </a:extLst>
          </p:cNvPr>
          <p:cNvSpPr>
            <a:spLocks noGrp="1"/>
          </p:cNvSpPr>
          <p:nvPr>
            <p:ph type="title"/>
          </p:nvPr>
        </p:nvSpPr>
        <p:spPr/>
        <p:txBody>
          <a:bodyPr/>
          <a:lstStyle/>
          <a:p>
            <a:r>
              <a:rPr kumimoji="1" lang="ja-JP" altLang="en-US" dirty="0"/>
              <a:t>主役は「人」。その為に自分から学べ！</a:t>
            </a:r>
          </a:p>
        </p:txBody>
      </p:sp>
      <p:sp>
        <p:nvSpPr>
          <p:cNvPr id="6" name="テキスト ボックス 5">
            <a:extLst>
              <a:ext uri="{FF2B5EF4-FFF2-40B4-BE49-F238E27FC236}">
                <a16:creationId xmlns:a16="http://schemas.microsoft.com/office/drawing/2014/main" id="{3B84C4C5-FA9D-4576-800C-2C3B13C05110}"/>
              </a:ext>
            </a:extLst>
          </p:cNvPr>
          <p:cNvSpPr txBox="1"/>
          <p:nvPr/>
        </p:nvSpPr>
        <p:spPr>
          <a:xfrm>
            <a:off x="6039426" y="620925"/>
            <a:ext cx="2441694" cy="1446550"/>
          </a:xfrm>
          <a:prstGeom prst="rect">
            <a:avLst/>
          </a:prstGeom>
          <a:noFill/>
        </p:spPr>
        <p:txBody>
          <a:bodyPr wrap="none" rtlCol="0">
            <a:spAutoFit/>
          </a:bodyPr>
          <a:lstStyle/>
          <a:p>
            <a:pPr algn="ctr"/>
            <a:r>
              <a:rPr kumimoji="1" lang="ja-JP" altLang="en-US" sz="8800" dirty="0">
                <a:solidFill>
                  <a:srgbClr val="FF0000"/>
                </a:solidFill>
                <a:latin typeface="さむらい" panose="02000609000000000000" pitchFamily="1" charset="-128"/>
                <a:ea typeface="さむらい" panose="02000609000000000000" pitchFamily="1" charset="-128"/>
              </a:rPr>
              <a:t>基本</a:t>
            </a:r>
            <a:endParaRPr kumimoji="1" lang="ja-JP" altLang="en-US" sz="8800" dirty="0">
              <a:solidFill>
                <a:srgbClr val="FFFF00"/>
              </a:solidFill>
              <a:latin typeface="さむらい" panose="02000609000000000000" pitchFamily="1" charset="-128"/>
              <a:ea typeface="さむらい" panose="02000609000000000000" pitchFamily="1" charset="-128"/>
            </a:endParaRPr>
          </a:p>
        </p:txBody>
      </p:sp>
      <p:pic>
        <p:nvPicPr>
          <p:cNvPr id="8" name="図 7" descr="冷蔵庫 が含まれている画像&#10;&#10;自動的に生成された説明">
            <a:extLst>
              <a:ext uri="{FF2B5EF4-FFF2-40B4-BE49-F238E27FC236}">
                <a16:creationId xmlns:a16="http://schemas.microsoft.com/office/drawing/2014/main" id="{75E1F396-E1BE-4C77-98DA-C856493C6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042" y="742218"/>
            <a:ext cx="2477088" cy="2117345"/>
          </a:xfrm>
          <a:prstGeom prst="rect">
            <a:avLst/>
          </a:prstGeom>
        </p:spPr>
      </p:pic>
      <p:sp>
        <p:nvSpPr>
          <p:cNvPr id="7" name="テキスト ボックス 6">
            <a:extLst>
              <a:ext uri="{FF2B5EF4-FFF2-40B4-BE49-F238E27FC236}">
                <a16:creationId xmlns:a16="http://schemas.microsoft.com/office/drawing/2014/main" id="{B70D30A0-E1BC-4AEF-9EEE-D6009941525D}"/>
              </a:ext>
            </a:extLst>
          </p:cNvPr>
          <p:cNvSpPr txBox="1"/>
          <p:nvPr/>
        </p:nvSpPr>
        <p:spPr>
          <a:xfrm>
            <a:off x="316810" y="2670102"/>
            <a:ext cx="7955004" cy="2400657"/>
          </a:xfrm>
          <a:prstGeom prst="rect">
            <a:avLst/>
          </a:prstGeom>
          <a:noFill/>
        </p:spPr>
        <p:txBody>
          <a:bodyPr wrap="square" rtlCol="0">
            <a:spAutoFit/>
          </a:bodyPr>
          <a:lstStyle/>
          <a:p>
            <a:pPr algn="ctr"/>
            <a:r>
              <a:rPr kumimoji="1" lang="ja-JP" altLang="en-US" sz="15000" dirty="0">
                <a:solidFill>
                  <a:srgbClr val="008000"/>
                </a:solidFill>
                <a:latin typeface="AR P悠々ｺﾞｼｯｸ体E04" panose="040B0900000000000000" pitchFamily="50" charset="-128"/>
                <a:ea typeface="AR P悠々ｺﾞｼｯｸ体E04" panose="040B0900000000000000" pitchFamily="50" charset="-128"/>
              </a:rPr>
              <a:t>１＋１＝２</a:t>
            </a:r>
          </a:p>
        </p:txBody>
      </p:sp>
      <p:sp>
        <p:nvSpPr>
          <p:cNvPr id="9" name="テキスト ボックス 8">
            <a:extLst>
              <a:ext uri="{FF2B5EF4-FFF2-40B4-BE49-F238E27FC236}">
                <a16:creationId xmlns:a16="http://schemas.microsoft.com/office/drawing/2014/main" id="{6CA8FC89-E858-49B7-B0CD-002376AB2490}"/>
              </a:ext>
            </a:extLst>
          </p:cNvPr>
          <p:cNvSpPr txBox="1"/>
          <p:nvPr/>
        </p:nvSpPr>
        <p:spPr>
          <a:xfrm>
            <a:off x="2427000" y="1803101"/>
            <a:ext cx="3350118" cy="1323439"/>
          </a:xfrm>
          <a:prstGeom prst="rect">
            <a:avLst/>
          </a:prstGeom>
          <a:noFill/>
        </p:spPr>
        <p:txBody>
          <a:bodyPr wrap="square" rtlCol="0">
            <a:spAutoFit/>
          </a:bodyPr>
          <a:lstStyle/>
          <a:p>
            <a:pPr algn="ctr"/>
            <a:r>
              <a:rPr kumimoji="1" lang="ja-JP" altLang="en-US" sz="8000" dirty="0">
                <a:solidFill>
                  <a:srgbClr val="0000FF"/>
                </a:solidFill>
                <a:latin typeface="AR P悠々ｺﾞｼｯｸ体E04" panose="040B0900000000000000" pitchFamily="50" charset="-128"/>
                <a:ea typeface="AR P悠々ｺﾞｼｯｸ体E04" panose="040B0900000000000000" pitchFamily="50" charset="-128"/>
              </a:rPr>
              <a:t>例えば</a:t>
            </a:r>
          </a:p>
        </p:txBody>
      </p:sp>
      <p:sp>
        <p:nvSpPr>
          <p:cNvPr id="10" name="テキスト ボックス 9">
            <a:extLst>
              <a:ext uri="{FF2B5EF4-FFF2-40B4-BE49-F238E27FC236}">
                <a16:creationId xmlns:a16="http://schemas.microsoft.com/office/drawing/2014/main" id="{830184B7-7072-4E8E-9FF6-EBAB4D3EEB1D}"/>
              </a:ext>
            </a:extLst>
          </p:cNvPr>
          <p:cNvSpPr txBox="1"/>
          <p:nvPr/>
        </p:nvSpPr>
        <p:spPr>
          <a:xfrm>
            <a:off x="316810" y="4824746"/>
            <a:ext cx="8935709" cy="1323439"/>
          </a:xfrm>
          <a:prstGeom prst="rect">
            <a:avLst/>
          </a:prstGeom>
          <a:noFill/>
        </p:spPr>
        <p:txBody>
          <a:bodyPr wrap="square" rtlCol="0">
            <a:spAutoFit/>
          </a:bodyPr>
          <a:lstStyle/>
          <a:p>
            <a:pPr algn="ctr"/>
            <a:r>
              <a:rPr kumimoji="1" lang="ja-JP" altLang="en-US" sz="8000" dirty="0">
                <a:solidFill>
                  <a:srgbClr val="0000FF"/>
                </a:solidFill>
                <a:latin typeface="AR P悠々ｺﾞｼｯｸ体E04" panose="040B0900000000000000" pitchFamily="50" charset="-128"/>
                <a:ea typeface="AR P悠々ｺﾞｼｯｸ体E04" panose="040B0900000000000000" pitchFamily="50" charset="-128"/>
              </a:rPr>
              <a:t>なぜ？</a:t>
            </a:r>
            <a:r>
              <a:rPr kumimoji="1" lang="ja-JP" altLang="en-US" sz="8000" dirty="0">
                <a:solidFill>
                  <a:srgbClr val="008000"/>
                </a:solidFill>
                <a:latin typeface="AR P悠々ｺﾞｼｯｸ体E04" panose="040B0900000000000000" pitchFamily="50" charset="-128"/>
                <a:ea typeface="AR P悠々ｺﾞｼｯｸ体E04" panose="040B0900000000000000" pitchFamily="50" charset="-128"/>
              </a:rPr>
              <a:t>２</a:t>
            </a:r>
            <a:r>
              <a:rPr kumimoji="1" lang="ja-JP" altLang="en-US" sz="8000" dirty="0">
                <a:solidFill>
                  <a:srgbClr val="0000FF"/>
                </a:solidFill>
                <a:latin typeface="AR P悠々ｺﾞｼｯｸ体E04" panose="040B0900000000000000" pitchFamily="50" charset="-128"/>
                <a:ea typeface="AR P悠々ｺﾞｼｯｸ体E04" panose="040B0900000000000000" pitchFamily="50" charset="-128"/>
              </a:rPr>
              <a:t>になるの？</a:t>
            </a:r>
          </a:p>
        </p:txBody>
      </p:sp>
      <p:sp>
        <p:nvSpPr>
          <p:cNvPr id="12" name="楕円 11">
            <a:extLst>
              <a:ext uri="{FF2B5EF4-FFF2-40B4-BE49-F238E27FC236}">
                <a16:creationId xmlns:a16="http://schemas.microsoft.com/office/drawing/2014/main" id="{47764750-E53E-42E3-9060-8A06EF67C8DA}"/>
              </a:ext>
            </a:extLst>
          </p:cNvPr>
          <p:cNvSpPr/>
          <p:nvPr/>
        </p:nvSpPr>
        <p:spPr bwMode="auto">
          <a:xfrm>
            <a:off x="785873" y="1467063"/>
            <a:ext cx="7660254" cy="3923873"/>
          </a:xfrm>
          <a:prstGeom prst="ellipse">
            <a:avLst/>
          </a:prstGeom>
          <a:solidFill>
            <a:srgbClr val="008000"/>
          </a:solidFill>
          <a:ln w="9525">
            <a:noFill/>
            <a:miter lim="800000"/>
            <a:headEnd/>
            <a:tailEnd/>
          </a:ln>
          <a:effectLst/>
        </p:spPr>
        <p:txBody>
          <a:bodyPr wrap="none" rtlCol="0" anchor="ctr"/>
          <a:lstStyle/>
          <a:p>
            <a:pPr algn="ct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２</a:t>
            </a:r>
            <a:r>
              <a:rPr kumimoji="1" lang="ja-JP" altLang="en-US" sz="5400" dirty="0">
                <a:solidFill>
                  <a:schemeClr val="bg1"/>
                </a:solidFill>
                <a:latin typeface="AR P悠々ｺﾞｼｯｸ体E04" panose="040B0900000000000000" pitchFamily="50" charset="-128"/>
                <a:ea typeface="AR P悠々ｺﾞｼｯｸ体E04" panose="040B0900000000000000" pitchFamily="50" charset="-128"/>
              </a:rPr>
              <a:t>と決めたから</a:t>
            </a:r>
          </a:p>
          <a:p>
            <a:pPr algn="ctr"/>
            <a:r>
              <a:rPr kumimoji="1" lang="ja-JP" altLang="en-US" sz="5400" dirty="0">
                <a:solidFill>
                  <a:schemeClr val="bg1"/>
                </a:solidFill>
                <a:latin typeface="AR P悠々ｺﾞｼｯｸ体E04" panose="040B0900000000000000" pitchFamily="50" charset="-128"/>
                <a:ea typeface="AR P悠々ｺﾞｼｯｸ体E04" panose="040B0900000000000000" pitchFamily="50" charset="-128"/>
              </a:rPr>
              <a:t>なんです</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a:t>
            </a: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定義</a:t>
            </a: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a:t>
            </a:r>
          </a:p>
        </p:txBody>
      </p:sp>
      <p:sp>
        <p:nvSpPr>
          <p:cNvPr id="11" name="楕円 10">
            <a:extLst>
              <a:ext uri="{FF2B5EF4-FFF2-40B4-BE49-F238E27FC236}">
                <a16:creationId xmlns:a16="http://schemas.microsoft.com/office/drawing/2014/main" id="{25DEF12D-8F7D-4EC1-A854-116ECB3B6422}"/>
              </a:ext>
            </a:extLst>
          </p:cNvPr>
          <p:cNvSpPr/>
          <p:nvPr/>
        </p:nvSpPr>
        <p:spPr bwMode="auto">
          <a:xfrm>
            <a:off x="785873" y="1467063"/>
            <a:ext cx="7660254" cy="3923873"/>
          </a:xfrm>
          <a:prstGeom prst="ellipse">
            <a:avLst/>
          </a:prstGeom>
          <a:solidFill>
            <a:srgbClr val="FFFF00"/>
          </a:solidFill>
          <a:ln w="9525">
            <a:noFill/>
            <a:miter lim="800000"/>
            <a:headEnd/>
            <a:tailEnd/>
          </a:ln>
          <a:effectLst/>
        </p:spPr>
        <p:txBody>
          <a:bodyPr wrap="none" rtlCol="0" anchor="ctr"/>
          <a:lstStyle/>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基本を</a:t>
            </a:r>
          </a:p>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定義することが</a:t>
            </a:r>
          </a:p>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重要なスタートラインの</a:t>
            </a:r>
          </a:p>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線引き</a:t>
            </a:r>
          </a:p>
        </p:txBody>
      </p:sp>
      <p:sp>
        <p:nvSpPr>
          <p:cNvPr id="4" name="楕円 3">
            <a:extLst>
              <a:ext uri="{FF2B5EF4-FFF2-40B4-BE49-F238E27FC236}">
                <a16:creationId xmlns:a16="http://schemas.microsoft.com/office/drawing/2014/main" id="{FB299B50-73F3-4D41-B378-9FCCA3F8B1C2}"/>
              </a:ext>
            </a:extLst>
          </p:cNvPr>
          <p:cNvSpPr/>
          <p:nvPr/>
        </p:nvSpPr>
        <p:spPr bwMode="auto">
          <a:xfrm>
            <a:off x="907588" y="368659"/>
            <a:ext cx="7416824" cy="6120681"/>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まずは！</a:t>
            </a:r>
            <a:endParaRPr kumimoji="1" lang="en-US" altLang="ja-JP" sz="5400" dirty="0">
              <a:solidFill>
                <a:srgbClr val="FFFF00"/>
              </a:solidFill>
              <a:latin typeface="AR悠々ゴシック体E" panose="040B0909000000000000" pitchFamily="49" charset="-128"/>
              <a:ea typeface="AR悠々ゴシック体E" panose="040B0909000000000000" pitchFamily="49" charset="-128"/>
            </a:endParaRP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スタート時点から</a:t>
            </a:r>
          </a:p>
          <a:p>
            <a:pPr algn="ctr"/>
            <a:r>
              <a:rPr kumimoji="1" lang="ja-JP" altLang="en-US" sz="6600" dirty="0">
                <a:solidFill>
                  <a:schemeClr val="bg1"/>
                </a:solidFill>
                <a:latin typeface="AR悠々ゴシック体E" panose="040B0909000000000000" pitchFamily="49" charset="-128"/>
                <a:ea typeface="AR悠々ゴシック体E" panose="040B0909000000000000" pitchFamily="49" charset="-128"/>
              </a:rPr>
              <a:t>行政</a:t>
            </a:r>
            <a:r>
              <a:rPr kumimoji="1" lang="ja-JP" altLang="en-US" sz="6600" dirty="0">
                <a:solidFill>
                  <a:srgbClr val="FFFF00"/>
                </a:solidFill>
                <a:latin typeface="AR悠々ゴシック体E" panose="040B0909000000000000" pitchFamily="49" charset="-128"/>
                <a:ea typeface="AR悠々ゴシック体E" panose="040B0909000000000000" pitchFamily="49" charset="-128"/>
              </a:rPr>
              <a:t>を</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あてにしすぎている</a:t>
            </a:r>
          </a:p>
        </p:txBody>
      </p:sp>
      <p:sp>
        <p:nvSpPr>
          <p:cNvPr id="5" name="楕円 4">
            <a:extLst>
              <a:ext uri="{FF2B5EF4-FFF2-40B4-BE49-F238E27FC236}">
                <a16:creationId xmlns:a16="http://schemas.microsoft.com/office/drawing/2014/main" id="{29383D2B-B023-41DA-8BA7-C8280C46EF90}"/>
              </a:ext>
            </a:extLst>
          </p:cNvPr>
          <p:cNvSpPr/>
          <p:nvPr/>
        </p:nvSpPr>
        <p:spPr bwMode="auto">
          <a:xfrm>
            <a:off x="431005" y="368659"/>
            <a:ext cx="8369990" cy="6120681"/>
          </a:xfrm>
          <a:prstGeom prst="ellipse">
            <a:avLst/>
          </a:prstGeom>
          <a:solidFill>
            <a:srgbClr val="FF0000"/>
          </a:solidFill>
          <a:ln w="9525">
            <a:noFill/>
            <a:miter lim="800000"/>
            <a:headEnd/>
            <a:tailEnd/>
          </a:ln>
          <a:effectLst/>
        </p:spPr>
        <p:txBody>
          <a:bodyPr wrap="none" rtlCol="0" anchor="ctr"/>
          <a:lstStyle/>
          <a:p>
            <a:pPr algn="ctr"/>
            <a:r>
              <a:rPr kumimoji="1" lang="ja-JP" altLang="en-US" sz="8000" dirty="0">
                <a:solidFill>
                  <a:schemeClr val="bg1"/>
                </a:solidFill>
                <a:latin typeface="AR悠々ゴシック体E" panose="040B0909000000000000" pitchFamily="49" charset="-128"/>
                <a:ea typeface="AR悠々ゴシック体E" panose="040B0909000000000000" pitchFamily="49" charset="-128"/>
              </a:rPr>
              <a:t>まずは</a:t>
            </a:r>
            <a:endParaRPr kumimoji="1" lang="en-US" altLang="ja-JP" sz="8000" dirty="0">
              <a:solidFill>
                <a:schemeClr val="bg1"/>
              </a:solidFill>
              <a:latin typeface="AR悠々ゴシック体E" panose="040B0909000000000000" pitchFamily="49" charset="-128"/>
              <a:ea typeface="AR悠々ゴシック体E" panose="040B0909000000000000" pitchFamily="49" charset="-128"/>
            </a:endParaRPr>
          </a:p>
          <a:p>
            <a:pPr algn="ctr"/>
            <a:r>
              <a:rPr kumimoji="1" lang="ja-JP" altLang="en-US" sz="8000" dirty="0">
                <a:solidFill>
                  <a:srgbClr val="FFFF00"/>
                </a:solidFill>
                <a:latin typeface="AR悠々ゴシック体E" panose="040B0909000000000000" pitchFamily="49" charset="-128"/>
                <a:ea typeface="AR悠々ゴシック体E" panose="040B0909000000000000" pitchFamily="49" charset="-128"/>
              </a:rPr>
              <a:t>行政を</a:t>
            </a:r>
          </a:p>
          <a:p>
            <a:pPr algn="ctr"/>
            <a:r>
              <a:rPr kumimoji="1" lang="ja-JP" altLang="en-US" sz="8000" dirty="0">
                <a:solidFill>
                  <a:srgbClr val="FFFF00"/>
                </a:solidFill>
                <a:latin typeface="AR悠々ゴシック体E" panose="040B0909000000000000" pitchFamily="49" charset="-128"/>
                <a:ea typeface="AR悠々ゴシック体E" panose="040B0909000000000000" pitchFamily="49" charset="-128"/>
              </a:rPr>
              <a:t>あてにするな！</a:t>
            </a:r>
          </a:p>
        </p:txBody>
      </p:sp>
      <p:sp>
        <p:nvSpPr>
          <p:cNvPr id="13" name="楕円 12">
            <a:extLst>
              <a:ext uri="{FF2B5EF4-FFF2-40B4-BE49-F238E27FC236}">
                <a16:creationId xmlns:a16="http://schemas.microsoft.com/office/drawing/2014/main" id="{8235FF68-9D2A-4594-8EEE-D62419B24648}"/>
              </a:ext>
            </a:extLst>
          </p:cNvPr>
          <p:cNvSpPr/>
          <p:nvPr/>
        </p:nvSpPr>
        <p:spPr bwMode="auto">
          <a:xfrm>
            <a:off x="435855" y="368658"/>
            <a:ext cx="8369990" cy="6120681"/>
          </a:xfrm>
          <a:prstGeom prst="ellipse">
            <a:avLst/>
          </a:prstGeom>
          <a:solidFill>
            <a:srgbClr val="0000FF"/>
          </a:solidFill>
          <a:ln w="9525">
            <a:noFill/>
            <a:miter lim="800000"/>
            <a:headEnd/>
            <a:tailEnd/>
          </a:ln>
          <a:effectLst/>
        </p:spPr>
        <p:txBody>
          <a:bodyPr wrap="none" rtlCol="0" anchor="ctr"/>
          <a:lstStyle/>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大災害が発生すれば</a:t>
            </a:r>
          </a:p>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a:t>
            </a:r>
            <a:r>
              <a:rPr kumimoji="1" lang="ja-JP" altLang="en-US" sz="4400" dirty="0">
                <a:solidFill>
                  <a:srgbClr val="FFFF00"/>
                </a:solidFill>
                <a:latin typeface="AR悠々ゴシック体E" panose="040B0909000000000000" pitchFamily="49" charset="-128"/>
                <a:ea typeface="AR悠々ゴシック体E" panose="040B0909000000000000" pitchFamily="49" charset="-128"/>
              </a:rPr>
              <a:t>行政</a:t>
            </a: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」も共に</a:t>
            </a:r>
            <a:br>
              <a:rPr kumimoji="1" lang="ja-JP" altLang="en-US" sz="4400" dirty="0">
                <a:solidFill>
                  <a:schemeClr val="bg1"/>
                </a:solidFill>
                <a:latin typeface="AR悠々ゴシック体E" panose="040B0909000000000000" pitchFamily="49" charset="-128"/>
                <a:ea typeface="AR悠々ゴシック体E" panose="040B0909000000000000" pitchFamily="49" charset="-128"/>
              </a:rPr>
            </a:br>
            <a:r>
              <a:rPr kumimoji="1" lang="en-US" altLang="ja-JP" sz="4400" dirty="0">
                <a:solidFill>
                  <a:schemeClr val="bg1"/>
                </a:solidFill>
                <a:latin typeface="AR悠々ゴシック体E" panose="040B0909000000000000" pitchFamily="49" charset="-128"/>
                <a:ea typeface="AR悠々ゴシック体E" panose="040B0909000000000000" pitchFamily="49" charset="-128"/>
              </a:rPr>
              <a:t>『</a:t>
            </a:r>
            <a:r>
              <a:rPr kumimoji="1" lang="ja-JP" altLang="en-US" sz="4400" dirty="0">
                <a:ln w="19050">
                  <a:solidFill>
                    <a:srgbClr val="FFFF00"/>
                  </a:solidFill>
                </a:ln>
                <a:solidFill>
                  <a:srgbClr val="FF0000"/>
                </a:solidFill>
                <a:latin typeface="AR悠々ゴシック体E" panose="040B0909000000000000" pitchFamily="49" charset="-128"/>
                <a:ea typeface="AR悠々ゴシック体E" panose="040B0909000000000000" pitchFamily="49" charset="-128"/>
              </a:rPr>
              <a:t>被災者</a:t>
            </a:r>
            <a:r>
              <a:rPr kumimoji="1" lang="en-US" altLang="ja-JP" sz="4400" dirty="0">
                <a:solidFill>
                  <a:schemeClr val="bg1"/>
                </a:solidFill>
                <a:latin typeface="AR悠々ゴシック体E" panose="040B0909000000000000" pitchFamily="49" charset="-128"/>
                <a:ea typeface="AR悠々ゴシック体E" panose="040B0909000000000000" pitchFamily="49" charset="-128"/>
              </a:rPr>
              <a:t>』</a:t>
            </a: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である</a:t>
            </a:r>
          </a:p>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これを忘れない！</a:t>
            </a:r>
            <a:endParaRPr kumimoji="1" lang="en-US" altLang="ja-JP" sz="4400" dirty="0">
              <a:solidFill>
                <a:schemeClr val="bg1"/>
              </a:solidFill>
              <a:latin typeface="AR悠々ゴシック体E" panose="040B0909000000000000" pitchFamily="49" charset="-128"/>
              <a:ea typeface="AR悠々ゴシック体E" panose="040B0909000000000000" pitchFamily="49" charset="-128"/>
            </a:endParaRPr>
          </a:p>
          <a:p>
            <a:pPr algn="ctr"/>
            <a:r>
              <a:rPr kumimoji="1" lang="ja-JP" altLang="en-US" sz="4400" dirty="0">
                <a:solidFill>
                  <a:srgbClr val="FFFF00"/>
                </a:solidFill>
                <a:latin typeface="AR悠々ゴシック体E" panose="040B0909000000000000" pitchFamily="49" charset="-128"/>
                <a:ea typeface="AR悠々ゴシック体E" panose="040B0909000000000000" pitchFamily="49" charset="-128"/>
              </a:rPr>
              <a:t>根本的な間違いをするな！</a:t>
            </a:r>
          </a:p>
        </p:txBody>
      </p:sp>
      <p:sp>
        <p:nvSpPr>
          <p:cNvPr id="14" name="吹き出し: 円形 13">
            <a:extLst>
              <a:ext uri="{FF2B5EF4-FFF2-40B4-BE49-F238E27FC236}">
                <a16:creationId xmlns:a16="http://schemas.microsoft.com/office/drawing/2014/main" id="{490226B5-C696-4D4F-965C-B2CABC3A6CB3}"/>
              </a:ext>
            </a:extLst>
          </p:cNvPr>
          <p:cNvSpPr/>
          <p:nvPr/>
        </p:nvSpPr>
        <p:spPr bwMode="auto">
          <a:xfrm>
            <a:off x="5436096" y="-15031"/>
            <a:ext cx="3616392" cy="2822741"/>
          </a:xfrm>
          <a:prstGeom prst="wedgeEllipseCallout">
            <a:avLst>
              <a:gd name="adj1" fmla="val -27144"/>
              <a:gd name="adj2" fmla="val 77879"/>
            </a:avLst>
          </a:prstGeom>
          <a:solidFill>
            <a:srgbClr val="FFFF00"/>
          </a:solidFill>
          <a:ln w="9525">
            <a:noFill/>
            <a:miter lim="800000"/>
            <a:headEnd/>
            <a:tailEnd/>
          </a:ln>
          <a:effectLst/>
        </p:spPr>
        <p:txBody>
          <a:bodyPr wrap="none" rtlCol="0" anchor="ctr"/>
          <a:lstStyle/>
          <a:p>
            <a:pPr algn="ctr"/>
            <a:r>
              <a:rPr kumimoji="1" lang="ja-JP" altLang="en-US" sz="3200" dirty="0">
                <a:latin typeface="AR P悠々ゴシック体E" panose="040B0900000000000000" pitchFamily="50" charset="-128"/>
                <a:ea typeface="AR P悠々ゴシック体E" panose="040B0900000000000000" pitchFamily="50" charset="-128"/>
              </a:rPr>
              <a:t>誰もが知っている</a:t>
            </a:r>
          </a:p>
          <a:p>
            <a:pPr algn="ctr"/>
            <a:r>
              <a:rPr kumimoji="1" lang="ja-JP" altLang="en-US" sz="3200" dirty="0">
                <a:latin typeface="AR P悠々ゴシック体E" panose="040B0900000000000000" pitchFamily="50" charset="-128"/>
                <a:ea typeface="AR P悠々ゴシック体E" panose="040B0900000000000000" pitchFamily="50" charset="-128"/>
              </a:rPr>
              <a:t>しかし！</a:t>
            </a:r>
          </a:p>
          <a:p>
            <a:pPr algn="ctr"/>
            <a:r>
              <a:rPr kumimoji="1" lang="ja-JP" altLang="en-US" sz="3200" dirty="0">
                <a:latin typeface="AR P悠々ゴシック体E" panose="040B0900000000000000" pitchFamily="50" charset="-128"/>
                <a:ea typeface="AR P悠々ゴシック体E" panose="040B0900000000000000" pitchFamily="50" charset="-128"/>
              </a:rPr>
              <a:t>なぜ「</a:t>
            </a: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２</a:t>
            </a:r>
            <a:r>
              <a:rPr kumimoji="1" lang="ja-JP" altLang="en-US" sz="3200" dirty="0">
                <a:latin typeface="AR P悠々ゴシック体E" panose="040B0900000000000000" pitchFamily="50" charset="-128"/>
                <a:ea typeface="AR P悠々ゴシック体E" panose="040B0900000000000000" pitchFamily="50" charset="-128"/>
              </a:rPr>
              <a:t>」になるか</a:t>
            </a:r>
          </a:p>
          <a:p>
            <a:pPr algn="ctr"/>
            <a:r>
              <a:rPr kumimoji="1" lang="ja-JP" altLang="en-US" sz="3200" dirty="0">
                <a:latin typeface="AR P悠々ゴシック体E" panose="040B0900000000000000" pitchFamily="50" charset="-128"/>
                <a:ea typeface="AR P悠々ゴシック体E" panose="040B0900000000000000" pitchFamily="50" charset="-128"/>
              </a:rPr>
              <a:t>理解していない</a:t>
            </a:r>
          </a:p>
        </p:txBody>
      </p:sp>
      <p:sp>
        <p:nvSpPr>
          <p:cNvPr id="15" name="吹き出し: 円形 14">
            <a:extLst>
              <a:ext uri="{FF2B5EF4-FFF2-40B4-BE49-F238E27FC236}">
                <a16:creationId xmlns:a16="http://schemas.microsoft.com/office/drawing/2014/main" id="{E85A7FF0-AA0B-4272-9A2B-CEB76EF231FF}"/>
              </a:ext>
            </a:extLst>
          </p:cNvPr>
          <p:cNvSpPr/>
          <p:nvPr/>
        </p:nvSpPr>
        <p:spPr bwMode="auto">
          <a:xfrm>
            <a:off x="5004048" y="2188769"/>
            <a:ext cx="3804467" cy="2954808"/>
          </a:xfrm>
          <a:prstGeom prst="wedgeEllipseCallout">
            <a:avLst>
              <a:gd name="adj1" fmla="val -85654"/>
              <a:gd name="adj2" fmla="val 62792"/>
            </a:avLst>
          </a:prstGeom>
          <a:solidFill>
            <a:srgbClr val="7030A0"/>
          </a:solidFill>
          <a:ln w="9525">
            <a:noFill/>
            <a:miter lim="800000"/>
            <a:headEnd/>
            <a:tailEnd/>
          </a:ln>
          <a:effectLst/>
        </p:spPr>
        <p:txBody>
          <a:bodyPr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これを</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理解して頂けるか</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どうかで</a:t>
            </a:r>
          </a:p>
          <a:p>
            <a:pPr algn="ct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本来の防災</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知ることができる</a:t>
            </a:r>
          </a:p>
        </p:txBody>
      </p:sp>
      <p:pic>
        <p:nvPicPr>
          <p:cNvPr id="17" name="図 16" descr="テーブル, 女の子 が含まれている画像&#10;&#10;自動的に生成された説明">
            <a:extLst>
              <a:ext uri="{FF2B5EF4-FFF2-40B4-BE49-F238E27FC236}">
                <a16:creationId xmlns:a16="http://schemas.microsoft.com/office/drawing/2014/main" id="{2E689CDB-23D8-A266-AC9A-47FF59049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17" y="2390902"/>
            <a:ext cx="2212769" cy="2000343"/>
          </a:xfrm>
          <a:prstGeom prst="rect">
            <a:avLst/>
          </a:prstGeom>
        </p:spPr>
      </p:pic>
    </p:spTree>
    <p:custDataLst>
      <p:tags r:id="rId1"/>
    </p:custDataLst>
    <p:extLst>
      <p:ext uri="{BB962C8B-B14F-4D97-AF65-F5344CB8AC3E}">
        <p14:creationId xmlns:p14="http://schemas.microsoft.com/office/powerpoint/2010/main" val="1214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par>
                          <p:cTn id="27" fill="hold">
                            <p:stCondLst>
                              <p:cond delay="1000"/>
                            </p:stCondLst>
                            <p:childTnLst>
                              <p:par>
                                <p:cTn id="28" presetID="2" presetClass="entr" presetSubtype="3"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fade">
                                      <p:cBhvr>
                                        <p:cTn id="52" dur="500"/>
                                        <p:tgtEl>
                                          <p:spTgt spid="3">
                                            <p:txEl>
                                              <p:pRg st="1" end="1"/>
                                            </p:txEl>
                                          </p:spTgt>
                                        </p:tgtEl>
                                      </p:cBhvr>
                                    </p:animEffect>
                                  </p:childTnLst>
                                </p:cTn>
                              </p:par>
                              <p:par>
                                <p:cTn id="53" presetID="1" presetClass="exit"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Effect transition="in" filter="fade">
                                      <p:cBhvr>
                                        <p:cTn id="67" dur="500"/>
                                        <p:tgtEl>
                                          <p:spTgt spid="3">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fade">
                                      <p:cBhvr>
                                        <p:cTn id="72" dur="500"/>
                                        <p:tgtEl>
                                          <p:spTgt spid="3">
                                            <p:txEl>
                                              <p:pRg st="3" end="3"/>
                                            </p:txEl>
                                          </p:spTgt>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4" presetClass="entr" presetSubtype="1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randombar(horizontal)">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500"/>
                                        <p:tgtEl>
                                          <p:spTgt spid="3">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500"/>
                                        <p:tgtEl>
                                          <p:spTgt spid="3">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6" end="6"/>
                                            </p:txEl>
                                          </p:spTgt>
                                        </p:tgtEl>
                                        <p:attrNameLst>
                                          <p:attrName>style.visibility</p:attrName>
                                        </p:attrNameLst>
                                      </p:cBhvr>
                                      <p:to>
                                        <p:strVal val="visible"/>
                                      </p:to>
                                    </p:set>
                                    <p:animEffect transition="in" filter="fade">
                                      <p:cBhvr>
                                        <p:cTn id="92" dur="500"/>
                                        <p:tgtEl>
                                          <p:spTgt spid="3">
                                            <p:txEl>
                                              <p:pRg st="6" end="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7" end="7"/>
                                            </p:txEl>
                                          </p:spTgt>
                                        </p:tgtEl>
                                        <p:attrNameLst>
                                          <p:attrName>style.visibility</p:attrName>
                                        </p:attrNameLst>
                                      </p:cBhvr>
                                      <p:to>
                                        <p:strVal val="visible"/>
                                      </p:to>
                                    </p:set>
                                    <p:animEffect transition="in" filter="fade">
                                      <p:cBhvr>
                                        <p:cTn id="97" dur="500"/>
                                        <p:tgtEl>
                                          <p:spTgt spid="3">
                                            <p:txEl>
                                              <p:pRg st="7" end="7"/>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
                                            <p:txEl>
                                              <p:pRg st="8" end="8"/>
                                            </p:txEl>
                                          </p:spTgt>
                                        </p:tgtEl>
                                        <p:attrNameLst>
                                          <p:attrName>style.visibility</p:attrName>
                                        </p:attrNameLst>
                                      </p:cBhvr>
                                      <p:to>
                                        <p:strVal val="visible"/>
                                      </p:to>
                                    </p:set>
                                    <p:animEffect transition="in" filter="fade">
                                      <p:cBhvr>
                                        <p:cTn id="102" dur="500"/>
                                        <p:tgtEl>
                                          <p:spTgt spid="3">
                                            <p:txEl>
                                              <p:pRg st="8" end="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
                                            <p:txEl>
                                              <p:pRg st="9" end="9"/>
                                            </p:txEl>
                                          </p:spTgt>
                                        </p:tgtEl>
                                        <p:attrNameLst>
                                          <p:attrName>style.visibility</p:attrName>
                                        </p:attrNameLst>
                                      </p:cBhvr>
                                      <p:to>
                                        <p:strVal val="visible"/>
                                      </p:to>
                                    </p:set>
                                    <p:animEffect transition="in" filter="fade">
                                      <p:cBhvr>
                                        <p:cTn id="112" dur="500"/>
                                        <p:tgtEl>
                                          <p:spTgt spid="3">
                                            <p:txEl>
                                              <p:pRg st="9" end="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ppt_x"/>
                                          </p:val>
                                        </p:tav>
                                        <p:tav tm="100000">
                                          <p:val>
                                            <p:strVal val="#ppt_x"/>
                                          </p:val>
                                        </p:tav>
                                      </p:tavLst>
                                    </p:anim>
                                    <p:anim calcmode="lin" valueType="num">
                                      <p:cBhvr additive="base">
                                        <p:cTn id="118" dur="500" fill="hold"/>
                                        <p:tgtEl>
                                          <p:spTgt spid="4"/>
                                        </p:tgtEl>
                                        <p:attrNameLst>
                                          <p:attrName>ppt_y</p:attrName>
                                        </p:attrNameLst>
                                      </p:cBhvr>
                                      <p:tavLst>
                                        <p:tav tm="0">
                                          <p:val>
                                            <p:strVal val="1+#ppt_h/2"/>
                                          </p:val>
                                        </p:tav>
                                        <p:tav tm="100000">
                                          <p:val>
                                            <p:strVal val="#ppt_y"/>
                                          </p:val>
                                        </p:tav>
                                      </p:tavLst>
                                    </p:anim>
                                  </p:childTnLst>
                                </p:cTn>
                              </p:par>
                              <p:par>
                                <p:cTn id="119" presetID="1" presetClass="exit" presetSubtype="0" fill="hold" nodeType="withEffect">
                                  <p:stCondLst>
                                    <p:cond delay="0"/>
                                  </p:stCondLst>
                                  <p:childTnLst>
                                    <p:set>
                                      <p:cBhvr>
                                        <p:cTn id="120" dur="1" fill="hold">
                                          <p:stCondLst>
                                            <p:cond delay="0"/>
                                          </p:stCondLst>
                                        </p:cTn>
                                        <p:tgtEl>
                                          <p:spTgt spid="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
                                        </p:tgtEl>
                                        <p:attrNameLst>
                                          <p:attrName>style.visibility</p:attrName>
                                        </p:attrNameLst>
                                      </p:cBhvr>
                                      <p:to>
                                        <p:strVal val="visible"/>
                                      </p:to>
                                    </p:set>
                                    <p:anim calcmode="lin" valueType="num">
                                      <p:cBhvr additive="base">
                                        <p:cTn id="127" dur="500" fill="hold"/>
                                        <p:tgtEl>
                                          <p:spTgt spid="5"/>
                                        </p:tgtEl>
                                        <p:attrNameLst>
                                          <p:attrName>ppt_x</p:attrName>
                                        </p:attrNameLst>
                                      </p:cBhvr>
                                      <p:tavLst>
                                        <p:tav tm="0">
                                          <p:val>
                                            <p:strVal val="#ppt_x"/>
                                          </p:val>
                                        </p:tav>
                                        <p:tav tm="100000">
                                          <p:val>
                                            <p:strVal val="#ppt_x"/>
                                          </p:val>
                                        </p:tav>
                                      </p:tavLst>
                                    </p:anim>
                                    <p:anim calcmode="lin" valueType="num">
                                      <p:cBhvr additive="base">
                                        <p:cTn id="1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additive="base">
                                        <p:cTn id="133" dur="500" fill="hold"/>
                                        <p:tgtEl>
                                          <p:spTgt spid="13"/>
                                        </p:tgtEl>
                                        <p:attrNameLst>
                                          <p:attrName>ppt_x</p:attrName>
                                        </p:attrNameLst>
                                      </p:cBhvr>
                                      <p:tavLst>
                                        <p:tav tm="0">
                                          <p:val>
                                            <p:strVal val="#ppt_x"/>
                                          </p:val>
                                        </p:tav>
                                        <p:tav tm="100000">
                                          <p:val>
                                            <p:strVal val="#ppt_x"/>
                                          </p:val>
                                        </p:tav>
                                      </p:tavLst>
                                    </p:anim>
                                    <p:anim calcmode="lin" valueType="num">
                                      <p:cBhvr additive="base">
                                        <p:cTn id="134" dur="500" fill="hold"/>
                                        <p:tgtEl>
                                          <p:spTgt spid="13"/>
                                        </p:tgtEl>
                                        <p:attrNameLst>
                                          <p:attrName>ppt_y</p:attrName>
                                        </p:attrNameLst>
                                      </p:cBhvr>
                                      <p:tavLst>
                                        <p:tav tm="0">
                                          <p:val>
                                            <p:strVal val="1+#ppt_h/2"/>
                                          </p:val>
                                        </p:tav>
                                        <p:tav tm="100000">
                                          <p:val>
                                            <p:strVal val="#ppt_y"/>
                                          </p:val>
                                        </p:tav>
                                      </p:tavLst>
                                    </p:anim>
                                  </p:childTnLst>
                                </p:cTn>
                              </p:par>
                            </p:childTnLst>
                          </p:cTn>
                        </p:par>
                        <p:par>
                          <p:cTn id="135" fill="hold">
                            <p:stCondLst>
                              <p:cond delay="500"/>
                            </p:stCondLst>
                            <p:childTnLst>
                              <p:par>
                                <p:cTn id="136" presetID="14" presetClass="entr" presetSubtype="10" fill="hold" nodeType="after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randombar(horizontal)">
                                      <p:cBhvr>
                                        <p:cTn id="1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P spid="12" grpId="0" animBg="1"/>
      <p:bldP spid="12" grpId="1" animBg="1"/>
      <p:bldP spid="11" grpId="0" animBg="1"/>
      <p:bldP spid="11" grpId="1" animBg="1"/>
      <p:bldP spid="4" grpId="0" animBg="1"/>
      <p:bldP spid="5" grpId="0" animBg="1"/>
      <p:bldP spid="13" grpId="0" animBg="1"/>
      <p:bldP spid="14" grpId="0" animBg="1"/>
      <p:bldP spid="14" grpId="1" animBg="1"/>
      <p:bldP spid="15" grpId="0" animBg="1"/>
      <p:bldP spid="1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401901" y="1536174"/>
            <a:ext cx="6340198" cy="3785652"/>
          </a:xfrm>
          <a:prstGeom prst="rect">
            <a:avLst/>
          </a:prstGeom>
          <a:noFill/>
        </p:spPr>
        <p:txBody>
          <a:bodyPr wrap="none" rtlCol="0">
            <a:spAutoFit/>
          </a:bodyPr>
          <a:lstStyle/>
          <a:p>
            <a:pPr algn="ctr"/>
            <a:r>
              <a:rPr kumimoji="1" lang="ja-JP" altLang="en-US" sz="8000" dirty="0">
                <a:solidFill>
                  <a:schemeClr val="bg1"/>
                </a:solidFill>
                <a:latin typeface="ＤＦ特太ゴシック体" pitchFamily="49" charset="-128"/>
                <a:ea typeface="ＤＦ特太ゴシック体" pitchFamily="49" charset="-128"/>
              </a:rPr>
              <a:t>防災活動は</a:t>
            </a:r>
          </a:p>
          <a:p>
            <a:pPr algn="ctr"/>
            <a:r>
              <a:rPr kumimoji="1" lang="ja-JP" altLang="en-US" sz="8000" dirty="0">
                <a:solidFill>
                  <a:srgbClr val="FFFF00"/>
                </a:solidFill>
                <a:latin typeface="ＤＦ特太ゴシック体" pitchFamily="49" charset="-128"/>
                <a:ea typeface="ＤＦ特太ゴシック体" pitchFamily="49" charset="-128"/>
              </a:rPr>
              <a:t>いつ？</a:t>
            </a:r>
          </a:p>
          <a:p>
            <a:pPr algn="ctr"/>
            <a:r>
              <a:rPr kumimoji="1" lang="ja-JP" altLang="en-US" sz="8000" dirty="0">
                <a:solidFill>
                  <a:srgbClr val="FFFF00"/>
                </a:solidFill>
                <a:latin typeface="ＤＦ特太ゴシック体" pitchFamily="49" charset="-128"/>
                <a:ea typeface="ＤＦ特太ゴシック体" pitchFamily="49" charset="-128"/>
              </a:rPr>
              <a:t>何をやるの？</a:t>
            </a:r>
          </a:p>
        </p:txBody>
      </p:sp>
    </p:spTree>
    <p:extLst>
      <p:ext uri="{BB962C8B-B14F-4D97-AF65-F5344CB8AC3E}">
        <p14:creationId xmlns:p14="http://schemas.microsoft.com/office/powerpoint/2010/main" val="402491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DBDA7F6-417C-4DA9-8A10-BB06891F8826}"/>
              </a:ext>
            </a:extLst>
          </p:cNvPr>
          <p:cNvSpPr>
            <a:spLocks noGrp="1"/>
          </p:cNvSpPr>
          <p:nvPr>
            <p:ph idx="1"/>
          </p:nvPr>
        </p:nvSpPr>
        <p:spPr>
          <a:xfrm>
            <a:off x="457200" y="908720"/>
            <a:ext cx="8686800" cy="5328592"/>
          </a:xfrm>
        </p:spPr>
        <p:txBody>
          <a:bodyPr/>
          <a:lstStyle/>
          <a:p>
            <a:r>
              <a:rPr kumimoji="1" lang="ja-JP" altLang="en-US" dirty="0">
                <a:solidFill>
                  <a:srgbClr val="FF0000"/>
                </a:solidFill>
              </a:rPr>
              <a:t>生き残れた</a:t>
            </a:r>
            <a:r>
              <a:rPr kumimoji="1" lang="ja-JP" altLang="en-US" dirty="0"/>
              <a:t>という大前提で考えてはいけない</a:t>
            </a:r>
          </a:p>
          <a:p>
            <a:r>
              <a:rPr kumimoji="1" lang="ja-JP" altLang="en-US" dirty="0"/>
              <a:t>日常と違うことが起こったとき</a:t>
            </a:r>
          </a:p>
          <a:p>
            <a:r>
              <a:rPr kumimoji="1" lang="ja-JP" altLang="en-US" dirty="0"/>
              <a:t>落ち着いて判断をする余裕も必要だが！</a:t>
            </a:r>
            <a:endParaRPr kumimoji="1" lang="en-US" altLang="ja-JP" dirty="0"/>
          </a:p>
          <a:p>
            <a:r>
              <a:rPr kumimoji="1" lang="ja-JP" altLang="en-US" dirty="0"/>
              <a:t>落ち着いてという余裕も無い短時間での判断</a:t>
            </a:r>
          </a:p>
          <a:p>
            <a:r>
              <a:rPr kumimoji="1" lang="ja-JP" altLang="en-US" dirty="0"/>
              <a:t>そこで大切なキーワードがある！</a:t>
            </a:r>
            <a:endParaRPr kumimoji="1" lang="en-US" altLang="ja-JP" dirty="0"/>
          </a:p>
          <a:p>
            <a:r>
              <a:rPr kumimoji="1" lang="ja-JP" altLang="en-US" dirty="0"/>
              <a:t>「</a:t>
            </a:r>
            <a:r>
              <a:rPr kumimoji="1" lang="ja-JP" altLang="en-US" dirty="0">
                <a:solidFill>
                  <a:srgbClr val="FF0000"/>
                </a:solidFill>
                <a:highlight>
                  <a:srgbClr val="FFFF00"/>
                </a:highlight>
              </a:rPr>
              <a:t>決める</a:t>
            </a:r>
            <a:r>
              <a:rPr kumimoji="1" lang="ja-JP" altLang="en-US" dirty="0"/>
              <a:t>」「</a:t>
            </a:r>
            <a:r>
              <a:rPr kumimoji="1" lang="ja-JP" altLang="en-US" dirty="0">
                <a:solidFill>
                  <a:srgbClr val="FF0000"/>
                </a:solidFill>
                <a:highlight>
                  <a:srgbClr val="FFFF00"/>
                </a:highlight>
              </a:rPr>
              <a:t>決めておく</a:t>
            </a:r>
            <a:r>
              <a:rPr kumimoji="1" lang="ja-JP" altLang="en-US" dirty="0"/>
              <a:t>」</a:t>
            </a:r>
          </a:p>
          <a:p>
            <a:r>
              <a:rPr kumimoji="1" lang="ja-JP" altLang="en-US" dirty="0"/>
              <a:t>例えば？</a:t>
            </a:r>
            <a:endParaRPr kumimoji="1" lang="en-US" altLang="ja-JP" dirty="0"/>
          </a:p>
          <a:p>
            <a:r>
              <a:rPr kumimoji="1" lang="en-US" altLang="ja-JP" dirty="0"/>
              <a:t>『</a:t>
            </a:r>
            <a:r>
              <a:rPr kumimoji="1" lang="ja-JP" altLang="en-US" dirty="0">
                <a:solidFill>
                  <a:srgbClr val="FF0000"/>
                </a:solidFill>
                <a:highlight>
                  <a:srgbClr val="FFFF00"/>
                </a:highlight>
              </a:rPr>
              <a:t>私は助かりたい</a:t>
            </a:r>
            <a:r>
              <a:rPr kumimoji="1" lang="en-US" altLang="ja-JP" dirty="0"/>
              <a:t>』</a:t>
            </a:r>
            <a:r>
              <a:rPr kumimoji="1" lang="ja-JP" altLang="en-US" dirty="0"/>
              <a:t>と思っているかどうか？</a:t>
            </a:r>
          </a:p>
          <a:p>
            <a:r>
              <a:rPr kumimoji="1" lang="ja-JP" altLang="en-US" dirty="0"/>
              <a:t>これが「</a:t>
            </a:r>
            <a:r>
              <a:rPr kumimoji="1" lang="ja-JP" altLang="en-US" dirty="0">
                <a:highlight>
                  <a:srgbClr val="00FF00"/>
                </a:highlight>
              </a:rPr>
              <a:t>防災活動・防災行動へのスタートライン</a:t>
            </a:r>
            <a:r>
              <a:rPr kumimoji="1" lang="ja-JP" altLang="en-US" dirty="0"/>
              <a:t>」</a:t>
            </a:r>
          </a:p>
        </p:txBody>
      </p:sp>
      <p:pic>
        <p:nvPicPr>
          <p:cNvPr id="9" name="図 8" descr="レゴ, 部屋 が含まれている画像&#10;&#10;自動的に生成された説明">
            <a:extLst>
              <a:ext uri="{FF2B5EF4-FFF2-40B4-BE49-F238E27FC236}">
                <a16:creationId xmlns:a16="http://schemas.microsoft.com/office/drawing/2014/main" id="{F553F001-1B19-8666-762C-C7DBDCD58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432" y="19431"/>
            <a:ext cx="2206962" cy="2201445"/>
          </a:xfrm>
          <a:prstGeom prst="rect">
            <a:avLst/>
          </a:prstGeom>
        </p:spPr>
      </p:pic>
      <p:sp>
        <p:nvSpPr>
          <p:cNvPr id="2" name="タイトル 1">
            <a:extLst>
              <a:ext uri="{FF2B5EF4-FFF2-40B4-BE49-F238E27FC236}">
                <a16:creationId xmlns:a16="http://schemas.microsoft.com/office/drawing/2014/main" id="{B9318646-B6BA-4DCA-BF01-C68D76F12F6E}"/>
              </a:ext>
            </a:extLst>
          </p:cNvPr>
          <p:cNvSpPr>
            <a:spLocks noGrp="1"/>
          </p:cNvSpPr>
          <p:nvPr>
            <p:ph type="title"/>
          </p:nvPr>
        </p:nvSpPr>
        <p:spPr/>
        <p:txBody>
          <a:bodyPr/>
          <a:lstStyle/>
          <a:p>
            <a:r>
              <a:rPr kumimoji="1" lang="ja-JP" altLang="en-US" dirty="0"/>
              <a:t>いつ？何をやるかを考える！</a:t>
            </a:r>
          </a:p>
        </p:txBody>
      </p:sp>
      <p:cxnSp>
        <p:nvCxnSpPr>
          <p:cNvPr id="6" name="直線コネクタ 5">
            <a:extLst>
              <a:ext uri="{FF2B5EF4-FFF2-40B4-BE49-F238E27FC236}">
                <a16:creationId xmlns:a16="http://schemas.microsoft.com/office/drawing/2014/main" id="{3F359671-6369-442C-B85C-B3D8BC4032FE}"/>
              </a:ext>
            </a:extLst>
          </p:cNvPr>
          <p:cNvCxnSpPr>
            <a:cxnSpLocks/>
          </p:cNvCxnSpPr>
          <p:nvPr/>
        </p:nvCxnSpPr>
        <p:spPr>
          <a:xfrm>
            <a:off x="827584" y="5517232"/>
            <a:ext cx="7200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吹き出し: 円形 4">
            <a:extLst>
              <a:ext uri="{FF2B5EF4-FFF2-40B4-BE49-F238E27FC236}">
                <a16:creationId xmlns:a16="http://schemas.microsoft.com/office/drawing/2014/main" id="{AE29F3B0-16C1-499F-9589-3D1BE15F6911}"/>
              </a:ext>
            </a:extLst>
          </p:cNvPr>
          <p:cNvSpPr/>
          <p:nvPr/>
        </p:nvSpPr>
        <p:spPr bwMode="auto">
          <a:xfrm>
            <a:off x="251520" y="1700808"/>
            <a:ext cx="8805156" cy="4176452"/>
          </a:xfrm>
          <a:prstGeom prst="wedgeEllipseCallout">
            <a:avLst>
              <a:gd name="adj1" fmla="val -36549"/>
              <a:gd name="adj2" fmla="val -57694"/>
            </a:avLst>
          </a:prstGeom>
          <a:solidFill>
            <a:srgbClr val="FFFF00"/>
          </a:solidFill>
          <a:ln w="9525">
            <a:noFill/>
            <a:miter lim="800000"/>
            <a:headEnd/>
            <a:tailEnd/>
          </a:ln>
          <a:effectLst/>
        </p:spPr>
        <p:txBody>
          <a:bodyPr wrap="none" rtlCol="0" anchor="ctr"/>
          <a:lstStyle/>
          <a:p>
            <a:pPr algn="ctr"/>
            <a:r>
              <a:rPr kumimoji="1" lang="ja-JP" altLang="en-US" sz="3200" dirty="0">
                <a:solidFill>
                  <a:srgbClr val="0000FF"/>
                </a:solidFill>
                <a:latin typeface="AR P悠々ゴシック体E" panose="040B0900000000000000" pitchFamily="50" charset="-128"/>
                <a:ea typeface="AR P悠々ゴシック体E" panose="040B0900000000000000" pitchFamily="50" charset="-128"/>
              </a:rPr>
              <a:t>見受けられる防災活動・防災訓練は</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生き残れたことを</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大前提に行われる活動が多い！</a:t>
            </a:r>
            <a:endParaRPr kumimoji="1" lang="en-US" altLang="ja-JP" sz="32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latin typeface="AR P悠々ゴシック体E" panose="040B0900000000000000" pitchFamily="50" charset="-128"/>
                <a:ea typeface="AR P悠々ゴシック体E" panose="040B0900000000000000" pitchFamily="50" charset="-128"/>
              </a:rPr>
              <a:t>本当にケガもせず、生き残れて</a:t>
            </a:r>
          </a:p>
          <a:p>
            <a:pPr algn="ctr"/>
            <a:r>
              <a:rPr kumimoji="1" lang="ja-JP" altLang="en-US" sz="3600" dirty="0">
                <a:latin typeface="AR P悠々ゴシック体E" panose="040B0900000000000000" pitchFamily="50" charset="-128"/>
                <a:ea typeface="AR P悠々ゴシック体E" panose="040B0900000000000000" pitchFamily="50" charset="-128"/>
              </a:rPr>
              <a:t>他者を助けに行くことが</a:t>
            </a:r>
            <a:endParaRPr kumimoji="1" lang="en-US" altLang="ja-JP" sz="3600" dirty="0">
              <a:latin typeface="AR P悠々ゴシック体E" panose="040B0900000000000000" pitchFamily="50" charset="-128"/>
              <a:ea typeface="AR P悠々ゴシック体E" panose="040B0900000000000000" pitchFamily="50" charset="-128"/>
            </a:endParaRPr>
          </a:p>
          <a:p>
            <a:pPr algn="ctr"/>
            <a:r>
              <a:rPr kumimoji="1" lang="ja-JP" altLang="en-US" sz="3600" dirty="0">
                <a:latin typeface="AR P悠々ゴシック体E" panose="040B0900000000000000" pitchFamily="50" charset="-128"/>
                <a:ea typeface="AR P悠々ゴシック体E" panose="040B0900000000000000" pitchFamily="50" charset="-128"/>
              </a:rPr>
              <a:t>できるのだろうか？</a:t>
            </a:r>
          </a:p>
        </p:txBody>
      </p:sp>
      <p:sp>
        <p:nvSpPr>
          <p:cNvPr id="7" name="楕円 6">
            <a:extLst>
              <a:ext uri="{FF2B5EF4-FFF2-40B4-BE49-F238E27FC236}">
                <a16:creationId xmlns:a16="http://schemas.microsoft.com/office/drawing/2014/main" id="{C8D4460D-06E6-426F-8B32-08F1FEA14936}"/>
              </a:ext>
            </a:extLst>
          </p:cNvPr>
          <p:cNvSpPr/>
          <p:nvPr/>
        </p:nvSpPr>
        <p:spPr bwMode="auto">
          <a:xfrm rot="20503869">
            <a:off x="5388101" y="548682"/>
            <a:ext cx="3096344" cy="1296144"/>
          </a:xfrm>
          <a:prstGeom prst="ellipse">
            <a:avLst/>
          </a:prstGeom>
          <a:solidFill>
            <a:srgbClr val="0000FF"/>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事後保全</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事後処理</a:t>
            </a:r>
          </a:p>
        </p:txBody>
      </p:sp>
      <p:pic>
        <p:nvPicPr>
          <p:cNvPr id="10" name="図 9">
            <a:extLst>
              <a:ext uri="{FF2B5EF4-FFF2-40B4-BE49-F238E27FC236}">
                <a16:creationId xmlns:a16="http://schemas.microsoft.com/office/drawing/2014/main" id="{472C160E-36CF-34CC-F52D-187D6B7B6F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3868" y="2679561"/>
            <a:ext cx="2164636" cy="2045581"/>
          </a:xfrm>
          <a:prstGeom prst="rect">
            <a:avLst/>
          </a:prstGeom>
        </p:spPr>
      </p:pic>
      <p:pic>
        <p:nvPicPr>
          <p:cNvPr id="11" name="図 10">
            <a:extLst>
              <a:ext uri="{FF2B5EF4-FFF2-40B4-BE49-F238E27FC236}">
                <a16:creationId xmlns:a16="http://schemas.microsoft.com/office/drawing/2014/main" id="{910ACDB2-3E36-BCF0-3AD9-B17E6D977F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69679" y="2924944"/>
            <a:ext cx="1506577" cy="1609161"/>
          </a:xfrm>
          <a:prstGeom prst="rect">
            <a:avLst/>
          </a:prstGeom>
        </p:spPr>
      </p:pic>
      <p:sp>
        <p:nvSpPr>
          <p:cNvPr id="4" name="吹き出し: 円形 3">
            <a:extLst>
              <a:ext uri="{FF2B5EF4-FFF2-40B4-BE49-F238E27FC236}">
                <a16:creationId xmlns:a16="http://schemas.microsoft.com/office/drawing/2014/main" id="{6C5533D2-34B4-40C4-9E68-7CEA967FE207}"/>
              </a:ext>
            </a:extLst>
          </p:cNvPr>
          <p:cNvSpPr/>
          <p:nvPr/>
        </p:nvSpPr>
        <p:spPr bwMode="auto">
          <a:xfrm>
            <a:off x="657654" y="620688"/>
            <a:ext cx="7992888" cy="3960440"/>
          </a:xfrm>
          <a:prstGeom prst="wedgeEllipseCallout">
            <a:avLst>
              <a:gd name="adj1" fmla="val -1958"/>
              <a:gd name="adj2" fmla="val 64944"/>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多くの人が</a:t>
            </a:r>
          </a:p>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防災活動や防災行動をやらなかったり</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防災活動に二の足を踏む</a:t>
            </a:r>
          </a:p>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ここに</a:t>
            </a:r>
          </a:p>
          <a:p>
            <a:pPr algn="ctr"/>
            <a:r>
              <a:rPr kumimoji="1" lang="ja-JP" altLang="en-US" sz="3600" dirty="0">
                <a:solidFill>
                  <a:schemeClr val="bg1"/>
                </a:solidFill>
                <a:latin typeface="AR P悠々ｺﾞｼｯｸ体E04" panose="040B0900000000000000" pitchFamily="50" charset="-128"/>
                <a:ea typeface="AR P悠々ｺﾞｼｯｸ体E04" panose="040B0900000000000000" pitchFamily="50" charset="-128"/>
              </a:rPr>
              <a:t>問題が潜んでいる！</a:t>
            </a:r>
            <a:endParaRPr kumimoji="1" lang="en-US" altLang="ja-JP" sz="36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000" dirty="0">
                <a:solidFill>
                  <a:srgbClr val="FFFF00"/>
                </a:solidFill>
                <a:latin typeface="AR P悠々ｺﾞｼｯｸ体E04" panose="040B0900000000000000" pitchFamily="50" charset="-128"/>
                <a:ea typeface="AR P悠々ｺﾞｼｯｸ体E04" panose="040B0900000000000000" pitchFamily="50" charset="-128"/>
              </a:rPr>
              <a:t>これに気づく必要がある</a:t>
            </a:r>
          </a:p>
        </p:txBody>
      </p:sp>
      <p:sp>
        <p:nvSpPr>
          <p:cNvPr id="8" name="四角形: 角を丸くする 7">
            <a:extLst>
              <a:ext uri="{FF2B5EF4-FFF2-40B4-BE49-F238E27FC236}">
                <a16:creationId xmlns:a16="http://schemas.microsoft.com/office/drawing/2014/main" id="{5CDE124B-86F2-7A93-794D-6E4F340FE397}"/>
              </a:ext>
            </a:extLst>
          </p:cNvPr>
          <p:cNvSpPr/>
          <p:nvPr/>
        </p:nvSpPr>
        <p:spPr bwMode="auto">
          <a:xfrm>
            <a:off x="251520" y="4653136"/>
            <a:ext cx="8675099" cy="1698833"/>
          </a:xfrm>
          <a:prstGeom prst="round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防災活動は災害が発生した瞬間に</a:t>
            </a:r>
            <a:r>
              <a:rPr kumimoji="1" lang="ja-JP" altLang="en-US" sz="4400" dirty="0">
                <a:solidFill>
                  <a:srgbClr val="FFFF00"/>
                </a:solidFill>
                <a:latin typeface="AR P悠々ゴシック体E" panose="040B0900000000000000" pitchFamily="50" charset="-128"/>
                <a:ea typeface="AR P悠々ゴシック体E" panose="040B0900000000000000" pitchFamily="50" charset="-128"/>
              </a:rPr>
              <a:t>とり終えている</a:t>
            </a: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ことを目指せ！</a:t>
            </a:r>
            <a:endParaRPr kumimoji="0" lang="ja-JP" altLang="en-US" sz="4400" dirty="0">
              <a:solidFill>
                <a:schemeClr val="bg1"/>
              </a:solidFill>
              <a:latin typeface="AR P悠々ゴシック体E" panose="040B0900000000000000" pitchFamily="50" charset="-128"/>
              <a:ea typeface="AR P悠々ゴシック体E" panose="040B0900000000000000" pitchFamily="50" charset="-128"/>
            </a:endParaRPr>
          </a:p>
        </p:txBody>
      </p:sp>
    </p:spTree>
    <p:custDataLst>
      <p:tags r:id="rId1"/>
    </p:custDataLst>
    <p:extLst>
      <p:ext uri="{BB962C8B-B14F-4D97-AF65-F5344CB8AC3E}">
        <p14:creationId xmlns:p14="http://schemas.microsoft.com/office/powerpoint/2010/main" val="11393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randombar(horizontal)">
                                      <p:cBhvr>
                                        <p:cTn id="63" dur="500"/>
                                        <p:tgtEl>
                                          <p:spTgt spid="10"/>
                                        </p:tgtEl>
                                      </p:cBhvr>
                                    </p:animEffect>
                                  </p:childTnLst>
                                </p:cTn>
                              </p:par>
                            </p:childTnLst>
                          </p:cTn>
                        </p:par>
                        <p:par>
                          <p:cTn id="64" fill="hold">
                            <p:stCondLst>
                              <p:cond delay="500"/>
                            </p:stCondLst>
                            <p:childTnLst>
                              <p:par>
                                <p:cTn id="65" presetID="14" presetClass="entr" presetSubtype="10"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fade">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arn(inVertical)">
                                      <p:cBhvr>
                                        <p:cTn id="77" dur="500"/>
                                        <p:tgtEl>
                                          <p:spTgt spid="6"/>
                                        </p:tgtEl>
                                      </p:cBhvr>
                                    </p:animEffect>
                                  </p:childTnLst>
                                </p:cTn>
                              </p:par>
                            </p:childTnLst>
                          </p:cTn>
                        </p:par>
                        <p:par>
                          <p:cTn id="78" fill="hold">
                            <p:stCondLst>
                              <p:cond delay="500"/>
                            </p:stCondLst>
                            <p:childTnLst>
                              <p:par>
                                <p:cTn id="79" presetID="16" presetClass="entr" presetSubtype="21"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randombar(horizontal)">
                                      <p:cBhvr>
                                        <p:cTn id="8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4"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217377-C374-4059-9715-9E76310C7661}"/>
              </a:ext>
            </a:extLst>
          </p:cNvPr>
          <p:cNvSpPr>
            <a:spLocks noGrp="1"/>
          </p:cNvSpPr>
          <p:nvPr>
            <p:ph type="title"/>
          </p:nvPr>
        </p:nvSpPr>
        <p:spPr>
          <a:xfrm>
            <a:off x="35495" y="44624"/>
            <a:ext cx="9073009" cy="648072"/>
          </a:xfrm>
        </p:spPr>
        <p:txBody>
          <a:bodyPr/>
          <a:lstStyle/>
          <a:p>
            <a:r>
              <a:rPr kumimoji="1" lang="ja-JP" altLang="en-US" dirty="0"/>
              <a:t>防災活動は災害が発生した瞬間にとり終えている？</a:t>
            </a:r>
          </a:p>
        </p:txBody>
      </p:sp>
      <p:pic>
        <p:nvPicPr>
          <p:cNvPr id="5" name="図 4" descr="食品, 部屋 が含まれている画像&#10;&#10;自動的に生成された説明">
            <a:extLst>
              <a:ext uri="{FF2B5EF4-FFF2-40B4-BE49-F238E27FC236}">
                <a16:creationId xmlns:a16="http://schemas.microsoft.com/office/drawing/2014/main" id="{6543FBFC-12FA-584A-EFE4-BB12D993A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044" y="166918"/>
            <a:ext cx="1293912" cy="1333930"/>
          </a:xfrm>
          <a:prstGeom prst="rect">
            <a:avLst/>
          </a:prstGeom>
        </p:spPr>
      </p:pic>
      <p:sp>
        <p:nvSpPr>
          <p:cNvPr id="3" name="コンテンツ プレースホルダー 2">
            <a:extLst>
              <a:ext uri="{FF2B5EF4-FFF2-40B4-BE49-F238E27FC236}">
                <a16:creationId xmlns:a16="http://schemas.microsoft.com/office/drawing/2014/main" id="{6B9062C6-CAB2-4D2A-85C6-8DDB301954C3}"/>
              </a:ext>
            </a:extLst>
          </p:cNvPr>
          <p:cNvSpPr>
            <a:spLocks noGrp="1"/>
          </p:cNvSpPr>
          <p:nvPr>
            <p:ph idx="1"/>
          </p:nvPr>
        </p:nvSpPr>
        <p:spPr>
          <a:xfrm>
            <a:off x="457200" y="908720"/>
            <a:ext cx="8229600" cy="1296144"/>
          </a:xfrm>
        </p:spPr>
        <p:txBody>
          <a:bodyPr/>
          <a:lstStyle/>
          <a:p>
            <a:r>
              <a:rPr kumimoji="1" lang="ja-JP" altLang="en-US" dirty="0"/>
              <a:t>防災活動は？</a:t>
            </a:r>
            <a:endParaRPr kumimoji="1" lang="en-US" altLang="ja-JP" dirty="0"/>
          </a:p>
        </p:txBody>
      </p:sp>
      <p:sp>
        <p:nvSpPr>
          <p:cNvPr id="12" name="正方形/長方形 11">
            <a:extLst>
              <a:ext uri="{FF2B5EF4-FFF2-40B4-BE49-F238E27FC236}">
                <a16:creationId xmlns:a16="http://schemas.microsoft.com/office/drawing/2014/main" id="{3EE8D788-402D-4F0E-937A-4CA7BC12DE98}"/>
              </a:ext>
            </a:extLst>
          </p:cNvPr>
          <p:cNvSpPr/>
          <p:nvPr/>
        </p:nvSpPr>
        <p:spPr bwMode="auto">
          <a:xfrm>
            <a:off x="308926" y="1484784"/>
            <a:ext cx="4554673" cy="1656184"/>
          </a:xfrm>
          <a:prstGeom prst="rect">
            <a:avLst/>
          </a:prstGeom>
          <a:solidFill>
            <a:schemeClr val="accent1">
              <a:lumMod val="90000"/>
            </a:schemeClr>
          </a:solidFill>
          <a:ln w="9525">
            <a:noFill/>
            <a:miter lim="800000"/>
            <a:headEnd/>
            <a:tailEnd/>
          </a:ln>
          <a:effectLst/>
        </p:spPr>
        <p:txBody>
          <a:bodyPr wrap="none" rtlCol="0" anchor="ctr"/>
          <a:lstStyle/>
          <a:p>
            <a:pPr algn="ctr"/>
            <a:endParaRPr kumimoji="1" lang="ja-JP" altLang="en-US"/>
          </a:p>
        </p:txBody>
      </p:sp>
      <p:sp>
        <p:nvSpPr>
          <p:cNvPr id="14" name="正方形/長方形 13">
            <a:extLst>
              <a:ext uri="{FF2B5EF4-FFF2-40B4-BE49-F238E27FC236}">
                <a16:creationId xmlns:a16="http://schemas.microsoft.com/office/drawing/2014/main" id="{24E65750-9AA7-496E-BC9E-C16A516D502E}"/>
              </a:ext>
            </a:extLst>
          </p:cNvPr>
          <p:cNvSpPr/>
          <p:nvPr/>
        </p:nvSpPr>
        <p:spPr bwMode="auto">
          <a:xfrm>
            <a:off x="5241475" y="1484784"/>
            <a:ext cx="3690988" cy="1656184"/>
          </a:xfrm>
          <a:prstGeom prst="rect">
            <a:avLst/>
          </a:prstGeom>
          <a:solidFill>
            <a:srgbClr val="FF9900"/>
          </a:solidFill>
          <a:ln w="9525">
            <a:noFill/>
            <a:miter lim="800000"/>
            <a:headEnd/>
            <a:tailEnd/>
          </a:ln>
          <a:effectLst/>
        </p:spPr>
        <p:txBody>
          <a:bodyPr wrap="none" rtlCol="0" anchor="ctr"/>
          <a:lstStyle/>
          <a:p>
            <a:pPr algn="ctr"/>
            <a:endParaRPr kumimoji="1" lang="ja-JP" altLang="en-US"/>
          </a:p>
        </p:txBody>
      </p:sp>
      <p:sp>
        <p:nvSpPr>
          <p:cNvPr id="13" name="正方形/長方形 12">
            <a:extLst>
              <a:ext uri="{FF2B5EF4-FFF2-40B4-BE49-F238E27FC236}">
                <a16:creationId xmlns:a16="http://schemas.microsoft.com/office/drawing/2014/main" id="{3A27DED5-8D33-4EE9-9113-45D587D7F097}"/>
              </a:ext>
            </a:extLst>
          </p:cNvPr>
          <p:cNvSpPr/>
          <p:nvPr/>
        </p:nvSpPr>
        <p:spPr bwMode="auto">
          <a:xfrm>
            <a:off x="4809427" y="1484784"/>
            <a:ext cx="476811" cy="1656184"/>
          </a:xfrm>
          <a:prstGeom prst="rect">
            <a:avLst/>
          </a:prstGeom>
          <a:solidFill>
            <a:srgbClr val="FF0000"/>
          </a:solidFill>
          <a:ln w="9525">
            <a:noFill/>
            <a:miter lim="800000"/>
            <a:headEnd/>
            <a:tailEnd/>
          </a:ln>
          <a:effectLst/>
        </p:spPr>
        <p:txBody>
          <a:bodyPr wrap="none" rtlCol="0" anchor="ctr"/>
          <a:lstStyle/>
          <a:p>
            <a:pPr algn="ctr"/>
            <a:endParaRPr kumimoji="1" lang="ja-JP" altLang="en-US"/>
          </a:p>
        </p:txBody>
      </p:sp>
      <p:sp>
        <p:nvSpPr>
          <p:cNvPr id="15" name="テキスト ボックス 14">
            <a:extLst>
              <a:ext uri="{FF2B5EF4-FFF2-40B4-BE49-F238E27FC236}">
                <a16:creationId xmlns:a16="http://schemas.microsoft.com/office/drawing/2014/main" id="{7716F565-36EF-4CA3-9034-B34900E22A00}"/>
              </a:ext>
            </a:extLst>
          </p:cNvPr>
          <p:cNvSpPr txBox="1"/>
          <p:nvPr/>
        </p:nvSpPr>
        <p:spPr>
          <a:xfrm>
            <a:off x="487675" y="1889740"/>
            <a:ext cx="4126450" cy="830997"/>
          </a:xfrm>
          <a:prstGeom prst="rect">
            <a:avLst/>
          </a:prstGeom>
          <a:noFill/>
        </p:spPr>
        <p:txBody>
          <a:bodyPr wrap="none" rtlCol="0">
            <a:spAutoFit/>
          </a:bodyPr>
          <a:lstStyle/>
          <a:p>
            <a:pPr algn="ctr"/>
            <a:r>
              <a:rPr kumimoji="1" lang="ja-JP" altLang="en-US" sz="2400" dirty="0">
                <a:solidFill>
                  <a:srgbClr val="FF3300"/>
                </a:solidFill>
                <a:latin typeface="AR P悠々ゴシック体E" panose="040B0900000000000000" pitchFamily="50" charset="-128"/>
                <a:ea typeface="AR P悠々ゴシック体E" panose="040B0900000000000000" pitchFamily="50" charset="-128"/>
              </a:rPr>
              <a:t>日常の時間</a:t>
            </a:r>
          </a:p>
          <a:p>
            <a:pPr algn="ctr"/>
            <a:r>
              <a:rPr kumimoji="1" lang="ja-JP" altLang="en-US" sz="2400" dirty="0">
                <a:solidFill>
                  <a:srgbClr val="FF3300"/>
                </a:solidFill>
                <a:latin typeface="AR P悠々ゴシック体E" panose="040B0900000000000000" pitchFamily="50" charset="-128"/>
                <a:ea typeface="AR P悠々ゴシック体E" panose="040B0900000000000000" pitchFamily="50" charset="-128"/>
              </a:rPr>
              <a:t>災害発生前の余裕のある時間</a:t>
            </a:r>
          </a:p>
        </p:txBody>
      </p:sp>
      <p:sp>
        <p:nvSpPr>
          <p:cNvPr id="16" name="テキスト ボックス 15">
            <a:extLst>
              <a:ext uri="{FF2B5EF4-FFF2-40B4-BE49-F238E27FC236}">
                <a16:creationId xmlns:a16="http://schemas.microsoft.com/office/drawing/2014/main" id="{A9EF8F1E-3280-4674-B787-40A0EB596BD8}"/>
              </a:ext>
            </a:extLst>
          </p:cNvPr>
          <p:cNvSpPr txBox="1"/>
          <p:nvPr/>
        </p:nvSpPr>
        <p:spPr>
          <a:xfrm>
            <a:off x="4775538" y="1895991"/>
            <a:ext cx="553998" cy="818494"/>
          </a:xfrm>
          <a:prstGeom prst="rect">
            <a:avLst/>
          </a:prstGeom>
          <a:noFill/>
        </p:spPr>
        <p:txBody>
          <a:bodyPr vert="eaVert"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発 災</a:t>
            </a:r>
          </a:p>
        </p:txBody>
      </p:sp>
      <p:sp>
        <p:nvSpPr>
          <p:cNvPr id="18" name="テキスト ボックス 17">
            <a:extLst>
              <a:ext uri="{FF2B5EF4-FFF2-40B4-BE49-F238E27FC236}">
                <a16:creationId xmlns:a16="http://schemas.microsoft.com/office/drawing/2014/main" id="{8EB36E2D-3655-4E86-8CFD-8ABC47613826}"/>
              </a:ext>
            </a:extLst>
          </p:cNvPr>
          <p:cNvSpPr txBox="1"/>
          <p:nvPr/>
        </p:nvSpPr>
        <p:spPr>
          <a:xfrm>
            <a:off x="5369191" y="1889740"/>
            <a:ext cx="3435556" cy="830997"/>
          </a:xfrm>
          <a:prstGeom prst="rect">
            <a:avLst/>
          </a:prstGeom>
          <a:noFill/>
        </p:spPr>
        <p:txBody>
          <a:bodyPr wrap="none" rtlCol="0">
            <a:spAutoFit/>
          </a:bodyPr>
          <a:lstStyle/>
          <a:p>
            <a:pPr algn="ctr"/>
            <a:r>
              <a:rPr kumimoji="1" lang="ja-JP" altLang="en-US" sz="2400" dirty="0">
                <a:latin typeface="AR P悠々ゴシック体E" panose="040B0900000000000000" pitchFamily="50" charset="-128"/>
                <a:ea typeface="AR P悠々ゴシック体E" panose="040B0900000000000000" pitchFamily="50" charset="-128"/>
              </a:rPr>
              <a:t>災害発生後</a:t>
            </a:r>
          </a:p>
          <a:p>
            <a:pPr algn="ctr"/>
            <a:r>
              <a:rPr kumimoji="1" lang="ja-JP" altLang="en-US" sz="2400" dirty="0">
                <a:latin typeface="AR P悠々ゴシック体E" panose="040B0900000000000000" pitchFamily="50" charset="-128"/>
                <a:ea typeface="AR P悠々ゴシック体E" panose="040B0900000000000000" pitchFamily="50" charset="-128"/>
              </a:rPr>
              <a:t>事後処理・事後対応時間</a:t>
            </a:r>
          </a:p>
        </p:txBody>
      </p:sp>
      <p:sp>
        <p:nvSpPr>
          <p:cNvPr id="19" name="吹き出し: 円形 18">
            <a:extLst>
              <a:ext uri="{FF2B5EF4-FFF2-40B4-BE49-F238E27FC236}">
                <a16:creationId xmlns:a16="http://schemas.microsoft.com/office/drawing/2014/main" id="{CF01CC71-FD4E-4150-BA46-3032C9267F21}"/>
              </a:ext>
            </a:extLst>
          </p:cNvPr>
          <p:cNvSpPr/>
          <p:nvPr/>
        </p:nvSpPr>
        <p:spPr bwMode="auto">
          <a:xfrm>
            <a:off x="2987824" y="3545924"/>
            <a:ext cx="3960440" cy="1865420"/>
          </a:xfrm>
          <a:prstGeom prst="wedgeEllipseCallout">
            <a:avLst>
              <a:gd name="adj1" fmla="val -2558"/>
              <a:gd name="adj2" fmla="val -90205"/>
            </a:avLst>
          </a:prstGeom>
          <a:solidFill>
            <a:srgbClr val="FFFF00"/>
          </a:solidFill>
          <a:ln w="9525">
            <a:noFill/>
            <a:miter lim="800000"/>
            <a:headEnd/>
            <a:tailEnd/>
          </a:ln>
          <a:effectLst/>
        </p:spPr>
        <p:txBody>
          <a:bodyPr wrap="none" rtlCol="0" anchor="ctr"/>
          <a:lstStyle/>
          <a:p>
            <a:pPr algn="ctr"/>
            <a:r>
              <a:rPr kumimoji="1" lang="ja-JP" altLang="en-US" sz="2400" dirty="0">
                <a:solidFill>
                  <a:srgbClr val="0000FF"/>
                </a:solidFill>
                <a:latin typeface="AR P悠々ゴシック体E" panose="040B0900000000000000" pitchFamily="50" charset="-128"/>
                <a:ea typeface="AR P悠々ゴシック体E" panose="040B0900000000000000" pitchFamily="50" charset="-128"/>
              </a:rPr>
              <a:t>発生したこの瞬間に</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防災活動は</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終えていることが重要！</a:t>
            </a:r>
          </a:p>
        </p:txBody>
      </p:sp>
      <p:pic>
        <p:nvPicPr>
          <p:cNvPr id="9" name="図 8">
            <a:extLst>
              <a:ext uri="{FF2B5EF4-FFF2-40B4-BE49-F238E27FC236}">
                <a16:creationId xmlns:a16="http://schemas.microsoft.com/office/drawing/2014/main" id="{D833DECA-58AB-23F4-3271-D76B682568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45272" y="2510807"/>
            <a:ext cx="1497670" cy="1386514"/>
          </a:xfrm>
          <a:prstGeom prst="rect">
            <a:avLst/>
          </a:prstGeom>
        </p:spPr>
      </p:pic>
      <p:sp>
        <p:nvSpPr>
          <p:cNvPr id="20" name="吹き出し: 円形 19">
            <a:extLst>
              <a:ext uri="{FF2B5EF4-FFF2-40B4-BE49-F238E27FC236}">
                <a16:creationId xmlns:a16="http://schemas.microsoft.com/office/drawing/2014/main" id="{E0F65CCC-B3BD-4526-A28B-52EF152CDE4C}"/>
              </a:ext>
            </a:extLst>
          </p:cNvPr>
          <p:cNvSpPr/>
          <p:nvPr/>
        </p:nvSpPr>
        <p:spPr bwMode="auto">
          <a:xfrm>
            <a:off x="3548526" y="3498105"/>
            <a:ext cx="3960440" cy="1865420"/>
          </a:xfrm>
          <a:prstGeom prst="wedgeEllipseCallout">
            <a:avLst>
              <a:gd name="adj1" fmla="val -2558"/>
              <a:gd name="adj2" fmla="val -90205"/>
            </a:avLst>
          </a:prstGeom>
          <a:solidFill>
            <a:srgbClr val="C0000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事後処理・事後対応は</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生き残れて</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はじめて活動できるもの</a:t>
            </a:r>
          </a:p>
        </p:txBody>
      </p:sp>
      <p:sp>
        <p:nvSpPr>
          <p:cNvPr id="22" name="吹き出し: 円形 21">
            <a:extLst>
              <a:ext uri="{FF2B5EF4-FFF2-40B4-BE49-F238E27FC236}">
                <a16:creationId xmlns:a16="http://schemas.microsoft.com/office/drawing/2014/main" id="{95213385-6C18-47A6-B86B-364E9EB5983D}"/>
              </a:ext>
            </a:extLst>
          </p:cNvPr>
          <p:cNvSpPr/>
          <p:nvPr/>
        </p:nvSpPr>
        <p:spPr bwMode="auto">
          <a:xfrm>
            <a:off x="215516" y="3672116"/>
            <a:ext cx="3960440" cy="1865420"/>
          </a:xfrm>
          <a:prstGeom prst="wedgeEllipseCallout">
            <a:avLst>
              <a:gd name="adj1" fmla="val -2558"/>
              <a:gd name="adj2" fmla="val -90205"/>
            </a:avLst>
          </a:prstGeom>
          <a:solidFill>
            <a:srgbClr val="0000FF"/>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余裕の時間内で</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防災活動を</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行っておくこと！</a:t>
            </a:r>
          </a:p>
        </p:txBody>
      </p:sp>
      <p:sp>
        <p:nvSpPr>
          <p:cNvPr id="24" name="吹き出し: 円形 23">
            <a:extLst>
              <a:ext uri="{FF2B5EF4-FFF2-40B4-BE49-F238E27FC236}">
                <a16:creationId xmlns:a16="http://schemas.microsoft.com/office/drawing/2014/main" id="{3ED80FA7-797C-4D0B-82F1-D2AA4495FB98}"/>
              </a:ext>
            </a:extLst>
          </p:cNvPr>
          <p:cNvSpPr/>
          <p:nvPr/>
        </p:nvSpPr>
        <p:spPr bwMode="auto">
          <a:xfrm>
            <a:off x="3059832" y="4419753"/>
            <a:ext cx="5109435" cy="1972239"/>
          </a:xfrm>
          <a:prstGeom prst="wedgeEllipseCallout">
            <a:avLst>
              <a:gd name="adj1" fmla="val 25603"/>
              <a:gd name="adj2" fmla="val -132488"/>
            </a:avLst>
          </a:prstGeom>
          <a:solidFill>
            <a:srgbClr val="7030A0"/>
          </a:solidFill>
          <a:ln w="9525">
            <a:noFill/>
            <a:miter lim="800000"/>
            <a:headEnd/>
            <a:tailEnd/>
          </a:ln>
          <a:effectLst/>
        </p:spPr>
        <p:txBody>
          <a:bodyPr wrap="none" rtlCol="0" anchor="ctr"/>
          <a:lstStyle/>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あなたは本当に</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生き残れるの</a:t>
            </a: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ですか？</a:t>
            </a:r>
          </a:p>
        </p:txBody>
      </p:sp>
      <p:pic>
        <p:nvPicPr>
          <p:cNvPr id="7" name="図 6" descr="食品, 部屋, 記号 が含まれている画像&#10;&#10;自動的に生成された説明">
            <a:extLst>
              <a:ext uri="{FF2B5EF4-FFF2-40B4-BE49-F238E27FC236}">
                <a16:creationId xmlns:a16="http://schemas.microsoft.com/office/drawing/2014/main" id="{57D5D05D-6506-72D0-236F-A06539A98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897" y="49818"/>
            <a:ext cx="1389568" cy="1396551"/>
          </a:xfrm>
          <a:prstGeom prst="rect">
            <a:avLst/>
          </a:prstGeom>
        </p:spPr>
      </p:pic>
      <p:sp>
        <p:nvSpPr>
          <p:cNvPr id="23" name="吹き出し: 円形 22">
            <a:extLst>
              <a:ext uri="{FF2B5EF4-FFF2-40B4-BE49-F238E27FC236}">
                <a16:creationId xmlns:a16="http://schemas.microsoft.com/office/drawing/2014/main" id="{FF988E74-A773-47CB-AB37-1B4520C1C2F7}"/>
              </a:ext>
            </a:extLst>
          </p:cNvPr>
          <p:cNvSpPr/>
          <p:nvPr/>
        </p:nvSpPr>
        <p:spPr bwMode="auto">
          <a:xfrm>
            <a:off x="2843807" y="57097"/>
            <a:ext cx="4505603" cy="1443751"/>
          </a:xfrm>
          <a:prstGeom prst="wedgeEllipseCallout">
            <a:avLst>
              <a:gd name="adj1" fmla="val 44176"/>
              <a:gd name="adj2" fmla="val 81144"/>
            </a:avLst>
          </a:prstGeom>
          <a:solidFill>
            <a:srgbClr val="7030A0"/>
          </a:solidFill>
          <a:ln w="9525">
            <a:noFill/>
            <a:miter lim="800000"/>
            <a:headEnd/>
            <a:tailEnd/>
          </a:ln>
          <a:effectLst/>
        </p:spPr>
        <p:txBody>
          <a:bodyPr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多くの防災活動は</a:t>
            </a:r>
          </a:p>
          <a:p>
            <a:pPr algn="ct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発災後</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の活動を</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重視し過ぎ</a:t>
            </a:r>
          </a:p>
        </p:txBody>
      </p:sp>
      <p:pic>
        <p:nvPicPr>
          <p:cNvPr id="11" name="図 10" descr="おもちゃ, レゴ, 時計, 食品 が含まれている画像&#10;&#10;自動的に生成された説明">
            <a:extLst>
              <a:ext uri="{FF2B5EF4-FFF2-40B4-BE49-F238E27FC236}">
                <a16:creationId xmlns:a16="http://schemas.microsoft.com/office/drawing/2014/main" id="{2383D376-E45D-EC25-262F-BF52CE48F6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0025" y="3131678"/>
            <a:ext cx="1816443" cy="1446656"/>
          </a:xfrm>
          <a:prstGeom prst="rect">
            <a:avLst/>
          </a:prstGeom>
        </p:spPr>
      </p:pic>
      <p:sp>
        <p:nvSpPr>
          <p:cNvPr id="21" name="爆発: 14 pt 20">
            <a:extLst>
              <a:ext uri="{FF2B5EF4-FFF2-40B4-BE49-F238E27FC236}">
                <a16:creationId xmlns:a16="http://schemas.microsoft.com/office/drawing/2014/main" id="{CF440101-3499-49AD-B2C9-5F791E764E20}"/>
              </a:ext>
            </a:extLst>
          </p:cNvPr>
          <p:cNvSpPr/>
          <p:nvPr/>
        </p:nvSpPr>
        <p:spPr bwMode="auto">
          <a:xfrm>
            <a:off x="192163" y="332656"/>
            <a:ext cx="8784975" cy="6192688"/>
          </a:xfrm>
          <a:prstGeom prst="irregularSeal2">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生き残れる大前提</a:t>
            </a: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の活動は</a:t>
            </a:r>
            <a:endParaRPr lang="ja-JP" altLang="en-US" sz="36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やめなければ</a:t>
            </a:r>
          </a:p>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共倒れ</a:t>
            </a: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を起こす！</a:t>
            </a:r>
          </a:p>
        </p:txBody>
      </p:sp>
      <p:pic>
        <p:nvPicPr>
          <p:cNvPr id="25" name="図 24" descr="おもちゃ, 人形, 持つ, 女の子 が含まれている画像&#10;&#10;自動的に生成された説明">
            <a:extLst>
              <a:ext uri="{FF2B5EF4-FFF2-40B4-BE49-F238E27FC236}">
                <a16:creationId xmlns:a16="http://schemas.microsoft.com/office/drawing/2014/main" id="{D6134E76-25D7-4308-8DF8-87C105E906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7" y="777336"/>
            <a:ext cx="1681811" cy="1268086"/>
          </a:xfrm>
          <a:prstGeom prst="rect">
            <a:avLst/>
          </a:prstGeom>
        </p:spPr>
      </p:pic>
    </p:spTree>
    <p:custDataLst>
      <p:tags r:id="rId1"/>
    </p:custDataLst>
    <p:extLst>
      <p:ext uri="{BB962C8B-B14F-4D97-AF65-F5344CB8AC3E}">
        <p14:creationId xmlns:p14="http://schemas.microsoft.com/office/powerpoint/2010/main" val="18391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1500"/>
                            </p:stCondLst>
                            <p:childTnLst>
                              <p:par>
                                <p:cTn id="32" presetID="16" presetClass="entr" presetSubtype="2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2500"/>
                            </p:stCondLst>
                            <p:childTnLst>
                              <p:par>
                                <p:cTn id="42" presetID="16" presetClass="entr" presetSubtype="2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1000"/>
                                        <p:tgtEl>
                                          <p:spTgt spid="14"/>
                                        </p:tgtEl>
                                      </p:cBhvr>
                                    </p:animEffect>
                                  </p:childTnLst>
                                </p:cTn>
                              </p:par>
                            </p:childTnLst>
                          </p:cTn>
                        </p:par>
                        <p:par>
                          <p:cTn id="45" fill="hold">
                            <p:stCondLst>
                              <p:cond delay="3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1" presetClass="exit"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1" presetClass="exit" presetSubtype="0" fill="hold" grpId="2"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par>
                          <p:cTn id="71" fill="hold">
                            <p:stCondLst>
                              <p:cond delay="500"/>
                            </p:stCondLst>
                            <p:childTnLst>
                              <p:par>
                                <p:cTn id="72" presetID="14" presetClass="entr" presetSubtype="10"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randombar(horizontal)">
                                      <p:cBhvr>
                                        <p:cTn id="74" dur="500"/>
                                        <p:tgtEl>
                                          <p:spTgt spid="11"/>
                                        </p:tgtEl>
                                      </p:cBhvr>
                                    </p:animEffect>
                                  </p:childTnLst>
                                </p:cTn>
                              </p:par>
                            </p:childTnLst>
                          </p:cTn>
                        </p:par>
                        <p:par>
                          <p:cTn id="75" fill="hold">
                            <p:stCondLst>
                              <p:cond delay="1000"/>
                            </p:stCondLst>
                            <p:childTnLst>
                              <p:par>
                                <p:cTn id="76" presetID="14" presetClass="entr" presetSubtype="10"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randombar(horizontal)">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500"/>
                                        <p:tgtEl>
                                          <p:spTgt spid="23"/>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1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childTnLst>
                          </p:cTn>
                        </p:par>
                        <p:par>
                          <p:cTn id="88" fill="hold">
                            <p:stCondLst>
                              <p:cond delay="500"/>
                            </p:stCondLst>
                            <p:childTnLst>
                              <p:par>
                                <p:cTn id="89" presetID="14" presetClass="entr" presetSubtype="1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randombar(horizont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Effect transition="in" filter="fade">
                                      <p:cBhvr>
                                        <p:cTn id="98" dur="500"/>
                                        <p:tgtEl>
                                          <p:spTgt spid="21"/>
                                        </p:tgtEl>
                                      </p:cBhvr>
                                    </p:animEffect>
                                  </p:childTnLst>
                                </p:cTn>
                              </p:par>
                              <p:par>
                                <p:cTn id="99" presetID="1" presetClass="exit" presetSubtype="0" fill="hold" grpId="1" nodeType="with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P spid="15" grpId="0"/>
      <p:bldP spid="16" grpId="0"/>
      <p:bldP spid="18" grpId="0"/>
      <p:bldP spid="19" grpId="0" animBg="1"/>
      <p:bldP spid="19" grpId="1" animBg="1"/>
      <p:bldP spid="19" grpId="2" animBg="1"/>
      <p:bldP spid="20" grpId="0" animBg="1"/>
      <p:bldP spid="20" grpId="1" animBg="1"/>
      <p:bldP spid="22" grpId="0" animBg="1"/>
      <p:bldP spid="22" grpId="1" animBg="1"/>
      <p:bldP spid="24" grpId="0" animBg="1"/>
      <p:bldP spid="24" grpId="1" animBg="1"/>
      <p:bldP spid="23" grpId="0" animBg="1"/>
      <p:bldP spid="23" grpId="1"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F2A6C36-56AE-B960-6495-2318606D4E03}"/>
              </a:ext>
            </a:extLst>
          </p:cNvPr>
          <p:cNvSpPr/>
          <p:nvPr/>
        </p:nvSpPr>
        <p:spPr bwMode="auto">
          <a:xfrm>
            <a:off x="827583" y="908721"/>
            <a:ext cx="8244457" cy="1016422"/>
          </a:xfrm>
          <a:prstGeom prst="rect">
            <a:avLst/>
          </a:prstGeom>
          <a:solidFill>
            <a:srgbClr val="92D050"/>
          </a:solidFill>
          <a:ln w="9525">
            <a:noFill/>
            <a:miter lim="800000"/>
            <a:headEnd/>
            <a:tailEnd/>
          </a:ln>
          <a:effectLst/>
        </p:spPr>
        <p:txBody>
          <a:bodyPr wrap="none" rtlCol="0" anchor="ctr"/>
          <a:lstStyle/>
          <a:p>
            <a:pPr algn="ctr"/>
            <a:endParaRPr kumimoji="1" lang="ja-JP" altLang="en-US" dirty="0"/>
          </a:p>
        </p:txBody>
      </p:sp>
      <p:sp>
        <p:nvSpPr>
          <p:cNvPr id="3" name="コンテンツ プレースホルダー 2"/>
          <p:cNvSpPr>
            <a:spLocks noGrp="1"/>
          </p:cNvSpPr>
          <p:nvPr>
            <p:ph idx="1"/>
          </p:nvPr>
        </p:nvSpPr>
        <p:spPr>
          <a:xfrm>
            <a:off x="457200" y="908720"/>
            <a:ext cx="8614840" cy="5616624"/>
          </a:xfrm>
        </p:spPr>
        <p:txBody>
          <a:bodyPr/>
          <a:lstStyle/>
          <a:p>
            <a:r>
              <a:rPr lang="ja-JP" altLang="en-US" sz="2800" dirty="0">
                <a:solidFill>
                  <a:srgbClr val="0000FF"/>
                </a:solidFill>
              </a:rPr>
              <a:t>避難誘導、消火、救助、応急処置</a:t>
            </a:r>
          </a:p>
          <a:p>
            <a:r>
              <a:rPr lang="ja-JP" altLang="en-US" sz="2800" dirty="0">
                <a:solidFill>
                  <a:srgbClr val="0000FF"/>
                </a:solidFill>
              </a:rPr>
              <a:t>避難所運営、安否確認、炊き出し等々</a:t>
            </a:r>
          </a:p>
          <a:p>
            <a:r>
              <a:rPr lang="ja-JP" altLang="en-US" sz="2800" dirty="0"/>
              <a:t>これらは、災害が発生した後の</a:t>
            </a:r>
            <a:r>
              <a:rPr lang="ja-JP" altLang="en-US" sz="2800" dirty="0">
                <a:solidFill>
                  <a:srgbClr val="0000FF"/>
                </a:solidFill>
              </a:rPr>
              <a:t>事後処理活動</a:t>
            </a:r>
          </a:p>
          <a:p>
            <a:r>
              <a:rPr lang="ja-JP" altLang="en-US" sz="2800" dirty="0"/>
              <a:t>「</a:t>
            </a:r>
            <a:r>
              <a:rPr lang="ja-JP" altLang="en-US" sz="2800" dirty="0">
                <a:solidFill>
                  <a:srgbClr val="FF0000"/>
                </a:solidFill>
              </a:rPr>
              <a:t>生き残った人だけが助け合うシステム</a:t>
            </a:r>
            <a:r>
              <a:rPr lang="ja-JP" altLang="en-US" sz="2800" dirty="0"/>
              <a:t>」の構築</a:t>
            </a:r>
          </a:p>
          <a:p>
            <a:r>
              <a:rPr lang="ja-JP" altLang="en-US" sz="2800" dirty="0"/>
              <a:t>言い換えれば･･･</a:t>
            </a:r>
            <a:endParaRPr lang="en-US" altLang="ja-JP" sz="2800" dirty="0"/>
          </a:p>
          <a:p>
            <a:r>
              <a:rPr lang="ja-JP" altLang="en-US" sz="2800" dirty="0">
                <a:solidFill>
                  <a:srgbClr val="FF0000"/>
                </a:solidFill>
              </a:rPr>
              <a:t>災害発生の瞬間に亡くなった人は対象外！</a:t>
            </a:r>
            <a:endParaRPr lang="en-US" altLang="ja-JP" sz="2800" dirty="0">
              <a:solidFill>
                <a:srgbClr val="FF0000"/>
              </a:solidFill>
            </a:endParaRPr>
          </a:p>
          <a:p>
            <a:r>
              <a:rPr lang="ja-JP" altLang="en-US" sz="2800" dirty="0"/>
              <a:t>自分が</a:t>
            </a:r>
            <a:r>
              <a:rPr lang="ja-JP" altLang="en-US" sz="2800" u="sng" dirty="0">
                <a:solidFill>
                  <a:srgbClr val="7030A0"/>
                </a:solidFill>
              </a:rPr>
              <a:t>生き残ったこと</a:t>
            </a:r>
            <a:r>
              <a:rPr lang="ja-JP" altLang="en-US" sz="2800" dirty="0"/>
              <a:t>を大前提とした活動は</a:t>
            </a:r>
            <a:r>
              <a:rPr lang="en-US" altLang="ja-JP" sz="2800" dirty="0">
                <a:solidFill>
                  <a:srgbClr val="FF0000"/>
                </a:solidFill>
              </a:rPr>
              <a:t>×</a:t>
            </a:r>
            <a:endParaRPr lang="ja-JP" altLang="en-US" sz="2800" dirty="0">
              <a:solidFill>
                <a:srgbClr val="FF0000"/>
              </a:solidFill>
            </a:endParaRPr>
          </a:p>
          <a:p>
            <a:r>
              <a:rPr lang="ja-JP" altLang="en-US" sz="2800" dirty="0"/>
              <a:t>防災活動は、着眼点をどこに置き、どのように活動をすれば良いのかを</a:t>
            </a:r>
            <a:r>
              <a:rPr lang="ja-JP" altLang="en-US" sz="2800" dirty="0">
                <a:solidFill>
                  <a:srgbClr val="FF0000"/>
                </a:solidFill>
              </a:rPr>
              <a:t>定義</a:t>
            </a:r>
            <a:r>
              <a:rPr lang="ja-JP" altLang="en-US" sz="2800" dirty="0"/>
              <a:t>することから始める必要がある</a:t>
            </a:r>
          </a:p>
          <a:p>
            <a:r>
              <a:rPr lang="ja-JP" altLang="en-US" sz="2800" dirty="0"/>
              <a:t>第一は「</a:t>
            </a:r>
            <a:r>
              <a:rPr lang="ja-JP" altLang="en-US" sz="2800" dirty="0">
                <a:solidFill>
                  <a:srgbClr val="FF0000"/>
                </a:solidFill>
              </a:rPr>
              <a:t>災害発生の瞬間に死なない対策の重要性</a:t>
            </a:r>
            <a:r>
              <a:rPr lang="ja-JP" altLang="en-US" sz="2800" dirty="0"/>
              <a:t>」</a:t>
            </a:r>
          </a:p>
          <a:p>
            <a:r>
              <a:rPr lang="ja-JP" altLang="en-US" sz="2800" dirty="0"/>
              <a:t>死なない為の事前準備こそが「</a:t>
            </a:r>
            <a:r>
              <a:rPr lang="ja-JP" altLang="en-US" sz="2800" dirty="0">
                <a:solidFill>
                  <a:srgbClr val="FF0000"/>
                </a:solidFill>
                <a:highlight>
                  <a:srgbClr val="FFFF00"/>
                </a:highlight>
              </a:rPr>
              <a:t>本当の防災活動！</a:t>
            </a:r>
            <a:r>
              <a:rPr lang="ja-JP" altLang="en-US" sz="2800" dirty="0"/>
              <a:t>」</a:t>
            </a:r>
          </a:p>
        </p:txBody>
      </p:sp>
      <p:sp>
        <p:nvSpPr>
          <p:cNvPr id="6" name="楕円 5">
            <a:extLst>
              <a:ext uri="{FF2B5EF4-FFF2-40B4-BE49-F238E27FC236}">
                <a16:creationId xmlns:a16="http://schemas.microsoft.com/office/drawing/2014/main" id="{D8C99E44-3A01-4BF2-9574-8ED602370264}"/>
              </a:ext>
            </a:extLst>
          </p:cNvPr>
          <p:cNvSpPr/>
          <p:nvPr/>
        </p:nvSpPr>
        <p:spPr bwMode="auto">
          <a:xfrm>
            <a:off x="6279998" y="785400"/>
            <a:ext cx="2746648" cy="1077578"/>
          </a:xfrm>
          <a:prstGeom prst="ellipse">
            <a:avLst/>
          </a:prstGeom>
          <a:solidFill>
            <a:srgbClr val="FFFF00"/>
          </a:solidFill>
          <a:ln w="9525">
            <a:noFill/>
            <a:miter lim="800000"/>
            <a:headEnd/>
            <a:tailEnd/>
          </a:ln>
          <a:effectLst/>
        </p:spPr>
        <p:txBody>
          <a:bodyPr wrap="none" rtlCol="0" anchor="ctr"/>
          <a:lstStyle/>
          <a:p>
            <a:pPr algn="ctr"/>
            <a:r>
              <a:rPr kumimoji="1" lang="ja-JP" altLang="en-US" sz="2000" dirty="0">
                <a:solidFill>
                  <a:srgbClr val="7030A0"/>
                </a:solidFill>
                <a:latin typeface="AR P悠々ゴシック体E" panose="040B0900000000000000" pitchFamily="50" charset="-128"/>
                <a:ea typeface="AR P悠々ゴシック体E" panose="040B0900000000000000" pitchFamily="50" charset="-128"/>
              </a:rPr>
              <a:t>これらの活動も</a:t>
            </a:r>
          </a:p>
          <a:p>
            <a:pPr algn="ctr"/>
            <a:r>
              <a:rPr kumimoji="1" lang="ja-JP" altLang="en-US" sz="2000" dirty="0">
                <a:solidFill>
                  <a:srgbClr val="7030A0"/>
                </a:solidFill>
                <a:latin typeface="AR P悠々ゴシック体E" panose="040B0900000000000000" pitchFamily="50" charset="-128"/>
                <a:ea typeface="AR P悠々ゴシック体E" panose="040B0900000000000000" pitchFamily="50" charset="-128"/>
              </a:rPr>
              <a:t>大切かも知れないが！</a:t>
            </a:r>
          </a:p>
        </p:txBody>
      </p:sp>
      <p:sp>
        <p:nvSpPr>
          <p:cNvPr id="2" name="タイトル 1"/>
          <p:cNvSpPr>
            <a:spLocks noGrp="1"/>
          </p:cNvSpPr>
          <p:nvPr>
            <p:ph type="title"/>
          </p:nvPr>
        </p:nvSpPr>
        <p:spPr/>
        <p:txBody>
          <a:bodyPr/>
          <a:lstStyle/>
          <a:p>
            <a:r>
              <a:rPr kumimoji="1" lang="ja-JP" altLang="en-US" dirty="0"/>
              <a:t>防災活動とは何をすれば良いのか？</a:t>
            </a:r>
          </a:p>
        </p:txBody>
      </p:sp>
      <p:sp>
        <p:nvSpPr>
          <p:cNvPr id="4" name="右中かっこ 3"/>
          <p:cNvSpPr/>
          <p:nvPr/>
        </p:nvSpPr>
        <p:spPr>
          <a:xfrm>
            <a:off x="6444208" y="980728"/>
            <a:ext cx="216024" cy="864096"/>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6624878" y="1124744"/>
            <a:ext cx="2627642" cy="523220"/>
          </a:xfrm>
          <a:prstGeom prst="rect">
            <a:avLst/>
          </a:prstGeom>
          <a:noFill/>
        </p:spPr>
        <p:txBody>
          <a:bodyPr wrap="none" rtlCol="0">
            <a:spAutoFit/>
          </a:bodyPr>
          <a:lstStyle/>
          <a:p>
            <a:pPr algn="ctr"/>
            <a:r>
              <a:rPr kumimoji="1" lang="ja-JP" altLang="en-US" sz="2800" dirty="0">
                <a:solidFill>
                  <a:srgbClr val="FF0000"/>
                </a:solidFill>
              </a:rPr>
              <a:t>共通点がある！</a:t>
            </a:r>
          </a:p>
        </p:txBody>
      </p:sp>
      <p:sp>
        <p:nvSpPr>
          <p:cNvPr id="7" name="爆発 2 6"/>
          <p:cNvSpPr/>
          <p:nvPr/>
        </p:nvSpPr>
        <p:spPr bwMode="auto">
          <a:xfrm>
            <a:off x="1259632" y="656693"/>
            <a:ext cx="6624736" cy="3024336"/>
          </a:xfrm>
          <a:prstGeom prst="irregularSeal2">
            <a:avLst/>
          </a:prstGeom>
          <a:solidFill>
            <a:srgbClr val="FF0000"/>
          </a:solidFill>
          <a:ln w="9525">
            <a:noFill/>
            <a:miter lim="800000"/>
            <a:headEnd/>
            <a:tailEnd/>
          </a:ln>
          <a:effectLst/>
        </p:spPr>
        <p:txBody>
          <a:bodyPr wrap="none" rtlCol="0" anchor="ctr"/>
          <a:lstStyle/>
          <a:p>
            <a:pPr algn="ctr"/>
            <a:r>
              <a:rPr lang="ja-JP" altLang="en-US" sz="2800" dirty="0">
                <a:solidFill>
                  <a:srgbClr val="FFFF00"/>
                </a:solidFill>
                <a:latin typeface="AR P悠々ゴシック体E" panose="040B0900000000000000" pitchFamily="50" charset="-128"/>
                <a:ea typeface="AR P悠々ゴシック体E" panose="040B0900000000000000" pitchFamily="50" charset="-128"/>
              </a:rPr>
              <a:t>生き残れる大前提の考えは</a:t>
            </a:r>
          </a:p>
          <a:p>
            <a:pPr algn="ctr"/>
            <a:r>
              <a:rPr lang="ja-JP" altLang="en-US" sz="2800" dirty="0">
                <a:solidFill>
                  <a:srgbClr val="FFFF00"/>
                </a:solidFill>
                <a:latin typeface="AR P悠々ゴシック体E" panose="040B0900000000000000" pitchFamily="50" charset="-128"/>
                <a:ea typeface="AR P悠々ゴシック体E" panose="040B0900000000000000" pitchFamily="50" charset="-128"/>
              </a:rPr>
              <a:t>捨てろ！</a:t>
            </a:r>
          </a:p>
        </p:txBody>
      </p:sp>
      <p:sp>
        <p:nvSpPr>
          <p:cNvPr id="8" name="円/楕円 7"/>
          <p:cNvSpPr/>
          <p:nvPr/>
        </p:nvSpPr>
        <p:spPr bwMode="auto">
          <a:xfrm>
            <a:off x="701373" y="1124743"/>
            <a:ext cx="7310890" cy="4248472"/>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rgbClr val="FFFF00"/>
                </a:solidFill>
                <a:latin typeface="ＤＦＰ特太ゴシック体" panose="020B0A00010101010101" pitchFamily="50" charset="-128"/>
                <a:ea typeface="ＤＦＰ特太ゴシック体" panose="020B0A00010101010101" pitchFamily="50" charset="-128"/>
              </a:rPr>
              <a:t>災害発生の瞬間に</a:t>
            </a:r>
          </a:p>
          <a:p>
            <a:pPr algn="ctr"/>
            <a:r>
              <a:rPr lang="ja-JP" altLang="en-US" sz="4800" dirty="0">
                <a:solidFill>
                  <a:schemeClr val="bg1"/>
                </a:solidFill>
                <a:latin typeface="ＤＦＰ特太ゴシック体" panose="020B0A00010101010101" pitchFamily="50" charset="-128"/>
                <a:ea typeface="ＤＦＰ特太ゴシック体" panose="020B0A00010101010101" pitchFamily="50" charset="-128"/>
              </a:rPr>
              <a:t>死なない対策</a:t>
            </a:r>
          </a:p>
          <a:p>
            <a:pPr algn="ctr"/>
            <a:r>
              <a:rPr kumimoji="1" lang="ja-JP" altLang="en-US" sz="4800" dirty="0">
                <a:solidFill>
                  <a:srgbClr val="FFFF00"/>
                </a:solidFill>
                <a:latin typeface="ＤＦＰ特太ゴシック体" panose="020B0A00010101010101" pitchFamily="50" charset="-128"/>
                <a:ea typeface="ＤＦＰ特太ゴシック体" panose="020B0A00010101010101" pitchFamily="50" charset="-128"/>
              </a:rPr>
              <a:t>これこそが</a:t>
            </a:r>
          </a:p>
          <a:p>
            <a:pPr algn="ctr"/>
            <a:r>
              <a:rPr lang="ja-JP" altLang="en-US" sz="4800" dirty="0">
                <a:solidFill>
                  <a:srgbClr val="FFFF00"/>
                </a:solidFill>
                <a:latin typeface="ＤＦＰ特太ゴシック体" panose="020B0A00010101010101" pitchFamily="50" charset="-128"/>
                <a:ea typeface="ＤＦＰ特太ゴシック体" panose="020B0A00010101010101" pitchFamily="50" charset="-128"/>
              </a:rPr>
              <a:t>防災活動！</a:t>
            </a:r>
            <a:endParaRPr kumimoji="1" lang="ja-JP" altLang="en-US" sz="4800" dirty="0">
              <a:solidFill>
                <a:srgbClr val="FFFF00"/>
              </a:solidFill>
              <a:latin typeface="ＤＦＰ特太ゴシック体" panose="020B0A00010101010101" pitchFamily="50" charset="-128"/>
              <a:ea typeface="ＤＦＰ特太ゴシック体" panose="020B0A00010101010101" pitchFamily="50" charset="-128"/>
            </a:endParaRPr>
          </a:p>
        </p:txBody>
      </p:sp>
      <p:sp>
        <p:nvSpPr>
          <p:cNvPr id="9" name="吹き出し: 円形 8">
            <a:extLst>
              <a:ext uri="{FF2B5EF4-FFF2-40B4-BE49-F238E27FC236}">
                <a16:creationId xmlns:a16="http://schemas.microsoft.com/office/drawing/2014/main" id="{81F3436A-11D3-001B-C6ED-3CF1C72F07F9}"/>
              </a:ext>
            </a:extLst>
          </p:cNvPr>
          <p:cNvSpPr/>
          <p:nvPr/>
        </p:nvSpPr>
        <p:spPr bwMode="auto">
          <a:xfrm>
            <a:off x="8091172" y="908721"/>
            <a:ext cx="1048444" cy="2520280"/>
          </a:xfrm>
          <a:prstGeom prst="wedgeEllipseCallout">
            <a:avLst>
              <a:gd name="adj1" fmla="val -89914"/>
              <a:gd name="adj2" fmla="val 1432"/>
            </a:avLst>
          </a:prstGeom>
          <a:solidFill>
            <a:srgbClr val="FF0000"/>
          </a:solidFill>
          <a:ln w="9525">
            <a:noFill/>
            <a:miter lim="800000"/>
            <a:headEnd/>
            <a:tailEnd/>
          </a:ln>
          <a:effectLst/>
        </p:spPr>
        <p:txBody>
          <a:bodyPr vert="eaVert"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防災ではない</a:t>
            </a:r>
          </a:p>
        </p:txBody>
      </p:sp>
    </p:spTree>
    <p:custDataLst>
      <p:tags r:id="rId1"/>
    </p:custDataLst>
    <p:extLst>
      <p:ext uri="{BB962C8B-B14F-4D97-AF65-F5344CB8AC3E}">
        <p14:creationId xmlns:p14="http://schemas.microsoft.com/office/powerpoint/2010/main" val="351666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up)">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up)">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wipe(up)">
                                      <p:cBhvr>
                                        <p:cTn id="53" dur="5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wipe(up)">
                                      <p:cBhvr>
                                        <p:cTn id="58" dur="500"/>
                                        <p:tgtEl>
                                          <p:spTgt spid="3">
                                            <p:txEl>
                                              <p:pRg st="5" end="5"/>
                                            </p:txEl>
                                          </p:spTgt>
                                        </p:tgtEl>
                                      </p:cBhvr>
                                    </p:animEffect>
                                  </p:childTnLst>
                                </p:cTn>
                              </p:par>
                              <p:par>
                                <p:cTn id="59" presetID="1" presetClass="exit" presetSubtype="0" fill="hold" grpId="1" nodeType="withEffect">
                                  <p:stCondLst>
                                    <p:cond delay="0"/>
                                  </p:stCondLst>
                                  <p:childTnLst>
                                    <p:set>
                                      <p:cBhvr>
                                        <p:cTn id="60" dur="1" fill="hold">
                                          <p:stCondLst>
                                            <p:cond delay="0"/>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wipe(up)">
                                      <p:cBhvr>
                                        <p:cTn id="65" dur="500"/>
                                        <p:tgtEl>
                                          <p:spTgt spid="3">
                                            <p:txEl>
                                              <p:pRg st="6" end="6"/>
                                            </p:txEl>
                                          </p:spTgt>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wipe(up)">
                                      <p:cBhvr>
                                        <p:cTn id="76" dur="500"/>
                                        <p:tgtEl>
                                          <p:spTgt spid="3">
                                            <p:txEl>
                                              <p:pRg st="7" end="7"/>
                                            </p:txEl>
                                          </p:spTgt>
                                        </p:tgtEl>
                                      </p:cBhvr>
                                    </p:animEffect>
                                  </p:childTnLst>
                                </p:cTn>
                              </p:par>
                              <p:par>
                                <p:cTn id="77" presetID="16" presetClass="exit" presetSubtype="21" fill="hold" grpId="1" nodeType="withEffect">
                                  <p:stCondLst>
                                    <p:cond delay="0"/>
                                  </p:stCondLst>
                                  <p:childTnLst>
                                    <p:animEffect transition="out" filter="barn(inVertical)">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3">
                                            <p:txEl>
                                              <p:pRg st="8" end="8"/>
                                            </p:txEl>
                                          </p:spTgt>
                                        </p:tgtEl>
                                        <p:attrNameLst>
                                          <p:attrName>style.visibility</p:attrName>
                                        </p:attrNameLst>
                                      </p:cBhvr>
                                      <p:to>
                                        <p:strVal val="visible"/>
                                      </p:to>
                                    </p:set>
                                    <p:animEffect transition="in" filter="wipe(up)">
                                      <p:cBhvr>
                                        <p:cTn id="84" dur="500"/>
                                        <p:tgtEl>
                                          <p:spTgt spid="3">
                                            <p:txEl>
                                              <p:pRg st="8" end="8"/>
                                            </p:txEl>
                                          </p:spTgt>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3">
                                            <p:txEl>
                                              <p:pRg st="9" end="9"/>
                                            </p:txEl>
                                          </p:spTgt>
                                        </p:tgtEl>
                                        <p:attrNameLst>
                                          <p:attrName>style.visibility</p:attrName>
                                        </p:attrNameLst>
                                      </p:cBhvr>
                                      <p:to>
                                        <p:strVal val="visible"/>
                                      </p:to>
                                    </p:set>
                                    <p:animEffect transition="in" filter="wipe(up)">
                                      <p:cBhvr>
                                        <p:cTn id="88" dur="500"/>
                                        <p:tgtEl>
                                          <p:spTgt spid="3">
                                            <p:txEl>
                                              <p:pRg st="9" end="9"/>
                                            </p:txEl>
                                          </p:spTgt>
                                        </p:tgtEl>
                                      </p:cBhvr>
                                    </p:animEffect>
                                  </p:childTnLst>
                                </p:cTn>
                              </p:par>
                            </p:childTnLst>
                          </p:cTn>
                        </p:par>
                        <p:par>
                          <p:cTn id="89" fill="hold">
                            <p:stCondLst>
                              <p:cond delay="1000"/>
                            </p:stCondLst>
                            <p:childTnLst>
                              <p:par>
                                <p:cTn id="90" presetID="6" presetClass="entr" presetSubtype="16"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circle(in)">
                                      <p:cBhvr>
                                        <p:cTn id="9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6" grpId="0" animBg="1"/>
      <p:bldP spid="6" grpId="1" animBg="1"/>
      <p:bldP spid="4" grpId="0" uiExpand="1" animBg="1"/>
      <p:bldP spid="5" grpId="0" uiExpand="1"/>
      <p:bldP spid="7" grpId="0" uiExpand="1" animBg="1"/>
      <p:bldP spid="7" grpId="1" uiExpand="1" animBg="1"/>
      <p:bldP spid="8" grpId="0" uiExpand="1" animBg="1"/>
      <p:bldP spid="9" grpId="0" animBg="1"/>
      <p:bldP spid="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防災活動とは何をすれば良いのか？</a:t>
            </a:r>
          </a:p>
        </p:txBody>
      </p:sp>
      <p:sp>
        <p:nvSpPr>
          <p:cNvPr id="14" name="角丸四角形 13"/>
          <p:cNvSpPr/>
          <p:nvPr/>
        </p:nvSpPr>
        <p:spPr bwMode="auto">
          <a:xfrm>
            <a:off x="71959" y="883974"/>
            <a:ext cx="9000082" cy="5184576"/>
          </a:xfrm>
          <a:prstGeom prst="roundRect">
            <a:avLst/>
          </a:prstGeom>
          <a:solidFill>
            <a:srgbClr val="FF0000"/>
          </a:solidFill>
          <a:ln w="9525">
            <a:noFill/>
            <a:miter lim="800000"/>
            <a:headEnd/>
            <a:tailEnd/>
          </a:ln>
          <a:effectLst/>
        </p:spPr>
        <p:txBody>
          <a:bodyPr wrap="none" rtlCol="0" anchor="ctr"/>
          <a:lstStyle/>
          <a:p>
            <a:pPr algn="ctr"/>
            <a:r>
              <a:rPr kumimoji="1" lang="ja-JP" altLang="en-US" sz="8000" dirty="0">
                <a:solidFill>
                  <a:schemeClr val="bg1"/>
                </a:solidFill>
                <a:latin typeface="AR P悠々ｺﾞｼｯｸ体E04" panose="040B0900000000000000" pitchFamily="50" charset="-128"/>
                <a:ea typeface="AR P悠々ｺﾞｼｯｸ体E04" panose="040B0900000000000000" pitchFamily="50" charset="-128"/>
              </a:rPr>
              <a:t>防災の</a:t>
            </a: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目指すところは？</a:t>
            </a:r>
            <a:endParaRPr kumimoji="1" lang="en-US" altLang="ja-JP" sz="48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自分の大切な人が死なない！</a:t>
            </a:r>
            <a:endParaRPr kumimoji="1" lang="en-US" altLang="ja-JP" sz="54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これを決して忘れない！</a:t>
            </a:r>
          </a:p>
        </p:txBody>
      </p:sp>
      <p:sp>
        <p:nvSpPr>
          <p:cNvPr id="11" name="楕円 10">
            <a:extLst>
              <a:ext uri="{FF2B5EF4-FFF2-40B4-BE49-F238E27FC236}">
                <a16:creationId xmlns:a16="http://schemas.microsoft.com/office/drawing/2014/main" id="{5411E7C0-B66E-0F39-A7BF-0084C7CE32A4}"/>
              </a:ext>
            </a:extLst>
          </p:cNvPr>
          <p:cNvSpPr/>
          <p:nvPr/>
        </p:nvSpPr>
        <p:spPr bwMode="auto">
          <a:xfrm>
            <a:off x="174340" y="789450"/>
            <a:ext cx="8795320" cy="5306842"/>
          </a:xfrm>
          <a:prstGeom prst="ellipse">
            <a:avLst/>
          </a:prstGeom>
          <a:solidFill>
            <a:srgbClr val="FFFF00"/>
          </a:solidFill>
          <a:ln w="9525">
            <a:noFill/>
            <a:miter lim="800000"/>
            <a:headEnd/>
            <a:tailEnd/>
          </a:ln>
          <a:effectLst/>
        </p:spPr>
        <p:txBody>
          <a:bodyPr wrap="none" rtlCol="0" anchor="ctr"/>
          <a:lstStyle/>
          <a:p>
            <a:pPr algn="ctr"/>
            <a:r>
              <a:rPr lang="ja-JP" altLang="en-US" sz="3600" dirty="0">
                <a:solidFill>
                  <a:srgbClr val="0000FF"/>
                </a:solidFill>
                <a:latin typeface="AR P悠々ゴシック体E" panose="040B0900000000000000" pitchFamily="50" charset="-128"/>
                <a:ea typeface="AR P悠々ゴシック体E" panose="040B0900000000000000" pitchFamily="50" charset="-128"/>
              </a:rPr>
              <a:t>避難誘導、消火、救助、</a:t>
            </a:r>
            <a:endParaRPr lang="en-US" altLang="ja-JP" sz="3600" dirty="0">
              <a:solidFill>
                <a:srgbClr val="0000FF"/>
              </a:solidFill>
              <a:latin typeface="AR P悠々ゴシック体E" panose="040B0900000000000000" pitchFamily="50" charset="-128"/>
              <a:ea typeface="AR P悠々ゴシック体E" panose="040B0900000000000000" pitchFamily="50" charset="-128"/>
            </a:endParaRPr>
          </a:p>
          <a:p>
            <a:pPr algn="ctr"/>
            <a:r>
              <a:rPr lang="ja-JP" altLang="en-US" sz="3600" dirty="0">
                <a:solidFill>
                  <a:srgbClr val="0000FF"/>
                </a:solidFill>
                <a:latin typeface="AR P悠々ゴシック体E" panose="040B0900000000000000" pitchFamily="50" charset="-128"/>
                <a:ea typeface="AR P悠々ゴシック体E" panose="040B0900000000000000" pitchFamily="50" charset="-128"/>
              </a:rPr>
              <a:t>応急処置</a:t>
            </a:r>
          </a:p>
          <a:p>
            <a:pPr algn="ctr"/>
            <a:r>
              <a:rPr lang="ja-JP" altLang="en-US" sz="3600" dirty="0">
                <a:solidFill>
                  <a:srgbClr val="0000FF"/>
                </a:solidFill>
                <a:latin typeface="AR P悠々ゴシック体E" panose="040B0900000000000000" pitchFamily="50" charset="-128"/>
                <a:ea typeface="AR P悠々ゴシック体E" panose="040B0900000000000000" pitchFamily="50" charset="-128"/>
              </a:rPr>
              <a:t>避難所運営、安否確認、炊き出し等々</a:t>
            </a:r>
          </a:p>
          <a:p>
            <a:pPr algn="ctr"/>
            <a:r>
              <a:rPr lang="ja-JP" altLang="en-US" sz="3600" dirty="0">
                <a:latin typeface="AR P悠々ゴシック体E" panose="040B0900000000000000" pitchFamily="50" charset="-128"/>
                <a:ea typeface="AR P悠々ゴシック体E" panose="040B0900000000000000" pitchFamily="50" charset="-128"/>
              </a:rPr>
              <a:t>これらは</a:t>
            </a:r>
          </a:p>
          <a:p>
            <a:pPr algn="ctr"/>
            <a:r>
              <a:rPr lang="ja-JP" altLang="en-US" sz="3600" dirty="0">
                <a:latin typeface="AR P悠々ゴシック体E" panose="040B0900000000000000" pitchFamily="50" charset="-128"/>
                <a:ea typeface="AR P悠々ゴシック体E" panose="040B0900000000000000" pitchFamily="50" charset="-128"/>
              </a:rPr>
              <a:t>人として身につけるべきスキル</a:t>
            </a:r>
          </a:p>
          <a:p>
            <a:pPr algn="ctr"/>
            <a:r>
              <a:rPr lang="ja-JP" altLang="en-US" sz="4400" dirty="0">
                <a:solidFill>
                  <a:srgbClr val="FF0000"/>
                </a:solidFill>
                <a:latin typeface="AR P悠々ゴシック体E" panose="040B0900000000000000" pitchFamily="50" charset="-128"/>
                <a:ea typeface="AR P悠々ゴシック体E" panose="040B0900000000000000" pitchFamily="50" charset="-128"/>
              </a:rPr>
              <a:t>人として生きていくマナー</a:t>
            </a:r>
          </a:p>
          <a:p>
            <a:pPr algn="ctr"/>
            <a:r>
              <a:rPr lang="ja-JP" altLang="en-US" sz="4400" dirty="0">
                <a:solidFill>
                  <a:srgbClr val="FF0000"/>
                </a:solidFill>
                <a:latin typeface="AR P悠々ゴシック体E" panose="040B0900000000000000" pitchFamily="50" charset="-128"/>
                <a:ea typeface="AR P悠々ゴシック体E" panose="040B0900000000000000" pitchFamily="50" charset="-128"/>
              </a:rPr>
              <a:t>当たり前の行動！</a:t>
            </a:r>
          </a:p>
        </p:txBody>
      </p:sp>
      <p:sp>
        <p:nvSpPr>
          <p:cNvPr id="15" name="楕円 14">
            <a:extLst>
              <a:ext uri="{FF2B5EF4-FFF2-40B4-BE49-F238E27FC236}">
                <a16:creationId xmlns:a16="http://schemas.microsoft.com/office/drawing/2014/main" id="{65B5F32F-384E-67A0-05EE-F6133A7D95FD}"/>
              </a:ext>
            </a:extLst>
          </p:cNvPr>
          <p:cNvSpPr/>
          <p:nvPr/>
        </p:nvSpPr>
        <p:spPr bwMode="auto">
          <a:xfrm>
            <a:off x="174340" y="620688"/>
            <a:ext cx="8795320" cy="5616623"/>
          </a:xfrm>
          <a:prstGeom prst="ellipse">
            <a:avLst/>
          </a:prstGeom>
          <a:solidFill>
            <a:srgbClr val="FF0000"/>
          </a:solidFill>
          <a:ln w="9525">
            <a:noFill/>
            <a:miter lim="800000"/>
            <a:headEnd/>
            <a:tailEnd/>
          </a:ln>
          <a:effectLst/>
        </p:spPr>
        <p:txBody>
          <a:bodyPr wrap="none" rtlCol="0" anchor="ctr"/>
          <a:lstStyle/>
          <a:p>
            <a:pPr algn="ctr">
              <a:lnSpc>
                <a:spcPts val="6000"/>
              </a:lnSpc>
            </a:pPr>
            <a:r>
              <a:rPr lang="ja-JP" altLang="en-US" sz="4800" dirty="0">
                <a:solidFill>
                  <a:schemeClr val="bg1"/>
                </a:solidFill>
                <a:latin typeface="AR P悠々ゴシック体E" panose="040B0900000000000000" pitchFamily="50" charset="-128"/>
                <a:ea typeface="AR P悠々ゴシック体E" panose="040B0900000000000000" pitchFamily="50" charset="-128"/>
              </a:rPr>
              <a:t>人として</a:t>
            </a:r>
          </a:p>
          <a:p>
            <a:pPr algn="ctr">
              <a:lnSpc>
                <a:spcPts val="6000"/>
              </a:lnSpc>
            </a:pPr>
            <a:r>
              <a:rPr lang="ja-JP" altLang="en-US" sz="4800" dirty="0">
                <a:solidFill>
                  <a:schemeClr val="bg1"/>
                </a:solidFill>
                <a:latin typeface="AR P悠々ゴシック体E" panose="040B0900000000000000" pitchFamily="50" charset="-128"/>
                <a:ea typeface="AR P悠々ゴシック体E" panose="040B0900000000000000" pitchFamily="50" charset="-128"/>
              </a:rPr>
              <a:t>当たり前の行動がとれる</a:t>
            </a:r>
          </a:p>
          <a:p>
            <a:pPr algn="ctr">
              <a:lnSpc>
                <a:spcPts val="6000"/>
              </a:lnSpc>
            </a:pPr>
            <a:r>
              <a:rPr lang="ja-JP" altLang="en-US" sz="5400" dirty="0">
                <a:solidFill>
                  <a:srgbClr val="FFFF00"/>
                </a:solidFill>
                <a:latin typeface="AR P悠々ゴシック体E" panose="040B0900000000000000" pitchFamily="50" charset="-128"/>
                <a:ea typeface="AR P悠々ゴシック体E" panose="040B0900000000000000" pitchFamily="50" charset="-128"/>
              </a:rPr>
              <a:t>地域づくり</a:t>
            </a:r>
          </a:p>
          <a:p>
            <a:pPr algn="ctr">
              <a:lnSpc>
                <a:spcPts val="6000"/>
              </a:lnSpc>
            </a:pPr>
            <a:r>
              <a:rPr lang="ja-JP" altLang="en-US" sz="5400" dirty="0">
                <a:solidFill>
                  <a:srgbClr val="FFFF00"/>
                </a:solidFill>
                <a:latin typeface="AR P悠々ゴシック体E" panose="040B0900000000000000" pitchFamily="50" charset="-128"/>
                <a:ea typeface="AR P悠々ゴシック体E" panose="040B0900000000000000" pitchFamily="50" charset="-128"/>
              </a:rPr>
              <a:t>人づくり</a:t>
            </a:r>
            <a:endParaRPr lang="ja-JP" altLang="en-US" sz="5400" dirty="0">
              <a:solidFill>
                <a:schemeClr val="bg1"/>
              </a:solidFill>
              <a:latin typeface="AR P悠々ゴシック体E" panose="040B0900000000000000" pitchFamily="50" charset="-128"/>
              <a:ea typeface="AR P悠々ゴシック体E" panose="040B0900000000000000" pitchFamily="50" charset="-128"/>
            </a:endParaRPr>
          </a:p>
          <a:p>
            <a:pPr algn="ctr">
              <a:lnSpc>
                <a:spcPts val="6000"/>
              </a:lnSpc>
            </a:pPr>
            <a:r>
              <a:rPr lang="ja-JP" altLang="en-US" sz="6600" dirty="0">
                <a:ln w="12700">
                  <a:solidFill>
                    <a:schemeClr val="bg1"/>
                  </a:solidFill>
                </a:ln>
                <a:solidFill>
                  <a:srgbClr val="008000"/>
                </a:solidFill>
                <a:latin typeface="AR P悠々ゴシック体E" panose="040B0900000000000000" pitchFamily="50" charset="-128"/>
                <a:ea typeface="AR P悠々ゴシック体E" panose="040B0900000000000000" pitchFamily="50" charset="-128"/>
              </a:rPr>
              <a:t>防災ネットワーク</a:t>
            </a:r>
          </a:p>
          <a:p>
            <a:pPr algn="ctr">
              <a:lnSpc>
                <a:spcPts val="6000"/>
              </a:lnSpc>
            </a:pPr>
            <a:r>
              <a:rPr lang="ja-JP" altLang="en-US" sz="5400" dirty="0">
                <a:ln w="12700">
                  <a:noFill/>
                </a:ln>
                <a:solidFill>
                  <a:schemeClr val="bg1"/>
                </a:solidFill>
                <a:latin typeface="AR P悠々ゴシック体E" panose="040B0900000000000000" pitchFamily="50" charset="-128"/>
                <a:ea typeface="AR P悠々ゴシック体E" panose="040B0900000000000000" pitchFamily="50" charset="-128"/>
              </a:rPr>
              <a:t>構築をやろう</a:t>
            </a:r>
            <a:endParaRPr lang="ja-JP" altLang="en-US" sz="44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18" name="楕円 17">
            <a:extLst>
              <a:ext uri="{FF2B5EF4-FFF2-40B4-BE49-F238E27FC236}">
                <a16:creationId xmlns:a16="http://schemas.microsoft.com/office/drawing/2014/main" id="{6E6FEB5A-19C1-7617-3E20-3DF286AAD27A}"/>
              </a:ext>
            </a:extLst>
          </p:cNvPr>
          <p:cNvSpPr/>
          <p:nvPr/>
        </p:nvSpPr>
        <p:spPr bwMode="auto">
          <a:xfrm>
            <a:off x="853244" y="476672"/>
            <a:ext cx="7437512" cy="5976664"/>
          </a:xfrm>
          <a:prstGeom prst="ellipse">
            <a:avLst/>
          </a:prstGeom>
          <a:solidFill>
            <a:srgbClr val="0000FF"/>
          </a:solidFill>
          <a:ln w="9525">
            <a:noFill/>
            <a:miter lim="800000"/>
            <a:headEnd/>
            <a:tailEnd/>
          </a:ln>
          <a:effectLst/>
        </p:spPr>
        <p:txBody>
          <a:bodyPr wrap="none" rtlCol="0" anchor="ctr"/>
          <a:lstStyle/>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災害発生後に</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短時間で様々な対応行動の</a:t>
            </a:r>
          </a:p>
          <a:p>
            <a:pPr algn="ctr"/>
            <a:r>
              <a:rPr kumimoji="1" lang="ja-JP" altLang="en-US" sz="4000" dirty="0">
                <a:ln>
                  <a:solidFill>
                    <a:schemeClr val="bg1"/>
                  </a:solidFill>
                </a:ln>
                <a:solidFill>
                  <a:srgbClr val="FF0000"/>
                </a:solidFill>
                <a:latin typeface="AR悠々ゴシック体E" panose="040B0909000000000000" pitchFamily="49" charset="-128"/>
                <a:ea typeface="AR悠々ゴシック体E" panose="040B0909000000000000" pitchFamily="49" charset="-128"/>
              </a:rPr>
              <a:t>合意形成</a:t>
            </a: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が図れる</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まちづくり・人づくり</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コミュニティ形成</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ネットワークづくりが</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重要！</a:t>
            </a:r>
          </a:p>
        </p:txBody>
      </p:sp>
      <p:sp>
        <p:nvSpPr>
          <p:cNvPr id="19" name="楕円 18">
            <a:extLst>
              <a:ext uri="{FF2B5EF4-FFF2-40B4-BE49-F238E27FC236}">
                <a16:creationId xmlns:a16="http://schemas.microsoft.com/office/drawing/2014/main" id="{E570D598-E9C5-F027-6148-6B3986BE1A19}"/>
              </a:ext>
            </a:extLst>
          </p:cNvPr>
          <p:cNvSpPr/>
          <p:nvPr/>
        </p:nvSpPr>
        <p:spPr bwMode="auto">
          <a:xfrm>
            <a:off x="6548781" y="4683636"/>
            <a:ext cx="2582438" cy="1650168"/>
          </a:xfrm>
          <a:prstGeom prst="ellipse">
            <a:avLst/>
          </a:prstGeom>
          <a:solidFill>
            <a:srgbClr val="FFFF00"/>
          </a:solidFill>
          <a:ln w="9525">
            <a:noFill/>
            <a:miter lim="800000"/>
            <a:headEnd/>
            <a:tailEnd/>
          </a:ln>
          <a:effectLst/>
        </p:spPr>
        <p:txBody>
          <a:bodyPr wrap="none" rtlCol="0" anchor="ctr"/>
          <a:lstStyle/>
          <a:p>
            <a:pPr algn="ctr"/>
            <a:r>
              <a:rPr kumimoji="1" lang="ja-JP" altLang="en-US" sz="6000" dirty="0">
                <a:solidFill>
                  <a:srgbClr val="FF0000"/>
                </a:solidFill>
                <a:latin typeface="AR P悠々ゴシック体E" panose="040B0900000000000000" pitchFamily="50" charset="-128"/>
                <a:ea typeface="AR P悠々ゴシック体E" panose="040B0900000000000000" pitchFamily="50" charset="-128"/>
              </a:rPr>
              <a:t>信頼</a:t>
            </a:r>
          </a:p>
        </p:txBody>
      </p:sp>
      <p:sp>
        <p:nvSpPr>
          <p:cNvPr id="16" name="楕円 15">
            <a:extLst>
              <a:ext uri="{FF2B5EF4-FFF2-40B4-BE49-F238E27FC236}">
                <a16:creationId xmlns:a16="http://schemas.microsoft.com/office/drawing/2014/main" id="{47CE31AD-3140-0008-50F2-98D3AC7027F5}"/>
              </a:ext>
            </a:extLst>
          </p:cNvPr>
          <p:cNvSpPr/>
          <p:nvPr/>
        </p:nvSpPr>
        <p:spPr bwMode="auto">
          <a:xfrm>
            <a:off x="74928" y="4650717"/>
            <a:ext cx="2582438" cy="1650168"/>
          </a:xfrm>
          <a:prstGeom prst="ellipse">
            <a:avLst/>
          </a:prstGeom>
          <a:solidFill>
            <a:srgbClr val="FFFF00"/>
          </a:solidFill>
          <a:ln w="9525">
            <a:noFill/>
            <a:miter lim="800000"/>
            <a:headEnd/>
            <a:tailEnd/>
          </a:ln>
          <a:effectLst/>
        </p:spPr>
        <p:txBody>
          <a:bodyPr wrap="none" rtlCol="0" anchor="ctr"/>
          <a:lstStyle/>
          <a:p>
            <a:pPr algn="ctr"/>
            <a:r>
              <a:rPr kumimoji="1" lang="ja-JP" altLang="en-US" sz="6000" dirty="0">
                <a:solidFill>
                  <a:srgbClr val="FF0000"/>
                </a:solidFill>
                <a:latin typeface="AR P悠々ゴシック体E" panose="040B0900000000000000" pitchFamily="50" charset="-128"/>
                <a:ea typeface="AR P悠々ゴシック体E" panose="040B0900000000000000" pitchFamily="50" charset="-128"/>
              </a:rPr>
              <a:t>覚悟</a:t>
            </a:r>
          </a:p>
        </p:txBody>
      </p:sp>
      <p:sp>
        <p:nvSpPr>
          <p:cNvPr id="12" name="爆発: 14 pt 11">
            <a:extLst>
              <a:ext uri="{FF2B5EF4-FFF2-40B4-BE49-F238E27FC236}">
                <a16:creationId xmlns:a16="http://schemas.microsoft.com/office/drawing/2014/main" id="{38ECFE3D-ACA0-14C4-7F92-784ECE80F7B3}"/>
              </a:ext>
            </a:extLst>
          </p:cNvPr>
          <p:cNvSpPr/>
          <p:nvPr/>
        </p:nvSpPr>
        <p:spPr bwMode="auto">
          <a:xfrm>
            <a:off x="2989265" y="4528880"/>
            <a:ext cx="3377751" cy="2172609"/>
          </a:xfrm>
          <a:prstGeom prst="irregularSeal2">
            <a:avLst/>
          </a:prstGeom>
          <a:solidFill>
            <a:srgbClr val="FFFF00"/>
          </a:solidFill>
          <a:ln w="9525">
            <a:noFill/>
            <a:miter lim="800000"/>
            <a:headEnd/>
            <a:tailEnd/>
          </a:ln>
          <a:effectLst/>
        </p:spPr>
        <p:txBody>
          <a:bodyPr wrap="none" rtlCol="0" anchor="ctr"/>
          <a:lstStyle/>
          <a:p>
            <a:pPr algn="ctr"/>
            <a:r>
              <a:rPr kumimoji="1" lang="ja-JP" altLang="en-US" sz="2400" dirty="0">
                <a:latin typeface="AR P悠々ゴシック体E" panose="040B0900000000000000" pitchFamily="50" charset="-128"/>
                <a:ea typeface="AR P悠々ゴシック体E" panose="040B0900000000000000" pitchFamily="50" charset="-128"/>
              </a:rPr>
              <a:t>その為に</a:t>
            </a:r>
          </a:p>
          <a:p>
            <a:pPr algn="ctr"/>
            <a:r>
              <a:rPr kumimoji="1" lang="ja-JP" altLang="en-US" sz="2400" dirty="0">
                <a:latin typeface="AR P悠々ゴシック体E" panose="040B0900000000000000" pitchFamily="50" charset="-128"/>
                <a:ea typeface="AR P悠々ゴシック体E" panose="040B0900000000000000" pitchFamily="50" charset="-128"/>
              </a:rPr>
              <a:t>必要な</a:t>
            </a:r>
          </a:p>
          <a:p>
            <a:pPr algn="ctr"/>
            <a:r>
              <a:rPr kumimoji="1" lang="ja-JP" altLang="en-US" sz="2400" dirty="0">
                <a:latin typeface="AR P悠々ゴシック体E" panose="040B0900000000000000" pitchFamily="50" charset="-128"/>
                <a:ea typeface="AR P悠々ゴシック体E" panose="040B0900000000000000" pitchFamily="50" charset="-128"/>
              </a:rPr>
              <a:t>キーワード</a:t>
            </a:r>
          </a:p>
        </p:txBody>
      </p:sp>
      <p:sp>
        <p:nvSpPr>
          <p:cNvPr id="13" name="楕円 12">
            <a:extLst>
              <a:ext uri="{FF2B5EF4-FFF2-40B4-BE49-F238E27FC236}">
                <a16:creationId xmlns:a16="http://schemas.microsoft.com/office/drawing/2014/main" id="{94EAD3F3-C7FD-2914-7F67-B7D748F983DD}"/>
              </a:ext>
            </a:extLst>
          </p:cNvPr>
          <p:cNvSpPr/>
          <p:nvPr/>
        </p:nvSpPr>
        <p:spPr bwMode="auto">
          <a:xfrm>
            <a:off x="2319152" y="101659"/>
            <a:ext cx="4505696" cy="1239109"/>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latin typeface="AR P悠々ゴシック体E" panose="040B0900000000000000" pitchFamily="50" charset="-128"/>
                <a:ea typeface="AR P悠々ゴシック体E" panose="040B0900000000000000" pitchFamily="50" charset="-128"/>
              </a:rPr>
              <a:t>地域防災では</a:t>
            </a:r>
          </a:p>
        </p:txBody>
      </p:sp>
      <p:pic>
        <p:nvPicPr>
          <p:cNvPr id="6" name="図 5">
            <a:extLst>
              <a:ext uri="{FF2B5EF4-FFF2-40B4-BE49-F238E27FC236}">
                <a16:creationId xmlns:a16="http://schemas.microsoft.com/office/drawing/2014/main" id="{5F2FE7C2-37F1-37F8-D5FE-3A8CEF0675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89319" y="2420889"/>
            <a:ext cx="2015997" cy="2127702"/>
          </a:xfrm>
          <a:prstGeom prst="rect">
            <a:avLst/>
          </a:prstGeom>
        </p:spPr>
      </p:pic>
    </p:spTree>
    <p:custDataLst>
      <p:tags r:id="rId1"/>
    </p:custDataLst>
    <p:extLst>
      <p:ext uri="{BB962C8B-B14F-4D97-AF65-F5344CB8AC3E}">
        <p14:creationId xmlns:p14="http://schemas.microsoft.com/office/powerpoint/2010/main" val="35793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1" grpId="0" animBg="1"/>
      <p:bldP spid="11" grpId="1" animBg="1"/>
      <p:bldP spid="15" grpId="0" animBg="1"/>
      <p:bldP spid="15" grpId="1" animBg="1"/>
      <p:bldP spid="18" grpId="0" animBg="1"/>
      <p:bldP spid="19" grpId="0" animBg="1"/>
      <p:bldP spid="16"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48013" y="1052736"/>
            <a:ext cx="6647974" cy="4524315"/>
          </a:xfrm>
          <a:prstGeom prst="rect">
            <a:avLst/>
          </a:prstGeom>
          <a:noFill/>
        </p:spPr>
        <p:txBody>
          <a:bodyPr wrap="none" rtlCol="0">
            <a:spAutoFit/>
          </a:bodyPr>
          <a:lstStyle/>
          <a:p>
            <a:pPr algn="ctr"/>
            <a:r>
              <a:rPr lang="ja-JP" altLang="en-US" sz="7200" dirty="0">
                <a:solidFill>
                  <a:schemeClr val="bg1"/>
                </a:solidFill>
                <a:latin typeface="ＤＦ特太ゴシック体" pitchFamily="49" charset="-128"/>
                <a:ea typeface="ＤＦ特太ゴシック体" pitchFamily="49" charset="-128"/>
              </a:rPr>
              <a:t>その為に</a:t>
            </a:r>
          </a:p>
          <a:p>
            <a:pPr algn="ctr"/>
            <a:r>
              <a:rPr lang="ja-JP" altLang="en-US" sz="7200" dirty="0">
                <a:solidFill>
                  <a:schemeClr val="bg1"/>
                </a:solidFill>
                <a:latin typeface="ＤＦ特太ゴシック体" pitchFamily="49" charset="-128"/>
                <a:ea typeface="ＤＦ特太ゴシック体" pitchFamily="49" charset="-128"/>
              </a:rPr>
              <a:t>あなた自身</a:t>
            </a:r>
          </a:p>
          <a:p>
            <a:pPr algn="ctr"/>
            <a:r>
              <a:rPr lang="ja-JP" altLang="en-US" sz="7200" dirty="0">
                <a:solidFill>
                  <a:srgbClr val="FFFF00"/>
                </a:solidFill>
                <a:latin typeface="ＤＦ特太ゴシック体" pitchFamily="49" charset="-128"/>
                <a:ea typeface="ＤＦ特太ゴシック体" pitchFamily="49" charset="-128"/>
              </a:rPr>
              <a:t>やるべきこと</a:t>
            </a:r>
            <a:r>
              <a:rPr lang="ja-JP" altLang="en-US" sz="7200" dirty="0">
                <a:solidFill>
                  <a:schemeClr val="bg1"/>
                </a:solidFill>
                <a:latin typeface="ＤＦ特太ゴシック体" pitchFamily="49" charset="-128"/>
                <a:ea typeface="ＤＦ特太ゴシック体" pitchFamily="49" charset="-128"/>
              </a:rPr>
              <a:t>が</a:t>
            </a:r>
          </a:p>
          <a:p>
            <a:pPr algn="ctr"/>
            <a:r>
              <a:rPr lang="ja-JP" altLang="en-US" sz="7200" dirty="0">
                <a:solidFill>
                  <a:schemeClr val="bg1"/>
                </a:solidFill>
                <a:latin typeface="ＤＦ特太ゴシック体" pitchFamily="49" charset="-128"/>
                <a:ea typeface="ＤＦ特太ゴシック体" pitchFamily="49" charset="-128"/>
              </a:rPr>
              <a:t>あります</a:t>
            </a:r>
            <a:endParaRPr kumimoji="1" lang="ja-JP" altLang="en-US" sz="72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512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48013" y="1628800"/>
            <a:ext cx="6647974" cy="3416320"/>
          </a:xfrm>
          <a:prstGeom prst="rect">
            <a:avLst/>
          </a:prstGeom>
          <a:noFill/>
        </p:spPr>
        <p:txBody>
          <a:bodyPr wrap="none" rtlCol="0">
            <a:spAutoFit/>
          </a:bodyPr>
          <a:lstStyle/>
          <a:p>
            <a:pPr algn="ctr"/>
            <a:r>
              <a:rPr kumimoji="1" lang="ja-JP" altLang="en-US" sz="7200" dirty="0">
                <a:solidFill>
                  <a:schemeClr val="bg1"/>
                </a:solidFill>
                <a:latin typeface="ＤＦ特太ゴシック体" pitchFamily="49" charset="-128"/>
                <a:ea typeface="ＤＦ特太ゴシック体" pitchFamily="49" charset="-128"/>
              </a:rPr>
              <a:t>自分に必要な</a:t>
            </a:r>
          </a:p>
          <a:p>
            <a:pPr algn="ctr"/>
            <a:r>
              <a:rPr kumimoji="1" lang="ja-JP" altLang="en-US" sz="7200" dirty="0">
                <a:solidFill>
                  <a:srgbClr val="FFFF00"/>
                </a:solidFill>
                <a:latin typeface="ＤＦ特太ゴシック体" pitchFamily="49" charset="-128"/>
                <a:ea typeface="ＤＦ特太ゴシック体" pitchFamily="49" charset="-128"/>
              </a:rPr>
              <a:t>ライフライン</a:t>
            </a:r>
            <a:r>
              <a:rPr kumimoji="1" lang="ja-JP" altLang="en-US" sz="7200" dirty="0">
                <a:solidFill>
                  <a:schemeClr val="bg1"/>
                </a:solidFill>
                <a:latin typeface="ＤＦ特太ゴシック体" pitchFamily="49" charset="-128"/>
                <a:ea typeface="ＤＦ特太ゴシック体" pitchFamily="49" charset="-128"/>
              </a:rPr>
              <a:t>を</a:t>
            </a:r>
          </a:p>
          <a:p>
            <a:pPr algn="ctr"/>
            <a:r>
              <a:rPr kumimoji="1" lang="ja-JP" altLang="en-US" sz="7200" dirty="0">
                <a:solidFill>
                  <a:schemeClr val="bg1"/>
                </a:solidFill>
                <a:latin typeface="ＤＦ特太ゴシック体" pitchFamily="49" charset="-128"/>
                <a:ea typeface="ＤＦ特太ゴシック体" pitchFamily="49" charset="-128"/>
              </a:rPr>
              <a:t>構築しよう！</a:t>
            </a:r>
          </a:p>
        </p:txBody>
      </p:sp>
    </p:spTree>
    <p:extLst>
      <p:ext uri="{BB962C8B-B14F-4D97-AF65-F5344CB8AC3E}">
        <p14:creationId xmlns:p14="http://schemas.microsoft.com/office/powerpoint/2010/main" val="37513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Rectangle 3"/>
          <p:cNvSpPr>
            <a:spLocks noGrp="1" noChangeArrowheads="1"/>
          </p:cNvSpPr>
          <p:nvPr>
            <p:ph type="body" idx="1"/>
          </p:nvPr>
        </p:nvSpPr>
        <p:spPr>
          <a:xfrm>
            <a:off x="111418" y="882700"/>
            <a:ext cx="8921164" cy="5596657"/>
          </a:xfrm>
        </p:spPr>
        <p:txBody>
          <a:bodyPr/>
          <a:lstStyle/>
          <a:p>
            <a:r>
              <a:rPr lang="ja-JP" altLang="ja-JP" sz="2800" dirty="0"/>
              <a:t>ライフライン</a:t>
            </a:r>
            <a:r>
              <a:rPr lang="ja-JP" altLang="en-US" sz="2800" dirty="0"/>
              <a:t>といえば</a:t>
            </a:r>
            <a:r>
              <a:rPr lang="ja-JP" altLang="en-US" sz="2800" dirty="0">
                <a:solidFill>
                  <a:srgbClr val="008000"/>
                </a:solidFill>
              </a:rPr>
              <a:t>⇒ ⇒ ⇒</a:t>
            </a:r>
            <a:r>
              <a:rPr lang="ja-JP" altLang="ja-JP" sz="2800" dirty="0">
                <a:solidFill>
                  <a:srgbClr val="FF0000"/>
                </a:solidFill>
              </a:rPr>
              <a:t>インフラ〈水道</a:t>
            </a:r>
            <a:r>
              <a:rPr lang="ja-JP" altLang="ja-JP" dirty="0">
                <a:solidFill>
                  <a:srgbClr val="FF0000"/>
                </a:solidFill>
              </a:rPr>
              <a:t>・電気・ガス 〉</a:t>
            </a:r>
            <a:endParaRPr lang="ja-JP" altLang="en-US" sz="2800" dirty="0">
              <a:solidFill>
                <a:srgbClr val="FF0000"/>
              </a:solidFill>
            </a:endParaRPr>
          </a:p>
          <a:p>
            <a:r>
              <a:rPr lang="ja-JP" altLang="en-US" sz="2800" dirty="0"/>
              <a:t>現代社会でのライフライン</a:t>
            </a:r>
            <a:r>
              <a:rPr lang="ja-JP" altLang="en-US" sz="2800" dirty="0">
                <a:solidFill>
                  <a:srgbClr val="008000"/>
                </a:solidFill>
              </a:rPr>
              <a:t>⇒</a:t>
            </a:r>
            <a:r>
              <a:rPr lang="ja-JP" altLang="en-US" sz="2800" dirty="0">
                <a:solidFill>
                  <a:srgbClr val="FF0000"/>
                </a:solidFill>
              </a:rPr>
              <a:t>インターネット・スマホ等</a:t>
            </a:r>
          </a:p>
          <a:p>
            <a:r>
              <a:rPr lang="ja-JP" altLang="en-US" sz="2800" dirty="0">
                <a:highlight>
                  <a:srgbClr val="FFFF00"/>
                </a:highlight>
              </a:rPr>
              <a:t>我々の</a:t>
            </a:r>
            <a:r>
              <a:rPr lang="ja-JP" altLang="ja-JP" sz="2800" dirty="0">
                <a:highlight>
                  <a:srgbClr val="FFFF00"/>
                </a:highlight>
              </a:rPr>
              <a:t>ライフライン</a:t>
            </a:r>
            <a:r>
              <a:rPr lang="ja-JP" altLang="en-US" sz="2800" dirty="0">
                <a:solidFill>
                  <a:srgbClr val="008000"/>
                </a:solidFill>
                <a:highlight>
                  <a:srgbClr val="FFFF00"/>
                </a:highlight>
              </a:rPr>
              <a:t>⇒ ⇒ ⇒</a:t>
            </a:r>
            <a:r>
              <a:rPr lang="ja-JP" altLang="ja-JP" sz="2800" dirty="0">
                <a:solidFill>
                  <a:srgbClr val="FF0000"/>
                </a:solidFill>
                <a:highlight>
                  <a:srgbClr val="FFFF00"/>
                </a:highlight>
              </a:rPr>
              <a:t>コミュニティ</a:t>
            </a:r>
            <a:endParaRPr lang="ja-JP" altLang="en-US" sz="2800" dirty="0">
              <a:solidFill>
                <a:srgbClr val="FF0000"/>
              </a:solidFill>
              <a:highlight>
                <a:srgbClr val="FFFF00"/>
              </a:highlight>
            </a:endParaRPr>
          </a:p>
          <a:p>
            <a:r>
              <a:rPr lang="ja-JP" altLang="en-US" sz="2800" dirty="0">
                <a:solidFill>
                  <a:srgbClr val="FF0000"/>
                </a:solidFill>
              </a:rPr>
              <a:t>コミュニティの必要性</a:t>
            </a:r>
            <a:r>
              <a:rPr lang="ja-JP" altLang="en-US" sz="2800" dirty="0"/>
              <a:t>は、阪神・淡路大震災の経験と</a:t>
            </a:r>
          </a:p>
          <a:p>
            <a:r>
              <a:rPr lang="ja-JP" altLang="en-US" sz="2800" dirty="0"/>
              <a:t>出会った</a:t>
            </a:r>
            <a:r>
              <a:rPr lang="ja-JP" altLang="en-US" sz="2800" dirty="0">
                <a:solidFill>
                  <a:srgbClr val="FF0000"/>
                </a:solidFill>
                <a:highlight>
                  <a:srgbClr val="FFFF00"/>
                </a:highlight>
              </a:rPr>
              <a:t>興味深いお話し</a:t>
            </a:r>
            <a:r>
              <a:rPr lang="ja-JP" altLang="en-US" sz="2800" dirty="0">
                <a:solidFill>
                  <a:srgbClr val="FF0000"/>
                </a:solidFill>
              </a:rPr>
              <a:t>　</a:t>
            </a:r>
            <a:r>
              <a:rPr lang="ja-JP" altLang="en-US" sz="2800" dirty="0"/>
              <a:t>防災逸話</a:t>
            </a:r>
            <a:r>
              <a:rPr lang="ja-JP" altLang="ja-JP" sz="2800" dirty="0"/>
              <a:t>「</a:t>
            </a:r>
            <a:r>
              <a:rPr lang="ja-JP" altLang="ja-JP" sz="2800" dirty="0">
                <a:solidFill>
                  <a:schemeClr val="bg1"/>
                </a:solidFill>
                <a:highlight>
                  <a:srgbClr val="FF0000"/>
                </a:highlight>
              </a:rPr>
              <a:t>土手の花見</a:t>
            </a:r>
            <a:r>
              <a:rPr lang="ja-JP" altLang="ja-JP" sz="2800" dirty="0"/>
              <a:t>」</a:t>
            </a:r>
            <a:endParaRPr lang="ja-JP" altLang="en-US" sz="2800" dirty="0"/>
          </a:p>
          <a:p>
            <a:r>
              <a:rPr lang="ja-JP" altLang="en-US" sz="2800" dirty="0"/>
              <a:t>土手の花見の研究から考察された言葉がある</a:t>
            </a:r>
            <a:endParaRPr lang="en-US" altLang="ja-JP" sz="2800" dirty="0"/>
          </a:p>
          <a:p>
            <a:r>
              <a:rPr lang="ja-JP" altLang="en-US" sz="2800" b="0" dirty="0">
                <a:ea typeface="ＭＳ ゴシック" pitchFamily="49" charset="-128"/>
              </a:rPr>
              <a:t>土手の花見を実践するという新たな目的を掲げ</a:t>
            </a:r>
          </a:p>
          <a:p>
            <a:r>
              <a:rPr lang="ja-JP" altLang="en-US" sz="2800" b="0" dirty="0">
                <a:ea typeface="ＭＳ ゴシック" pitchFamily="49" charset="-128"/>
              </a:rPr>
              <a:t>今までの防災活動を</a:t>
            </a:r>
            <a:r>
              <a:rPr lang="ja-JP" altLang="en-US" sz="2800" dirty="0">
                <a:highlight>
                  <a:srgbClr val="FFFF00"/>
                </a:highlight>
                <a:ea typeface="ＭＳ ゴシック" pitchFamily="49" charset="-128"/>
              </a:rPr>
              <a:t>大きく舵を切りました</a:t>
            </a:r>
          </a:p>
          <a:p>
            <a:r>
              <a:rPr lang="ja-JP" altLang="en-US" sz="2800" dirty="0">
                <a:ea typeface="ＭＳ ゴシック" pitchFamily="49" charset="-128"/>
              </a:rPr>
              <a:t>こんなことも防災活動なの？</a:t>
            </a:r>
          </a:p>
          <a:p>
            <a:r>
              <a:rPr lang="ja-JP" altLang="en-US" sz="2800" dirty="0">
                <a:solidFill>
                  <a:srgbClr val="FF0000"/>
                </a:solidFill>
                <a:ea typeface="ＭＳ ゴシック" pitchFamily="49" charset="-128"/>
              </a:rPr>
              <a:t>何でも防災にからめる</a:t>
            </a:r>
          </a:p>
          <a:p>
            <a:r>
              <a:rPr lang="ja-JP" altLang="en-US" sz="2800" dirty="0">
                <a:ea typeface="ＭＳ ゴシック" pitchFamily="49" charset="-128"/>
              </a:rPr>
              <a:t>言い換えれば！</a:t>
            </a:r>
            <a:r>
              <a:rPr lang="ja-JP" altLang="en-US" sz="2800" dirty="0">
                <a:solidFill>
                  <a:srgbClr val="FF0000"/>
                </a:solidFill>
                <a:highlight>
                  <a:srgbClr val="FFFF00"/>
                </a:highlight>
                <a:ea typeface="ＭＳ ゴシック" pitchFamily="49" charset="-128"/>
              </a:rPr>
              <a:t>何でも防災にしてしまえ！</a:t>
            </a:r>
            <a:endParaRPr lang="ja-JP" altLang="en-US" sz="2800" b="0" dirty="0">
              <a:solidFill>
                <a:srgbClr val="FF0000"/>
              </a:solidFill>
              <a:highlight>
                <a:srgbClr val="FFFF00"/>
              </a:highlight>
              <a:ea typeface="ＭＳ ゴシック" pitchFamily="49" charset="-128"/>
            </a:endParaRPr>
          </a:p>
        </p:txBody>
      </p:sp>
      <p:pic>
        <p:nvPicPr>
          <p:cNvPr id="8" name="図 7">
            <a:extLst>
              <a:ext uri="{FF2B5EF4-FFF2-40B4-BE49-F238E27FC236}">
                <a16:creationId xmlns:a16="http://schemas.microsoft.com/office/drawing/2014/main" id="{FAFFCB83-0D89-40EE-ABCB-43E84BB481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71" y="3272948"/>
            <a:ext cx="2426629" cy="2855955"/>
          </a:xfrm>
          <a:prstGeom prst="rect">
            <a:avLst/>
          </a:prstGeom>
          <a:ln>
            <a:noFill/>
          </a:ln>
          <a:effectLst>
            <a:softEdge rad="112500"/>
          </a:effectLst>
        </p:spPr>
      </p:pic>
      <p:sp>
        <p:nvSpPr>
          <p:cNvPr id="3" name="タイトル 2"/>
          <p:cNvSpPr>
            <a:spLocks noGrp="1"/>
          </p:cNvSpPr>
          <p:nvPr>
            <p:ph type="title"/>
          </p:nvPr>
        </p:nvSpPr>
        <p:spPr/>
        <p:txBody>
          <a:bodyPr/>
          <a:lstStyle/>
          <a:p>
            <a:r>
              <a:rPr kumimoji="1" lang="ja-JP" altLang="en-US" dirty="0"/>
              <a:t>楽しくライフラインの構築</a:t>
            </a:r>
          </a:p>
        </p:txBody>
      </p:sp>
      <p:sp>
        <p:nvSpPr>
          <p:cNvPr id="16" name="吹き出し: 円形 15">
            <a:extLst>
              <a:ext uri="{FF2B5EF4-FFF2-40B4-BE49-F238E27FC236}">
                <a16:creationId xmlns:a16="http://schemas.microsoft.com/office/drawing/2014/main" id="{255F7B77-7C70-497B-8E58-25798CC751F6}"/>
              </a:ext>
            </a:extLst>
          </p:cNvPr>
          <p:cNvSpPr/>
          <p:nvPr/>
        </p:nvSpPr>
        <p:spPr bwMode="auto">
          <a:xfrm>
            <a:off x="3635896" y="80774"/>
            <a:ext cx="5256584" cy="2196097"/>
          </a:xfrm>
          <a:prstGeom prst="wedgeEllipseCallout">
            <a:avLst>
              <a:gd name="adj1" fmla="val 14823"/>
              <a:gd name="adj2" fmla="val 79014"/>
            </a:avLst>
          </a:prstGeom>
          <a:solidFill>
            <a:srgbClr val="FF0000"/>
          </a:solidFill>
          <a:ln w="9525">
            <a:noFill/>
            <a:miter lim="800000"/>
            <a:headEnd/>
            <a:tailEnd/>
          </a:ln>
          <a:effectLst/>
        </p:spPr>
        <p:txBody>
          <a:bodyPr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土手の花見との出会いが</a:t>
            </a:r>
          </a:p>
          <a:p>
            <a:pPr algn="ct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楽しく防災活動をやろう</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強化推進することになる！</a:t>
            </a:r>
          </a:p>
        </p:txBody>
      </p:sp>
      <p:sp>
        <p:nvSpPr>
          <p:cNvPr id="18" name="吹き出し: 円形 17">
            <a:extLst>
              <a:ext uri="{FF2B5EF4-FFF2-40B4-BE49-F238E27FC236}">
                <a16:creationId xmlns:a16="http://schemas.microsoft.com/office/drawing/2014/main" id="{FB7C28AB-2C5C-4378-A5BB-72FE35907C6D}"/>
              </a:ext>
            </a:extLst>
          </p:cNvPr>
          <p:cNvSpPr/>
          <p:nvPr/>
        </p:nvSpPr>
        <p:spPr bwMode="auto">
          <a:xfrm>
            <a:off x="4715952" y="5013176"/>
            <a:ext cx="3960440" cy="1800200"/>
          </a:xfrm>
          <a:prstGeom prst="wedgeEllipseCallout">
            <a:avLst>
              <a:gd name="adj1" fmla="val 20692"/>
              <a:gd name="adj2" fmla="val -134979"/>
            </a:avLst>
          </a:prstGeom>
          <a:solidFill>
            <a:srgbClr val="FF9900"/>
          </a:solidFill>
          <a:ln w="9525">
            <a:noFill/>
            <a:miter lim="800000"/>
            <a:headEnd/>
            <a:tailEnd/>
          </a:ln>
          <a:effectLst/>
        </p:spPr>
        <p:txBody>
          <a:bodyPr wrap="none" rtlCol="0" anchor="ctr"/>
          <a:lstStyle/>
          <a:p>
            <a:pPr algn="ctr"/>
            <a:r>
              <a:rPr kumimoji="1" lang="ja-JP" altLang="en-US" dirty="0"/>
              <a:t>「土手の花見」の内容は</a:t>
            </a:r>
          </a:p>
          <a:p>
            <a:pPr algn="ctr"/>
            <a:r>
              <a:rPr kumimoji="1" lang="ja-JP" altLang="en-US" dirty="0"/>
              <a:t>地域防災研究所ホームページ</a:t>
            </a:r>
          </a:p>
          <a:p>
            <a:pPr algn="ctr"/>
            <a:r>
              <a:rPr kumimoji="1" lang="ja-JP" altLang="en-US" dirty="0"/>
              <a:t>「楽しく防災活動」で</a:t>
            </a:r>
          </a:p>
          <a:p>
            <a:pPr algn="ctr"/>
            <a:r>
              <a:rPr kumimoji="1" lang="ja-JP" altLang="en-US" dirty="0"/>
              <a:t>ご覧いただけます</a:t>
            </a:r>
          </a:p>
        </p:txBody>
      </p:sp>
      <p:sp>
        <p:nvSpPr>
          <p:cNvPr id="20" name="吹き出し: 円形 19">
            <a:extLst>
              <a:ext uri="{FF2B5EF4-FFF2-40B4-BE49-F238E27FC236}">
                <a16:creationId xmlns:a16="http://schemas.microsoft.com/office/drawing/2014/main" id="{79194A36-E0A3-45CF-8BDD-332F04D7D5B2}"/>
              </a:ext>
            </a:extLst>
          </p:cNvPr>
          <p:cNvSpPr/>
          <p:nvPr/>
        </p:nvSpPr>
        <p:spPr bwMode="auto">
          <a:xfrm>
            <a:off x="115570" y="115737"/>
            <a:ext cx="7984822" cy="2757770"/>
          </a:xfrm>
          <a:prstGeom prst="wedgeEllipseCallout">
            <a:avLst>
              <a:gd name="adj1" fmla="val -13847"/>
              <a:gd name="adj2" fmla="val 73399"/>
            </a:avLst>
          </a:prstGeom>
          <a:solidFill>
            <a:srgbClr val="FF0000"/>
          </a:solidFill>
          <a:ln w="9525">
            <a:noFill/>
            <a:miter lim="800000"/>
            <a:headEnd/>
            <a:tailEnd/>
          </a:ln>
          <a:effectLst/>
        </p:spPr>
        <p:txBody>
          <a:bodyPr wrap="none" rtlCol="0" anchor="ctr"/>
          <a:lstStyle/>
          <a:p>
            <a:pPr algn="ctr"/>
            <a:r>
              <a:rPr lang="ja-JP" altLang="en-US" sz="4800" dirty="0">
                <a:solidFill>
                  <a:srgbClr val="FFFF00"/>
                </a:solidFill>
                <a:latin typeface="AR P悠々ゴシック体E" panose="040B0900000000000000" pitchFamily="50" charset="-128"/>
                <a:ea typeface="AR P悠々ゴシック体E" panose="040B0900000000000000" pitchFamily="50" charset="-128"/>
              </a:rPr>
              <a:t>防災を防災と語らずとも</a:t>
            </a:r>
          </a:p>
          <a:p>
            <a:pPr algn="ctr"/>
            <a:r>
              <a:rPr lang="ja-JP" altLang="en-US" sz="4800" dirty="0">
                <a:solidFill>
                  <a:schemeClr val="bg1"/>
                </a:solidFill>
                <a:latin typeface="AR P悠々ゴシック体E" panose="040B0900000000000000" pitchFamily="50" charset="-128"/>
                <a:ea typeface="AR P悠々ゴシック体E" panose="040B0900000000000000" pitchFamily="50" charset="-128"/>
              </a:rPr>
              <a:t>防災の役割を果たすこと</a:t>
            </a:r>
          </a:p>
        </p:txBody>
      </p:sp>
      <p:sp>
        <p:nvSpPr>
          <p:cNvPr id="17" name="吹き出し: 円形 16">
            <a:extLst>
              <a:ext uri="{FF2B5EF4-FFF2-40B4-BE49-F238E27FC236}">
                <a16:creationId xmlns:a16="http://schemas.microsoft.com/office/drawing/2014/main" id="{1C1BA5DA-3C99-438D-86B0-A3113B40C6D2}"/>
              </a:ext>
            </a:extLst>
          </p:cNvPr>
          <p:cNvSpPr/>
          <p:nvPr/>
        </p:nvSpPr>
        <p:spPr bwMode="auto">
          <a:xfrm>
            <a:off x="688615" y="2466875"/>
            <a:ext cx="5434512" cy="4167513"/>
          </a:xfrm>
          <a:prstGeom prst="wedgeEllipseCallout">
            <a:avLst>
              <a:gd name="adj1" fmla="val 69852"/>
              <a:gd name="adj2" fmla="val 1504"/>
            </a:avLst>
          </a:prstGeom>
          <a:solidFill>
            <a:srgbClr val="008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楽しくイベントに参加し</a:t>
            </a:r>
            <a:endParaRPr kumimoji="1" lang="en-US" altLang="ja-JP" sz="36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知らず知らずに</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防災活動を</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担ってしまっていた</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というお話</a:t>
            </a:r>
          </a:p>
        </p:txBody>
      </p:sp>
      <p:pic>
        <p:nvPicPr>
          <p:cNvPr id="4" name="図 3" descr="人形, おもちゃ, 部屋 が含まれている画像&#10;&#10;自動的に生成された説明">
            <a:extLst>
              <a:ext uri="{FF2B5EF4-FFF2-40B4-BE49-F238E27FC236}">
                <a16:creationId xmlns:a16="http://schemas.microsoft.com/office/drawing/2014/main" id="{F73B7462-6A83-4795-ACF9-DD0E84CD9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173" y="129860"/>
            <a:ext cx="2815509" cy="2196096"/>
          </a:xfrm>
          <a:prstGeom prst="rect">
            <a:avLst/>
          </a:prstGeom>
        </p:spPr>
      </p:pic>
      <p:grpSp>
        <p:nvGrpSpPr>
          <p:cNvPr id="10" name="グループ化 9">
            <a:extLst>
              <a:ext uri="{FF2B5EF4-FFF2-40B4-BE49-F238E27FC236}">
                <a16:creationId xmlns:a16="http://schemas.microsoft.com/office/drawing/2014/main" id="{F0ADD5B6-3179-5F28-55A5-3D9ECF19ED6D}"/>
              </a:ext>
            </a:extLst>
          </p:cNvPr>
          <p:cNvGrpSpPr/>
          <p:nvPr/>
        </p:nvGrpSpPr>
        <p:grpSpPr>
          <a:xfrm>
            <a:off x="882524" y="-39294"/>
            <a:ext cx="1991802" cy="2053404"/>
            <a:chOff x="882524" y="-39294"/>
            <a:chExt cx="1991802" cy="2053404"/>
          </a:xfrm>
        </p:grpSpPr>
        <p:pic>
          <p:nvPicPr>
            <p:cNvPr id="7" name="図 6">
              <a:extLst>
                <a:ext uri="{FF2B5EF4-FFF2-40B4-BE49-F238E27FC236}">
                  <a16:creationId xmlns:a16="http://schemas.microsoft.com/office/drawing/2014/main" id="{A70C47DD-A5FB-EBC0-D869-332DA84A1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24" y="-39294"/>
              <a:ext cx="1991802" cy="2053404"/>
            </a:xfrm>
            <a:prstGeom prst="rect">
              <a:avLst/>
            </a:prstGeom>
          </p:spPr>
        </p:pic>
        <p:sp>
          <p:nvSpPr>
            <p:cNvPr id="9" name="テキスト ボックス 8">
              <a:extLst>
                <a:ext uri="{FF2B5EF4-FFF2-40B4-BE49-F238E27FC236}">
                  <a16:creationId xmlns:a16="http://schemas.microsoft.com/office/drawing/2014/main" id="{04EA304B-00B7-F006-0003-B0BA111745D2}"/>
                </a:ext>
              </a:extLst>
            </p:cNvPr>
            <p:cNvSpPr txBox="1"/>
            <p:nvPr/>
          </p:nvSpPr>
          <p:spPr>
            <a:xfrm>
              <a:off x="1115616" y="320525"/>
              <a:ext cx="1129831" cy="307777"/>
            </a:xfrm>
            <a:prstGeom prst="rect">
              <a:avLst/>
            </a:prstGeom>
            <a:noFill/>
          </p:spPr>
          <p:txBody>
            <a:bodyPr wrap="square" rtlCol="0">
              <a:spAutoFit/>
            </a:bodyPr>
            <a:lstStyle/>
            <a:p>
              <a:pPr algn="ctr"/>
              <a:r>
                <a:rPr kumimoji="1" lang="ja-JP" altLang="en-US" sz="1400" dirty="0">
                  <a:ln>
                    <a:solidFill>
                      <a:srgbClr val="FFFF00"/>
                    </a:solidFill>
                  </a:ln>
                  <a:solidFill>
                    <a:srgbClr val="FF0000"/>
                  </a:solidFill>
                  <a:effectLst>
                    <a:outerShdw blurRad="50800" dist="38100" dir="2700000" algn="tl" rotWithShape="0">
                      <a:prstClr val="black">
                        <a:alpha val="40000"/>
                      </a:prstClr>
                    </a:outerShdw>
                  </a:effectLst>
                  <a:latin typeface="ＤＦＧ極太ゴシック体" panose="020B0C00010101010101" pitchFamily="50" charset="-128"/>
                  <a:ea typeface="ＤＦＧ極太ゴシック体" panose="020B0C00010101010101" pitchFamily="50" charset="-128"/>
                </a:rPr>
                <a:t>ライフライン</a:t>
              </a:r>
            </a:p>
          </p:txBody>
        </p:sp>
      </p:grpSp>
      <p:sp>
        <p:nvSpPr>
          <p:cNvPr id="19" name="吹き出し: 角を丸めた四角形 18">
            <a:extLst>
              <a:ext uri="{FF2B5EF4-FFF2-40B4-BE49-F238E27FC236}">
                <a16:creationId xmlns:a16="http://schemas.microsoft.com/office/drawing/2014/main" id="{866DFB28-3F71-47BC-8568-7C2BA53187BC}"/>
              </a:ext>
            </a:extLst>
          </p:cNvPr>
          <p:cNvSpPr/>
          <p:nvPr/>
        </p:nvSpPr>
        <p:spPr>
          <a:xfrm>
            <a:off x="3995936" y="3386224"/>
            <a:ext cx="5040560" cy="3015071"/>
          </a:xfrm>
          <a:prstGeom prst="wedgeRoundRectCallout">
            <a:avLst>
              <a:gd name="adj1" fmla="val -20320"/>
              <a:gd name="adj2" fmla="val -8209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コミュニティの重要性</a:t>
            </a: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は</a:t>
            </a: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計り知れないものがあり</a:t>
            </a:r>
            <a:endParaRPr kumimoji="1" lang="en-US" altLang="ja-JP" sz="3200" dirty="0">
              <a:solidFill>
                <a:schemeClr val="tx1"/>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すべての活動の</a:t>
            </a: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基本となるのは</a:t>
            </a:r>
          </a:p>
          <a:p>
            <a:pPr algn="ctr"/>
            <a:r>
              <a:rPr kumimoji="1" lang="ja-JP" altLang="en-US" sz="5400" dirty="0">
                <a:solidFill>
                  <a:srgbClr val="FF0000"/>
                </a:solidFill>
                <a:latin typeface="AR P悠々ゴシック体E" panose="040B0900000000000000" pitchFamily="50" charset="-128"/>
                <a:ea typeface="AR P悠々ゴシック体E" panose="040B0900000000000000" pitchFamily="50" charset="-128"/>
              </a:rPr>
              <a:t>あいさつ・挨拶</a:t>
            </a:r>
            <a:endParaRPr kumimoji="1" lang="ja-JP" altLang="en-US" sz="5400" dirty="0">
              <a:solidFill>
                <a:schemeClr val="tx1"/>
              </a:solidFill>
              <a:latin typeface="AR P悠々ゴシック体E" panose="040B0900000000000000" pitchFamily="50" charset="-128"/>
              <a:ea typeface="AR P悠々ゴシック体E" panose="040B0900000000000000" pitchFamily="50" charset="-128"/>
            </a:endParaRPr>
          </a:p>
        </p:txBody>
      </p:sp>
      <p:sp>
        <p:nvSpPr>
          <p:cNvPr id="5" name="楕円 4">
            <a:extLst>
              <a:ext uri="{FF2B5EF4-FFF2-40B4-BE49-F238E27FC236}">
                <a16:creationId xmlns:a16="http://schemas.microsoft.com/office/drawing/2014/main" id="{5FF20001-1BFA-3A6F-E36A-47FCBB5C5A7B}"/>
              </a:ext>
            </a:extLst>
          </p:cNvPr>
          <p:cNvSpPr/>
          <p:nvPr/>
        </p:nvSpPr>
        <p:spPr bwMode="auto">
          <a:xfrm>
            <a:off x="161268" y="3622018"/>
            <a:ext cx="4104456" cy="2557316"/>
          </a:xfrm>
          <a:prstGeom prst="ellipse">
            <a:avLst/>
          </a:prstGeom>
          <a:solidFill>
            <a:srgbClr val="008000"/>
          </a:solidFill>
          <a:ln w="9525">
            <a:noFill/>
            <a:miter lim="800000"/>
            <a:headEnd/>
            <a:tailEnd/>
          </a:ln>
          <a:effectLst/>
        </p:spPr>
        <p:txBody>
          <a:bodyPr wrap="none" rtlCol="0" anchor="ctr"/>
          <a:lstStyle/>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自由に</a:t>
            </a:r>
          </a:p>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楽しく防災活動を</a:t>
            </a:r>
          </a:p>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やろう！</a:t>
            </a:r>
          </a:p>
        </p:txBody>
      </p:sp>
      <p:sp>
        <p:nvSpPr>
          <p:cNvPr id="6" name="楕円 5">
            <a:extLst>
              <a:ext uri="{FF2B5EF4-FFF2-40B4-BE49-F238E27FC236}">
                <a16:creationId xmlns:a16="http://schemas.microsoft.com/office/drawing/2014/main" id="{8117D217-EE49-F111-38D8-018776B4EB59}"/>
              </a:ext>
            </a:extLst>
          </p:cNvPr>
          <p:cNvSpPr/>
          <p:nvPr/>
        </p:nvSpPr>
        <p:spPr bwMode="auto">
          <a:xfrm>
            <a:off x="72008" y="80774"/>
            <a:ext cx="7465174" cy="3722761"/>
          </a:xfrm>
          <a:prstGeom prst="ellipse">
            <a:avLst/>
          </a:prstGeom>
          <a:solidFill>
            <a:srgbClr val="FFFF00"/>
          </a:solidFill>
          <a:ln w="9525">
            <a:noFill/>
            <a:miter lim="800000"/>
            <a:headEnd/>
            <a:tailEnd/>
          </a:ln>
          <a:effectLst/>
        </p:spPr>
        <p:txBody>
          <a:bodyPr wrap="none" rtlCol="0" anchor="ctr"/>
          <a:lstStyle/>
          <a:p>
            <a:pPr algn="ctr"/>
            <a:r>
              <a:rPr kumimoji="1" lang="ja-JP" altLang="en-US" sz="2800" dirty="0">
                <a:latin typeface="AR悠々ゴシック体E" panose="040B0909000000000000" pitchFamily="49" charset="-128"/>
                <a:ea typeface="AR悠々ゴシック体E" panose="040B0909000000000000" pitchFamily="49" charset="-128"/>
              </a:rPr>
              <a:t>誰もがイヤだと思う</a:t>
            </a:r>
          </a:p>
          <a:p>
            <a:pPr algn="ctr"/>
            <a:r>
              <a:rPr kumimoji="1" lang="ja-JP" altLang="en-US" sz="2800" dirty="0">
                <a:latin typeface="AR悠々ゴシック体E" panose="040B0909000000000000" pitchFamily="49" charset="-128"/>
                <a:ea typeface="AR悠々ゴシック体E" panose="040B0909000000000000" pitchFamily="49" charset="-128"/>
              </a:rPr>
              <a:t>災害の為にやるのではなく</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自分の大切なものを守る為に</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やるものだと考えれば</a:t>
            </a:r>
          </a:p>
          <a:p>
            <a:pPr algn="ctr"/>
            <a:r>
              <a:rPr kumimoji="1" lang="ja-JP" altLang="en-US" sz="2800" dirty="0">
                <a:solidFill>
                  <a:srgbClr val="008000"/>
                </a:solidFill>
                <a:latin typeface="AR悠々ゴシック体E" panose="040B0909000000000000" pitchFamily="49" charset="-128"/>
                <a:ea typeface="AR悠々ゴシック体E" panose="040B0909000000000000" pitchFamily="49" charset="-128"/>
              </a:rPr>
              <a:t>活動のすべてが</a:t>
            </a:r>
          </a:p>
          <a:p>
            <a:pPr algn="ctr"/>
            <a:r>
              <a:rPr kumimoji="1" lang="ja-JP" altLang="en-US" sz="2800" dirty="0">
                <a:solidFill>
                  <a:srgbClr val="008000"/>
                </a:solidFill>
                <a:latin typeface="AR悠々ゴシック体E" panose="040B0909000000000000" pitchFamily="49" charset="-128"/>
                <a:ea typeface="AR悠々ゴシック体E" panose="040B0909000000000000" pitchFamily="49" charset="-128"/>
              </a:rPr>
              <a:t>ワクワクすることになり</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参加することが楽しみになる</a:t>
            </a:r>
          </a:p>
        </p:txBody>
      </p:sp>
      <p:sp>
        <p:nvSpPr>
          <p:cNvPr id="11" name="楕円 10">
            <a:extLst>
              <a:ext uri="{FF2B5EF4-FFF2-40B4-BE49-F238E27FC236}">
                <a16:creationId xmlns:a16="http://schemas.microsoft.com/office/drawing/2014/main" id="{890B66AD-5138-0A3A-91EB-A1084B6CC692}"/>
              </a:ext>
            </a:extLst>
          </p:cNvPr>
          <p:cNvSpPr/>
          <p:nvPr/>
        </p:nvSpPr>
        <p:spPr bwMode="auto">
          <a:xfrm>
            <a:off x="175222" y="528897"/>
            <a:ext cx="8833691" cy="5714653"/>
          </a:xfrm>
          <a:prstGeom prst="ellipse">
            <a:avLst/>
          </a:prstGeom>
          <a:solidFill>
            <a:srgbClr val="FF0000"/>
          </a:solidFill>
          <a:ln w="9525">
            <a:noFill/>
            <a:miter lim="800000"/>
            <a:headEnd/>
            <a:tailEnd/>
          </a:ln>
          <a:effectLst/>
        </p:spPr>
        <p:txBody>
          <a:bodyPr wrap="none" rtlCol="0" anchor="ctr"/>
          <a:lstStyle/>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日々</a:t>
            </a:r>
          </a:p>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生きる為に必要な</a:t>
            </a:r>
          </a:p>
          <a:p>
            <a:pPr algn="ctr"/>
            <a:r>
              <a:rPr lang="ja-JP" altLang="en-US" sz="4800" dirty="0">
                <a:solidFill>
                  <a:srgbClr val="FFFF00"/>
                </a:solidFill>
                <a:latin typeface="AR悠々ゴシック体E" panose="040B0909000000000000" pitchFamily="49" charset="-128"/>
                <a:ea typeface="AR悠々ゴシック体E" panose="040B0909000000000000" pitchFamily="49" charset="-128"/>
              </a:rPr>
              <a:t>水・空気・食べ物</a:t>
            </a:r>
            <a:r>
              <a:rPr lang="ja-JP" altLang="en-US" sz="4800" dirty="0">
                <a:solidFill>
                  <a:schemeClr val="bg1"/>
                </a:solidFill>
                <a:latin typeface="AR悠々ゴシック体E" panose="040B0909000000000000" pitchFamily="49" charset="-128"/>
                <a:ea typeface="AR悠々ゴシック体E" panose="040B0909000000000000" pitchFamily="49" charset="-128"/>
              </a:rPr>
              <a:t>と</a:t>
            </a:r>
          </a:p>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同じくらい</a:t>
            </a:r>
          </a:p>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大切なものが</a:t>
            </a:r>
          </a:p>
          <a:p>
            <a:pPr algn="ctr"/>
            <a:r>
              <a:rPr lang="ja-JP" altLang="en-US" sz="6000" dirty="0">
                <a:solidFill>
                  <a:srgbClr val="FFFF00"/>
                </a:solidFill>
                <a:latin typeface="AR悠々ゴシック体E" panose="040B0909000000000000" pitchFamily="49" charset="-128"/>
                <a:ea typeface="AR悠々ゴシック体E" panose="040B0909000000000000" pitchFamily="49" charset="-128"/>
              </a:rPr>
              <a:t>コミュニティ</a:t>
            </a:r>
            <a:endParaRPr kumimoji="1" lang="ja-JP" altLang="en-US" sz="6000" dirty="0">
              <a:solidFill>
                <a:srgbClr val="FFFF00"/>
              </a:solidFill>
              <a:latin typeface="AR悠々ゴシック体E" panose="040B0909000000000000" pitchFamily="49" charset="-128"/>
              <a:ea typeface="AR悠々ゴシック体E" panose="040B0909000000000000" pitchFamily="49" charset="-128"/>
            </a:endParaRPr>
          </a:p>
        </p:txBody>
      </p:sp>
      <p:sp>
        <p:nvSpPr>
          <p:cNvPr id="2" name="楕円 1">
            <a:extLst>
              <a:ext uri="{FF2B5EF4-FFF2-40B4-BE49-F238E27FC236}">
                <a16:creationId xmlns:a16="http://schemas.microsoft.com/office/drawing/2014/main" id="{3E374B71-7DDB-3C86-8968-D1DACB2000FE}"/>
              </a:ext>
            </a:extLst>
          </p:cNvPr>
          <p:cNvSpPr/>
          <p:nvPr/>
        </p:nvSpPr>
        <p:spPr bwMode="auto">
          <a:xfrm>
            <a:off x="200619" y="590996"/>
            <a:ext cx="8833691" cy="5714653"/>
          </a:xfrm>
          <a:prstGeom prst="ellipse">
            <a:avLst/>
          </a:prstGeom>
          <a:solidFill>
            <a:srgbClr val="FF0000"/>
          </a:solidFill>
          <a:ln w="9525">
            <a:noFill/>
            <a:miter lim="800000"/>
            <a:headEnd/>
            <a:tailEnd/>
          </a:ln>
          <a:effectLst/>
        </p:spPr>
        <p:txBody>
          <a:bodyPr wrap="none" rtlCol="0" anchor="ctr"/>
          <a:lstStyle/>
          <a:p>
            <a:pPr algn="ctr"/>
            <a:r>
              <a:rPr kumimoji="1" lang="ja-JP" altLang="en-US" sz="6000" dirty="0">
                <a:solidFill>
                  <a:schemeClr val="bg1"/>
                </a:solidFill>
                <a:latin typeface="AR悠々ゴシック体E" panose="040B0909000000000000" pitchFamily="49" charset="-128"/>
                <a:ea typeface="AR悠々ゴシック体E" panose="040B0909000000000000" pitchFamily="49" charset="-128"/>
              </a:rPr>
              <a:t>毎日できる</a:t>
            </a:r>
          </a:p>
          <a:p>
            <a:pPr algn="ctr"/>
            <a:r>
              <a:rPr kumimoji="1" lang="ja-JP" altLang="en-US" sz="6000" dirty="0">
                <a:solidFill>
                  <a:schemeClr val="bg1"/>
                </a:solidFill>
                <a:latin typeface="AR悠々ゴシック体E" panose="040B0909000000000000" pitchFamily="49" charset="-128"/>
                <a:ea typeface="AR悠々ゴシック体E" panose="040B0909000000000000" pitchFamily="49" charset="-128"/>
              </a:rPr>
              <a:t>スーパー防災訓練</a:t>
            </a:r>
          </a:p>
          <a:p>
            <a:pPr algn="ctr"/>
            <a:r>
              <a:rPr kumimoji="1" lang="ja-JP" altLang="en-US" sz="9600" dirty="0">
                <a:solidFill>
                  <a:srgbClr val="FFFF00"/>
                </a:solidFill>
                <a:latin typeface="AR悠々ゴシック体E" panose="040B0909000000000000" pitchFamily="49" charset="-128"/>
                <a:ea typeface="AR悠々ゴシック体E" panose="040B0909000000000000" pitchFamily="49" charset="-128"/>
              </a:rPr>
              <a:t>あいさつ</a:t>
            </a:r>
            <a:endParaRPr kumimoji="1" lang="ja-JP" altLang="en-US" sz="9600" dirty="0">
              <a:solidFill>
                <a:schemeClr val="bg1"/>
              </a:solidFill>
              <a:latin typeface="AR悠々ゴシック体E" panose="040B0909000000000000" pitchFamily="49" charset="-128"/>
              <a:ea typeface="AR悠々ゴシック体E" panose="040B0909000000000000" pitchFamily="49" charset="-128"/>
            </a:endParaRPr>
          </a:p>
        </p:txBody>
      </p:sp>
      <p:pic>
        <p:nvPicPr>
          <p:cNvPr id="13" name="図 12" descr="おもちゃ, 人形, 時計, 部屋 が含まれている画像&#10;&#10;自動的に生成された説明">
            <a:extLst>
              <a:ext uri="{FF2B5EF4-FFF2-40B4-BE49-F238E27FC236}">
                <a16:creationId xmlns:a16="http://schemas.microsoft.com/office/drawing/2014/main" id="{7C134798-CE27-DB58-FB6E-C59ECF667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491" y="3374609"/>
            <a:ext cx="1927117" cy="1782583"/>
          </a:xfrm>
          <a:prstGeom prst="rect">
            <a:avLst/>
          </a:prstGeom>
        </p:spPr>
      </p:pic>
    </p:spTree>
    <p:custDataLst>
      <p:tags r:id="rId1"/>
    </p:custDataLst>
    <p:extLst>
      <p:ext uri="{BB962C8B-B14F-4D97-AF65-F5344CB8AC3E}">
        <p14:creationId xmlns:p14="http://schemas.microsoft.com/office/powerpoint/2010/main" val="56120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dissolve">
                                      <p:cBhvr>
                                        <p:cTn id="7" dur="500"/>
                                        <p:tgtEl>
                                          <p:spTgt spid="83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4563">
                                            <p:txEl>
                                              <p:pRg st="1" end="1"/>
                                            </p:txEl>
                                          </p:spTgt>
                                        </p:tgtEl>
                                        <p:attrNameLst>
                                          <p:attrName>style.visibility</p:attrName>
                                        </p:attrNameLst>
                                      </p:cBhvr>
                                      <p:to>
                                        <p:strVal val="visible"/>
                                      </p:to>
                                    </p:set>
                                    <p:animEffect transition="in" filter="dissolve">
                                      <p:cBhvr>
                                        <p:cTn id="12" dur="500"/>
                                        <p:tgtEl>
                                          <p:spTgt spid="83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34563">
                                            <p:txEl>
                                              <p:pRg st="2" end="2"/>
                                            </p:txEl>
                                          </p:spTgt>
                                        </p:tgtEl>
                                        <p:attrNameLst>
                                          <p:attrName>style.visibility</p:attrName>
                                        </p:attrNameLst>
                                      </p:cBhvr>
                                      <p:to>
                                        <p:strVal val="visible"/>
                                      </p:to>
                                    </p:set>
                                    <p:animEffect transition="in" filter="dissolve">
                                      <p:cBhvr>
                                        <p:cTn id="17" dur="500"/>
                                        <p:tgtEl>
                                          <p:spTgt spid="834563">
                                            <p:txEl>
                                              <p:pRg st="2" end="2"/>
                                            </p:txEl>
                                          </p:spTgt>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34563">
                                            <p:txEl>
                                              <p:pRg st="3" end="3"/>
                                            </p:txEl>
                                          </p:spTgt>
                                        </p:tgtEl>
                                        <p:attrNameLst>
                                          <p:attrName>style.visibility</p:attrName>
                                        </p:attrNameLst>
                                      </p:cBhvr>
                                      <p:to>
                                        <p:strVal val="visible"/>
                                      </p:to>
                                    </p:set>
                                    <p:animEffect transition="in" filter="dissolve">
                                      <p:cBhvr>
                                        <p:cTn id="34" dur="500"/>
                                        <p:tgtEl>
                                          <p:spTgt spid="83456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834563">
                                            <p:txEl>
                                              <p:pRg st="4" end="4"/>
                                            </p:txEl>
                                          </p:spTgt>
                                        </p:tgtEl>
                                        <p:attrNameLst>
                                          <p:attrName>style.visibility</p:attrName>
                                        </p:attrNameLst>
                                      </p:cBhvr>
                                      <p:to>
                                        <p:strVal val="visible"/>
                                      </p:to>
                                    </p:set>
                                    <p:animEffect transition="in" filter="dissolve">
                                      <p:cBhvr>
                                        <p:cTn id="39" dur="500"/>
                                        <p:tgtEl>
                                          <p:spTgt spid="834563">
                                            <p:txEl>
                                              <p:pRg st="4" end="4"/>
                                            </p:txEl>
                                          </p:spTgt>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1" presetClass="exit" presetSubtype="0" fill="hold"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par>
                                <p:cTn id="65" presetID="1" presetClass="exit" presetSubtype="0" fill="hold" grpId="1"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34563">
                                            <p:txEl>
                                              <p:pRg st="5" end="5"/>
                                            </p:txEl>
                                          </p:spTgt>
                                        </p:tgtEl>
                                        <p:attrNameLst>
                                          <p:attrName>style.visibility</p:attrName>
                                        </p:attrNameLst>
                                      </p:cBhvr>
                                      <p:to>
                                        <p:strVal val="visible"/>
                                      </p:to>
                                    </p:set>
                                    <p:animEffect transition="in" filter="dissolve">
                                      <p:cBhvr>
                                        <p:cTn id="75" dur="500"/>
                                        <p:tgtEl>
                                          <p:spTgt spid="834563">
                                            <p:txEl>
                                              <p:pRg st="5" end="5"/>
                                            </p:txEl>
                                          </p:spTgt>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down)">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834563">
                                            <p:txEl>
                                              <p:pRg st="6" end="6"/>
                                            </p:txEl>
                                          </p:spTgt>
                                        </p:tgtEl>
                                        <p:attrNameLst>
                                          <p:attrName>style.visibility</p:attrName>
                                        </p:attrNameLst>
                                      </p:cBhvr>
                                      <p:to>
                                        <p:strVal val="visible"/>
                                      </p:to>
                                    </p:set>
                                    <p:animEffect transition="in" filter="dissolve">
                                      <p:cBhvr>
                                        <p:cTn id="87" dur="500"/>
                                        <p:tgtEl>
                                          <p:spTgt spid="834563">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834563">
                                            <p:txEl>
                                              <p:pRg st="7" end="7"/>
                                            </p:txEl>
                                          </p:spTgt>
                                        </p:tgtEl>
                                        <p:attrNameLst>
                                          <p:attrName>style.visibility</p:attrName>
                                        </p:attrNameLst>
                                      </p:cBhvr>
                                      <p:to>
                                        <p:strVal val="visible"/>
                                      </p:to>
                                    </p:set>
                                    <p:animEffect transition="in" filter="dissolve">
                                      <p:cBhvr>
                                        <p:cTn id="92" dur="500"/>
                                        <p:tgtEl>
                                          <p:spTgt spid="834563">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834563">
                                            <p:txEl>
                                              <p:pRg st="8" end="8"/>
                                            </p:txEl>
                                          </p:spTgt>
                                        </p:tgtEl>
                                        <p:attrNameLst>
                                          <p:attrName>style.visibility</p:attrName>
                                        </p:attrNameLst>
                                      </p:cBhvr>
                                      <p:to>
                                        <p:strVal val="visible"/>
                                      </p:to>
                                    </p:set>
                                    <p:animEffect transition="in" filter="dissolve">
                                      <p:cBhvr>
                                        <p:cTn id="97" dur="500"/>
                                        <p:tgtEl>
                                          <p:spTgt spid="834563">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834563">
                                            <p:txEl>
                                              <p:pRg st="9" end="9"/>
                                            </p:txEl>
                                          </p:spTgt>
                                        </p:tgtEl>
                                        <p:attrNameLst>
                                          <p:attrName>style.visibility</p:attrName>
                                        </p:attrNameLst>
                                      </p:cBhvr>
                                      <p:to>
                                        <p:strVal val="visible"/>
                                      </p:to>
                                    </p:set>
                                    <p:animEffect transition="in" filter="dissolve">
                                      <p:cBhvr>
                                        <p:cTn id="102" dur="500"/>
                                        <p:tgtEl>
                                          <p:spTgt spid="834563">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834563">
                                            <p:txEl>
                                              <p:pRg st="10" end="10"/>
                                            </p:txEl>
                                          </p:spTgt>
                                        </p:tgtEl>
                                        <p:attrNameLst>
                                          <p:attrName>style.visibility</p:attrName>
                                        </p:attrNameLst>
                                      </p:cBhvr>
                                      <p:to>
                                        <p:strVal val="visible"/>
                                      </p:to>
                                    </p:set>
                                    <p:animEffect transition="in" filter="dissolve">
                                      <p:cBhvr>
                                        <p:cTn id="107" dur="500"/>
                                        <p:tgtEl>
                                          <p:spTgt spid="834563">
                                            <p:txEl>
                                              <p:pRg st="10" end="10"/>
                                            </p:txEl>
                                          </p:spTgt>
                                        </p:tgtEl>
                                      </p:cBhvr>
                                    </p:animEffect>
                                  </p:childTnLst>
                                </p:cTn>
                              </p:par>
                            </p:childTnLst>
                          </p:cTn>
                        </p:par>
                        <p:par>
                          <p:cTn id="108" fill="hold">
                            <p:stCondLst>
                              <p:cond delay="500"/>
                            </p:stCondLst>
                            <p:childTnLst>
                              <p:par>
                                <p:cTn id="109" presetID="31" presetClass="entr" presetSubtype="0" fill="hold" grpId="0" nodeType="after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p:cTn id="111" dur="1000" fill="hold"/>
                                        <p:tgtEl>
                                          <p:spTgt spid="5"/>
                                        </p:tgtEl>
                                        <p:attrNameLst>
                                          <p:attrName>ppt_w</p:attrName>
                                        </p:attrNameLst>
                                      </p:cBhvr>
                                      <p:tavLst>
                                        <p:tav tm="0">
                                          <p:val>
                                            <p:fltVal val="0"/>
                                          </p:val>
                                        </p:tav>
                                        <p:tav tm="100000">
                                          <p:val>
                                            <p:strVal val="#ppt_w"/>
                                          </p:val>
                                        </p:tav>
                                      </p:tavLst>
                                    </p:anim>
                                    <p:anim calcmode="lin" valueType="num">
                                      <p:cBhvr>
                                        <p:cTn id="112" dur="1000" fill="hold"/>
                                        <p:tgtEl>
                                          <p:spTgt spid="5"/>
                                        </p:tgtEl>
                                        <p:attrNameLst>
                                          <p:attrName>ppt_h</p:attrName>
                                        </p:attrNameLst>
                                      </p:cBhvr>
                                      <p:tavLst>
                                        <p:tav tm="0">
                                          <p:val>
                                            <p:fltVal val="0"/>
                                          </p:val>
                                        </p:tav>
                                        <p:tav tm="100000">
                                          <p:val>
                                            <p:strVal val="#ppt_h"/>
                                          </p:val>
                                        </p:tav>
                                      </p:tavLst>
                                    </p:anim>
                                    <p:anim calcmode="lin" valueType="num">
                                      <p:cBhvr>
                                        <p:cTn id="113" dur="1000" fill="hold"/>
                                        <p:tgtEl>
                                          <p:spTgt spid="5"/>
                                        </p:tgtEl>
                                        <p:attrNameLst>
                                          <p:attrName>style.rotation</p:attrName>
                                        </p:attrNameLst>
                                      </p:cBhvr>
                                      <p:tavLst>
                                        <p:tav tm="0">
                                          <p:val>
                                            <p:fltVal val="90"/>
                                          </p:val>
                                        </p:tav>
                                        <p:tav tm="100000">
                                          <p:val>
                                            <p:fltVal val="0"/>
                                          </p:val>
                                        </p:tav>
                                      </p:tavLst>
                                    </p:anim>
                                    <p:animEffect transition="in" filter="fade">
                                      <p:cBhvr>
                                        <p:cTn id="114" dur="1000"/>
                                        <p:tgtEl>
                                          <p:spTgt spid="5"/>
                                        </p:tgtEl>
                                      </p:cBhvr>
                                    </p:animEffect>
                                  </p:childTnLst>
                                </p:cTn>
                              </p:par>
                              <p:par>
                                <p:cTn id="115" presetID="1" presetClass="exit" presetSubtype="0" fill="hold" grpId="1" nodeType="with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barn(inVertical)">
                                      <p:cBhvr>
                                        <p:cTn id="121" dur="500"/>
                                        <p:tgtEl>
                                          <p:spTgt spid="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down)">
                                      <p:cBhvr>
                                        <p:cTn id="126" dur="500"/>
                                        <p:tgtEl>
                                          <p:spTgt spid="19"/>
                                        </p:tgtEl>
                                      </p:cBhvr>
                                    </p:animEffect>
                                  </p:childTnLst>
                                </p:cTn>
                              </p:par>
                              <p:par>
                                <p:cTn id="127" presetID="1" presetClass="exit" presetSubtype="0" fill="hold" grpId="1" nodeType="withEffect">
                                  <p:stCondLst>
                                    <p:cond delay="0"/>
                                  </p:stCondLst>
                                  <p:childTnLst>
                                    <p:set>
                                      <p:cBhvr>
                                        <p:cTn id="128" dur="1" fill="hold">
                                          <p:stCondLst>
                                            <p:cond delay="0"/>
                                          </p:stCondLst>
                                        </p:cTn>
                                        <p:tgtEl>
                                          <p:spTgt spid="5"/>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1"/>
                                        </p:tgtEl>
                                        <p:attrNameLst>
                                          <p:attrName>style.visibility</p:attrName>
                                        </p:attrNameLst>
                                      </p:cBhvr>
                                      <p:to>
                                        <p:strVal val="visible"/>
                                      </p:to>
                                    </p:set>
                                    <p:anim calcmode="lin" valueType="num">
                                      <p:cBhvr>
                                        <p:cTn id="135" dur="500" fill="hold"/>
                                        <p:tgtEl>
                                          <p:spTgt spid="11"/>
                                        </p:tgtEl>
                                        <p:attrNameLst>
                                          <p:attrName>ppt_w</p:attrName>
                                        </p:attrNameLst>
                                      </p:cBhvr>
                                      <p:tavLst>
                                        <p:tav tm="0">
                                          <p:val>
                                            <p:fltVal val="0"/>
                                          </p:val>
                                        </p:tav>
                                        <p:tav tm="100000">
                                          <p:val>
                                            <p:strVal val="#ppt_w"/>
                                          </p:val>
                                        </p:tav>
                                      </p:tavLst>
                                    </p:anim>
                                    <p:anim calcmode="lin" valueType="num">
                                      <p:cBhvr>
                                        <p:cTn id="136" dur="500" fill="hold"/>
                                        <p:tgtEl>
                                          <p:spTgt spid="11"/>
                                        </p:tgtEl>
                                        <p:attrNameLst>
                                          <p:attrName>ppt_h</p:attrName>
                                        </p:attrNameLst>
                                      </p:cBhvr>
                                      <p:tavLst>
                                        <p:tav tm="0">
                                          <p:val>
                                            <p:fltVal val="0"/>
                                          </p:val>
                                        </p:tav>
                                        <p:tav tm="100000">
                                          <p:val>
                                            <p:strVal val="#ppt_h"/>
                                          </p:val>
                                        </p:tav>
                                      </p:tavLst>
                                    </p:anim>
                                    <p:animEffect transition="in" filter="fade">
                                      <p:cBhvr>
                                        <p:cTn id="137" dur="500"/>
                                        <p:tgtEl>
                                          <p:spTgt spid="11"/>
                                        </p:tgtEl>
                                      </p:cBhvr>
                                    </p:animEffect>
                                  </p:childTnLst>
                                </p:cTn>
                              </p:par>
                              <p:par>
                                <p:cTn id="138" presetID="1" presetClass="exit" presetSubtype="0" fill="hold" grpId="1" nodeType="withEffect">
                                  <p:stCondLst>
                                    <p:cond delay="0"/>
                                  </p:stCondLst>
                                  <p:childTnLst>
                                    <p:set>
                                      <p:cBhvr>
                                        <p:cTn id="139" dur="1" fill="hold">
                                          <p:stCondLst>
                                            <p:cond delay="0"/>
                                          </p:stCondLst>
                                        </p:cTn>
                                        <p:tgtEl>
                                          <p:spTgt spid="1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2"/>
                                        </p:tgtEl>
                                        <p:attrNameLst>
                                          <p:attrName>style.visibility</p:attrName>
                                        </p:attrNameLst>
                                      </p:cBhvr>
                                      <p:to>
                                        <p:strVal val="visible"/>
                                      </p:to>
                                    </p:set>
                                    <p:anim calcmode="lin" valueType="num">
                                      <p:cBhvr>
                                        <p:cTn id="144" dur="500" fill="hold"/>
                                        <p:tgtEl>
                                          <p:spTgt spid="2"/>
                                        </p:tgtEl>
                                        <p:attrNameLst>
                                          <p:attrName>ppt_w</p:attrName>
                                        </p:attrNameLst>
                                      </p:cBhvr>
                                      <p:tavLst>
                                        <p:tav tm="0">
                                          <p:val>
                                            <p:fltVal val="0"/>
                                          </p:val>
                                        </p:tav>
                                        <p:tav tm="100000">
                                          <p:val>
                                            <p:strVal val="#ppt_w"/>
                                          </p:val>
                                        </p:tav>
                                      </p:tavLst>
                                    </p:anim>
                                    <p:anim calcmode="lin" valueType="num">
                                      <p:cBhvr>
                                        <p:cTn id="145" dur="500" fill="hold"/>
                                        <p:tgtEl>
                                          <p:spTgt spid="2"/>
                                        </p:tgtEl>
                                        <p:attrNameLst>
                                          <p:attrName>ppt_h</p:attrName>
                                        </p:attrNameLst>
                                      </p:cBhvr>
                                      <p:tavLst>
                                        <p:tav tm="0">
                                          <p:val>
                                            <p:fltVal val="0"/>
                                          </p:val>
                                        </p:tav>
                                        <p:tav tm="100000">
                                          <p:val>
                                            <p:strVal val="#ppt_h"/>
                                          </p:val>
                                        </p:tav>
                                      </p:tavLst>
                                    </p:anim>
                                    <p:animEffect transition="in" filter="fade">
                                      <p:cBhvr>
                                        <p:cTn id="146" dur="500"/>
                                        <p:tgtEl>
                                          <p:spTgt spid="2"/>
                                        </p:tgtEl>
                                      </p:cBhvr>
                                    </p:animEffect>
                                  </p:childTnLst>
                                </p:cTn>
                              </p:par>
                              <p:par>
                                <p:cTn id="147" presetID="53" presetClass="entr" presetSubtype="16" fill="hold" nodeType="with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p:cTn id="149" dur="500" fill="hold"/>
                                        <p:tgtEl>
                                          <p:spTgt spid="13"/>
                                        </p:tgtEl>
                                        <p:attrNameLst>
                                          <p:attrName>ppt_w</p:attrName>
                                        </p:attrNameLst>
                                      </p:cBhvr>
                                      <p:tavLst>
                                        <p:tav tm="0">
                                          <p:val>
                                            <p:fltVal val="0"/>
                                          </p:val>
                                        </p:tav>
                                        <p:tav tm="100000">
                                          <p:val>
                                            <p:strVal val="#ppt_w"/>
                                          </p:val>
                                        </p:tav>
                                      </p:tavLst>
                                    </p:anim>
                                    <p:anim calcmode="lin" valueType="num">
                                      <p:cBhvr>
                                        <p:cTn id="150" dur="500" fill="hold"/>
                                        <p:tgtEl>
                                          <p:spTgt spid="13"/>
                                        </p:tgtEl>
                                        <p:attrNameLst>
                                          <p:attrName>ppt_h</p:attrName>
                                        </p:attrNameLst>
                                      </p:cBhvr>
                                      <p:tavLst>
                                        <p:tav tm="0">
                                          <p:val>
                                            <p:fltVal val="0"/>
                                          </p:val>
                                        </p:tav>
                                        <p:tav tm="100000">
                                          <p:val>
                                            <p:strVal val="#ppt_h"/>
                                          </p:val>
                                        </p:tav>
                                      </p:tavLst>
                                    </p:anim>
                                    <p:animEffect transition="in" filter="fade">
                                      <p:cBhvr>
                                        <p:cTn id="1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0" grpId="0" animBg="1"/>
      <p:bldP spid="20" grpId="1" animBg="1"/>
      <p:bldP spid="17" grpId="0" animBg="1"/>
      <p:bldP spid="17" grpId="1" animBg="1"/>
      <p:bldP spid="19" grpId="0" animBg="1"/>
      <p:bldP spid="19" grpId="1" animBg="1"/>
      <p:bldP spid="5" grpId="0" animBg="1"/>
      <p:bldP spid="5" grpId="1" animBg="1"/>
      <p:bldP spid="6" grpId="0" animBg="1"/>
      <p:bldP spid="6" grpId="1" animBg="1"/>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14862" y="1772816"/>
            <a:ext cx="5314275" cy="2554545"/>
          </a:xfrm>
          <a:prstGeom prst="rect">
            <a:avLst/>
          </a:prstGeom>
          <a:noFill/>
        </p:spPr>
        <p:txBody>
          <a:bodyPr wrap="none" rtlCol="0">
            <a:spAutoFit/>
          </a:bodyPr>
          <a:lstStyle/>
          <a:p>
            <a:pPr algn="ctr"/>
            <a:r>
              <a:rPr kumimoji="1" lang="ja-JP" altLang="en-US" sz="8000" dirty="0">
                <a:solidFill>
                  <a:srgbClr val="FFFF00"/>
                </a:solidFill>
                <a:latin typeface="ＤＦ特太ゴシック体" pitchFamily="49" charset="-128"/>
                <a:ea typeface="ＤＦ特太ゴシック体" pitchFamily="49" charset="-128"/>
              </a:rPr>
              <a:t>聞いていて</a:t>
            </a:r>
          </a:p>
          <a:p>
            <a:pPr algn="ctr"/>
            <a:r>
              <a:rPr kumimoji="1" lang="ja-JP" altLang="en-US" sz="8000" dirty="0">
                <a:solidFill>
                  <a:srgbClr val="FFFF00"/>
                </a:solidFill>
                <a:latin typeface="ＤＦ特太ゴシック体" pitchFamily="49" charset="-128"/>
                <a:ea typeface="ＤＦ特太ゴシック体" pitchFamily="49" charset="-128"/>
              </a:rPr>
              <a:t>眠くなる</a:t>
            </a:r>
          </a:p>
        </p:txBody>
      </p:sp>
      <p:pic>
        <p:nvPicPr>
          <p:cNvPr id="3" name="図 2" descr="食品, 部屋 が含まれている画像&#10;&#10;自動的に生成された説明">
            <a:extLst>
              <a:ext uri="{FF2B5EF4-FFF2-40B4-BE49-F238E27FC236}">
                <a16:creationId xmlns:a16="http://schemas.microsoft.com/office/drawing/2014/main" id="{CF46DC38-C20F-C6B2-C7C0-7C21116EB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062" y="2636912"/>
            <a:ext cx="2809875" cy="3810000"/>
          </a:xfrm>
          <a:prstGeom prst="rect">
            <a:avLst/>
          </a:prstGeom>
        </p:spPr>
      </p:pic>
      <p:pic>
        <p:nvPicPr>
          <p:cNvPr id="5" name="図 4" descr="おもちゃ, 時計 が含まれている画像&#10;&#10;自動的に生成された説明">
            <a:extLst>
              <a:ext uri="{FF2B5EF4-FFF2-40B4-BE49-F238E27FC236}">
                <a16:creationId xmlns:a16="http://schemas.microsoft.com/office/drawing/2014/main" id="{885EC3FF-FD6E-8E97-B188-69FA4E6D4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6912"/>
            <a:ext cx="2809875" cy="3810000"/>
          </a:xfrm>
          <a:prstGeom prst="rect">
            <a:avLst/>
          </a:prstGeom>
        </p:spPr>
      </p:pic>
    </p:spTree>
    <p:extLst>
      <p:ext uri="{BB962C8B-B14F-4D97-AF65-F5344CB8AC3E}">
        <p14:creationId xmlns:p14="http://schemas.microsoft.com/office/powerpoint/2010/main" val="379448721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888940" y="891767"/>
            <a:ext cx="7366119" cy="5074466"/>
          </a:xfrm>
          <a:prstGeom prst="rect">
            <a:avLst/>
          </a:prstGeom>
          <a:noFill/>
        </p:spPr>
        <p:txBody>
          <a:bodyPr wrap="none" rtlCol="0">
            <a:spAutoFit/>
          </a:bodyPr>
          <a:lstStyle/>
          <a:p>
            <a:pPr algn="ctr">
              <a:lnSpc>
                <a:spcPts val="10000"/>
              </a:lnSpc>
            </a:pP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誰もが</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地域防災</a:t>
            </a: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の</a:t>
            </a:r>
          </a:p>
          <a:p>
            <a:pPr algn="ctr">
              <a:lnSpc>
                <a:spcPts val="10000"/>
              </a:lnSpc>
            </a:pP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担い手になれる</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仕掛けづくり</a:t>
            </a:r>
            <a:endParaRPr lang="ja-JP" altLang="en-US" sz="9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p:txBody>
      </p:sp>
    </p:spTree>
    <p:extLst>
      <p:ext uri="{BB962C8B-B14F-4D97-AF65-F5344CB8AC3E}">
        <p14:creationId xmlns:p14="http://schemas.microsoft.com/office/powerpoint/2010/main" val="128358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888943" y="1628800"/>
            <a:ext cx="7366120" cy="3792064"/>
          </a:xfrm>
          <a:prstGeom prst="rect">
            <a:avLst/>
          </a:prstGeom>
          <a:noFill/>
        </p:spPr>
        <p:txBody>
          <a:bodyPr wrap="none" rtlCol="0">
            <a:spAutoFit/>
          </a:bodyPr>
          <a:lstStyle/>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完璧じゃない</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組織・チーム</a:t>
            </a: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を</a:t>
            </a:r>
          </a:p>
          <a:p>
            <a:pPr algn="ctr">
              <a:lnSpc>
                <a:spcPts val="10000"/>
              </a:lnSpc>
            </a:pP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つくろう！</a:t>
            </a:r>
          </a:p>
        </p:txBody>
      </p:sp>
    </p:spTree>
    <p:extLst>
      <p:ext uri="{BB962C8B-B14F-4D97-AF65-F5344CB8AC3E}">
        <p14:creationId xmlns:p14="http://schemas.microsoft.com/office/powerpoint/2010/main" val="4299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A34DF-0924-4EB8-910D-D887F525DF2E}"/>
              </a:ext>
            </a:extLst>
          </p:cNvPr>
          <p:cNvSpPr>
            <a:spLocks noGrp="1"/>
          </p:cNvSpPr>
          <p:nvPr>
            <p:ph type="title"/>
          </p:nvPr>
        </p:nvSpPr>
        <p:spPr>
          <a:xfrm>
            <a:off x="179512" y="44624"/>
            <a:ext cx="8856984" cy="648072"/>
          </a:xfrm>
        </p:spPr>
        <p:txBody>
          <a:bodyPr/>
          <a:lstStyle/>
          <a:p>
            <a:r>
              <a:rPr kumimoji="1" lang="ja-JP" altLang="en-US" dirty="0"/>
              <a:t>防災活動は決してトップダウンではないチーム運営</a:t>
            </a:r>
          </a:p>
        </p:txBody>
      </p:sp>
      <p:sp>
        <p:nvSpPr>
          <p:cNvPr id="3" name="コンテンツ プレースホルダー 2">
            <a:extLst>
              <a:ext uri="{FF2B5EF4-FFF2-40B4-BE49-F238E27FC236}">
                <a16:creationId xmlns:a16="http://schemas.microsoft.com/office/drawing/2014/main" id="{5231724A-99EA-4F66-B873-CD006EFE4715}"/>
              </a:ext>
            </a:extLst>
          </p:cNvPr>
          <p:cNvSpPr>
            <a:spLocks noGrp="1"/>
          </p:cNvSpPr>
          <p:nvPr>
            <p:ph idx="1"/>
          </p:nvPr>
        </p:nvSpPr>
        <p:spPr>
          <a:xfrm>
            <a:off x="457200" y="908720"/>
            <a:ext cx="8579296" cy="5217443"/>
          </a:xfrm>
        </p:spPr>
        <p:txBody>
          <a:bodyPr/>
          <a:lstStyle/>
          <a:p>
            <a:r>
              <a:rPr kumimoji="1" lang="ja-JP" altLang="en-US" dirty="0">
                <a:solidFill>
                  <a:srgbClr val="A50021"/>
                </a:solidFill>
              </a:rPr>
              <a:t>会長や役員という中枢</a:t>
            </a:r>
            <a:r>
              <a:rPr kumimoji="1" lang="ja-JP" altLang="en-US" dirty="0"/>
              <a:t>から</a:t>
            </a:r>
            <a:br>
              <a:rPr kumimoji="1" lang="ja-JP" altLang="en-US" dirty="0"/>
            </a:br>
            <a:r>
              <a:rPr kumimoji="1" lang="ja-JP" altLang="en-US" dirty="0"/>
              <a:t>　　細々と指令・指示されなくとも</a:t>
            </a:r>
          </a:p>
          <a:p>
            <a:r>
              <a:rPr kumimoji="1" lang="ja-JP" altLang="en-US" dirty="0"/>
              <a:t>それぞれの</a:t>
            </a:r>
            <a:r>
              <a:rPr kumimoji="1" lang="ja-JP" altLang="en-US" dirty="0">
                <a:solidFill>
                  <a:srgbClr val="FF0000"/>
                </a:solidFill>
              </a:rPr>
              <a:t>現場で自由裁量し動くチーム</a:t>
            </a:r>
          </a:p>
          <a:p>
            <a:r>
              <a:rPr kumimoji="1" lang="ja-JP" altLang="en-US" dirty="0"/>
              <a:t>それが</a:t>
            </a:r>
            <a:r>
              <a:rPr kumimoji="1" lang="ja-JP" altLang="en-US" u="sng" dirty="0">
                <a:highlight>
                  <a:srgbClr val="00FF00"/>
                </a:highlight>
              </a:rPr>
              <a:t>理想的な作法で動く組織</a:t>
            </a:r>
            <a:r>
              <a:rPr kumimoji="1" lang="ja-JP" altLang="en-US" dirty="0"/>
              <a:t>（チーム）となる</a:t>
            </a:r>
          </a:p>
          <a:p>
            <a:r>
              <a:rPr kumimoji="1" lang="ja-JP" altLang="en-US" dirty="0">
                <a:solidFill>
                  <a:srgbClr val="A50021"/>
                </a:solidFill>
              </a:rPr>
              <a:t>専門的な知識や技術を有す中枢</a:t>
            </a:r>
            <a:r>
              <a:rPr kumimoji="1" lang="ja-JP" altLang="en-US" dirty="0"/>
              <a:t>よりも</a:t>
            </a:r>
          </a:p>
          <a:p>
            <a:r>
              <a:rPr kumimoji="1" lang="ja-JP" altLang="en-US" dirty="0"/>
              <a:t>「</a:t>
            </a:r>
            <a:r>
              <a:rPr kumimoji="1" lang="ja-JP" altLang="en-US" dirty="0">
                <a:solidFill>
                  <a:srgbClr val="FF0000"/>
                </a:solidFill>
                <a:highlight>
                  <a:srgbClr val="FFFF00"/>
                </a:highlight>
              </a:rPr>
              <a:t>空虚感のある中枢</a:t>
            </a:r>
            <a:r>
              <a:rPr kumimoji="1" lang="ja-JP" altLang="en-US" dirty="0"/>
              <a:t>」を創ることが重要</a:t>
            </a:r>
          </a:p>
          <a:p>
            <a:r>
              <a:rPr kumimoji="1" lang="ja-JP" altLang="en-US" dirty="0"/>
              <a:t>そうすれば際限なく受け容れる力が身につき</a:t>
            </a:r>
          </a:p>
          <a:p>
            <a:r>
              <a:rPr kumimoji="1" lang="ja-JP" altLang="en-US" dirty="0">
                <a:solidFill>
                  <a:srgbClr val="FF0000"/>
                </a:solidFill>
              </a:rPr>
              <a:t>あらゆるものを結びつける能力を持てる</a:t>
            </a:r>
          </a:p>
          <a:p>
            <a:r>
              <a:rPr kumimoji="1" lang="ja-JP" altLang="en-US" dirty="0"/>
              <a:t>「</a:t>
            </a:r>
            <a:r>
              <a:rPr kumimoji="1" lang="ja-JP" altLang="en-US" dirty="0">
                <a:solidFill>
                  <a:srgbClr val="7030A0"/>
                </a:solidFill>
              </a:rPr>
              <a:t>足りない</a:t>
            </a:r>
            <a:r>
              <a:rPr kumimoji="1" lang="ja-JP" altLang="en-US" dirty="0"/>
              <a:t>」だから「</a:t>
            </a:r>
            <a:r>
              <a:rPr kumimoji="1" lang="ja-JP" altLang="en-US" dirty="0">
                <a:solidFill>
                  <a:srgbClr val="FF0000"/>
                </a:solidFill>
                <a:highlight>
                  <a:srgbClr val="FFFF00"/>
                </a:highlight>
              </a:rPr>
              <a:t>私がお手伝いしよう</a:t>
            </a:r>
            <a:r>
              <a:rPr kumimoji="1" lang="ja-JP" altLang="en-US" dirty="0"/>
              <a:t>」となる</a:t>
            </a:r>
          </a:p>
        </p:txBody>
      </p:sp>
      <p:pic>
        <p:nvPicPr>
          <p:cNvPr id="5" name="図 4" descr="おもちゃ, 人形, 持つ, リモコン が含まれている画像&#10;&#10;自動的に生成された説明">
            <a:extLst>
              <a:ext uri="{FF2B5EF4-FFF2-40B4-BE49-F238E27FC236}">
                <a16:creationId xmlns:a16="http://schemas.microsoft.com/office/drawing/2014/main" id="{50E2357E-A47E-4834-8F85-15CA99F68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482668"/>
            <a:ext cx="2304256" cy="1739714"/>
          </a:xfrm>
          <a:prstGeom prst="rect">
            <a:avLst/>
          </a:prstGeom>
        </p:spPr>
      </p:pic>
      <p:pic>
        <p:nvPicPr>
          <p:cNvPr id="7" name="図 6">
            <a:extLst>
              <a:ext uri="{FF2B5EF4-FFF2-40B4-BE49-F238E27FC236}">
                <a16:creationId xmlns:a16="http://schemas.microsoft.com/office/drawing/2014/main" id="{E3EAB64C-309B-4A12-93CA-D61CC6CA1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2996952"/>
            <a:ext cx="1484784" cy="1484784"/>
          </a:xfrm>
          <a:prstGeom prst="rect">
            <a:avLst/>
          </a:prstGeom>
        </p:spPr>
      </p:pic>
      <p:pic>
        <p:nvPicPr>
          <p:cNvPr id="11" name="図 10" descr="屋内, 建物, 男, テーブル が含まれている画像&#10;&#10;自動的に生成された説明">
            <a:extLst>
              <a:ext uri="{FF2B5EF4-FFF2-40B4-BE49-F238E27FC236}">
                <a16:creationId xmlns:a16="http://schemas.microsoft.com/office/drawing/2014/main" id="{4E28F852-AD42-5408-A251-449107D6C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8496" y="155770"/>
            <a:ext cx="3048000" cy="2033016"/>
          </a:xfrm>
          <a:prstGeom prst="rect">
            <a:avLst/>
          </a:prstGeom>
        </p:spPr>
      </p:pic>
      <p:pic>
        <p:nvPicPr>
          <p:cNvPr id="14" name="図 13" descr="人, 屋外, フェンス, 子供 が含まれている画像&#10;&#10;自動的に生成された説明">
            <a:extLst>
              <a:ext uri="{FF2B5EF4-FFF2-40B4-BE49-F238E27FC236}">
                <a16:creationId xmlns:a16="http://schemas.microsoft.com/office/drawing/2014/main" id="{4E76B2AF-80B5-88DD-C734-8992E4383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8496" y="4419482"/>
            <a:ext cx="3048000" cy="2033016"/>
          </a:xfrm>
          <a:prstGeom prst="rect">
            <a:avLst/>
          </a:prstGeom>
        </p:spPr>
      </p:pic>
      <p:pic>
        <p:nvPicPr>
          <p:cNvPr id="15" name="図 14" descr="人, 建物, 雪, 民衆 が含まれている画像&#10;&#10;自動的に生成された説明">
            <a:extLst>
              <a:ext uri="{FF2B5EF4-FFF2-40B4-BE49-F238E27FC236}">
                <a16:creationId xmlns:a16="http://schemas.microsoft.com/office/drawing/2014/main" id="{742E0472-D91B-E6DB-0DC7-3F7CB8B5F0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8496" y="2287626"/>
            <a:ext cx="3048000" cy="2033016"/>
          </a:xfrm>
          <a:prstGeom prst="rect">
            <a:avLst/>
          </a:prstGeom>
        </p:spPr>
      </p:pic>
      <p:sp>
        <p:nvSpPr>
          <p:cNvPr id="8" name="楕円 7">
            <a:extLst>
              <a:ext uri="{FF2B5EF4-FFF2-40B4-BE49-F238E27FC236}">
                <a16:creationId xmlns:a16="http://schemas.microsoft.com/office/drawing/2014/main" id="{2853B1CE-AD4F-4A6F-B0A0-0FD22C0A1CE5}"/>
              </a:ext>
            </a:extLst>
          </p:cNvPr>
          <p:cNvSpPr/>
          <p:nvPr/>
        </p:nvSpPr>
        <p:spPr bwMode="auto">
          <a:xfrm>
            <a:off x="107503" y="1501647"/>
            <a:ext cx="5976664" cy="3096344"/>
          </a:xfrm>
          <a:prstGeom prst="ellipse">
            <a:avLst/>
          </a:prstGeom>
          <a:solidFill>
            <a:srgbClr val="008000"/>
          </a:solidFill>
          <a:ln w="9525">
            <a:noFill/>
            <a:miter lim="800000"/>
            <a:headEnd/>
            <a:tailEnd/>
          </a:ln>
          <a:effectLst/>
        </p:spPr>
        <p:txBody>
          <a:bodyPr wrap="none" rtlCol="0" anchor="ctr"/>
          <a:lstStyle/>
          <a:p>
            <a:pPr algn="ctr"/>
            <a:r>
              <a:rPr kumimoji="1" lang="ja-JP" altLang="en-US" sz="2000" dirty="0">
                <a:solidFill>
                  <a:schemeClr val="bg1"/>
                </a:solidFill>
                <a:latin typeface="AR悠々ゴシック体E" panose="040B0909000000000000" pitchFamily="49" charset="-128"/>
                <a:ea typeface="AR悠々ゴシック体E" panose="040B0909000000000000" pitchFamily="49" charset="-128"/>
              </a:rPr>
              <a:t>加古川グリーンシティ防災会活動のひとつ</a:t>
            </a:r>
          </a:p>
          <a:p>
            <a:pPr algn="ctr"/>
            <a:r>
              <a:rPr kumimoji="1" lang="ja-JP" altLang="en-US" sz="3200" dirty="0">
                <a:solidFill>
                  <a:srgbClr val="FFFF00"/>
                </a:solidFill>
                <a:latin typeface="AR悠々ゴシック体E" panose="040B0909000000000000" pitchFamily="49" charset="-128"/>
                <a:ea typeface="AR悠々ゴシック体E" panose="040B0909000000000000" pitchFamily="49" charset="-128"/>
              </a:rPr>
              <a:t>特技登録制度</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ちからこ部</a:t>
            </a:r>
          </a:p>
          <a:p>
            <a:pPr algn="ct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（旧名：町内チャンピオンマップ）</a:t>
            </a:r>
          </a:p>
        </p:txBody>
      </p:sp>
      <p:sp>
        <p:nvSpPr>
          <p:cNvPr id="13" name="楕円 12">
            <a:extLst>
              <a:ext uri="{FF2B5EF4-FFF2-40B4-BE49-F238E27FC236}">
                <a16:creationId xmlns:a16="http://schemas.microsoft.com/office/drawing/2014/main" id="{BA68A3C3-6F93-42EA-9A26-6052DF5557CC}"/>
              </a:ext>
            </a:extLst>
          </p:cNvPr>
          <p:cNvSpPr/>
          <p:nvPr/>
        </p:nvSpPr>
        <p:spPr bwMode="auto">
          <a:xfrm>
            <a:off x="609169" y="853785"/>
            <a:ext cx="7925661" cy="5076564"/>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自分で</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考え→動ける</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理想的なチームが</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できあがる</a:t>
            </a:r>
          </a:p>
        </p:txBody>
      </p:sp>
      <p:sp>
        <p:nvSpPr>
          <p:cNvPr id="4" name="楕円 3">
            <a:extLst>
              <a:ext uri="{FF2B5EF4-FFF2-40B4-BE49-F238E27FC236}">
                <a16:creationId xmlns:a16="http://schemas.microsoft.com/office/drawing/2014/main" id="{E5011AC9-3173-83FE-42DA-E59BB8DD879A}"/>
              </a:ext>
            </a:extLst>
          </p:cNvPr>
          <p:cNvSpPr/>
          <p:nvPr/>
        </p:nvSpPr>
        <p:spPr bwMode="auto">
          <a:xfrm>
            <a:off x="626516" y="4221088"/>
            <a:ext cx="5502382" cy="2355303"/>
          </a:xfrm>
          <a:prstGeom prst="ellipse">
            <a:avLst/>
          </a:prstGeom>
          <a:solidFill>
            <a:srgbClr val="0000FF"/>
          </a:solidFill>
          <a:ln w="9525">
            <a:noFill/>
            <a:miter lim="800000"/>
            <a:headEnd/>
            <a:tailEnd/>
          </a:ln>
          <a:effectLst/>
        </p:spPr>
        <p:txBody>
          <a:bodyPr wrap="none" rtlCol="0" anchor="ctr"/>
          <a:lstStyle/>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防災訓練で参加記念品を</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物資運搬訓練と位置づけて</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役員が前もってやるのではなく</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みんなで協力して</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会場まで運搬します</a:t>
            </a:r>
          </a:p>
        </p:txBody>
      </p:sp>
    </p:spTree>
    <p:extLst>
      <p:ext uri="{BB962C8B-B14F-4D97-AF65-F5344CB8AC3E}">
        <p14:creationId xmlns:p14="http://schemas.microsoft.com/office/powerpoint/2010/main" val="396227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par>
                          <p:cTn id="60" fill="hold">
                            <p:stCondLst>
                              <p:cond delay="1000"/>
                            </p:stCondLst>
                            <p:childTnLst>
                              <p:par>
                                <p:cTn id="61" presetID="16" presetClass="entr" presetSubtype="21"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par>
                          <p:cTn id="64" fill="hold">
                            <p:stCondLst>
                              <p:cond delay="1500"/>
                            </p:stCondLst>
                            <p:childTnLst>
                              <p:par>
                                <p:cTn id="65" presetID="16" presetClass="entr" presetSubtype="2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par>
                          <p:cTn id="68" fill="hold">
                            <p:stCondLst>
                              <p:cond delay="2000"/>
                            </p:stCondLst>
                            <p:childTnLst>
                              <p:par>
                                <p:cTn id="69" presetID="16" presetClass="entr" presetSubtype="21"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inVertic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fade">
                                      <p:cBhvr>
                                        <p:cTn id="76" dur="500"/>
                                        <p:tgtEl>
                                          <p:spTgt spid="3">
                                            <p:txEl>
                                              <p:pRg st="7" end="7"/>
                                            </p:txEl>
                                          </p:spTgt>
                                        </p:tgtEl>
                                      </p:cBhvr>
                                    </p:animEffect>
                                  </p:childTnLst>
                                </p:cTn>
                              </p:par>
                              <p:par>
                                <p:cTn id="77" presetID="2" presetClass="exit" presetSubtype="6" fill="hold" grpId="1" nodeType="with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1+ppt_w/2"/>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cTn>
                              </p:par>
                              <p:par>
                                <p:cTn id="81" presetID="2" presetClass="exit" presetSubtype="6" fill="hold" grpId="1" nodeType="withEffect">
                                  <p:stCondLst>
                                    <p:cond delay="0"/>
                                  </p:stCondLst>
                                  <p:childTnLst>
                                    <p:anim calcmode="lin" valueType="num">
                                      <p:cBhvr additive="base">
                                        <p:cTn id="82" dur="500"/>
                                        <p:tgtEl>
                                          <p:spTgt spid="4"/>
                                        </p:tgtEl>
                                        <p:attrNameLst>
                                          <p:attrName>ppt_x</p:attrName>
                                        </p:attrNameLst>
                                      </p:cBhvr>
                                      <p:tavLst>
                                        <p:tav tm="0">
                                          <p:val>
                                            <p:strVal val="ppt_x"/>
                                          </p:val>
                                        </p:tav>
                                        <p:tav tm="100000">
                                          <p:val>
                                            <p:strVal val="1+ppt_w/2"/>
                                          </p:val>
                                        </p:tav>
                                      </p:tavLst>
                                    </p:anim>
                                    <p:anim calcmode="lin" valueType="num">
                                      <p:cBhvr additive="base">
                                        <p:cTn id="83" dur="500"/>
                                        <p:tgtEl>
                                          <p:spTgt spid="4"/>
                                        </p:tgtEl>
                                        <p:attrNameLst>
                                          <p:attrName>ppt_y</p:attrName>
                                        </p:attrNameLst>
                                      </p:cBhvr>
                                      <p:tavLst>
                                        <p:tav tm="0">
                                          <p:val>
                                            <p:strVal val="ppt_y"/>
                                          </p:val>
                                        </p:tav>
                                        <p:tav tm="100000">
                                          <p:val>
                                            <p:strVal val="1+ppt_h/2"/>
                                          </p:val>
                                        </p:tav>
                                      </p:tavLst>
                                    </p:anim>
                                    <p:set>
                                      <p:cBhvr>
                                        <p:cTn id="84" dur="1" fill="hold">
                                          <p:stCondLst>
                                            <p:cond delay="499"/>
                                          </p:stCondLst>
                                        </p:cTn>
                                        <p:tgtEl>
                                          <p:spTgt spid="4"/>
                                        </p:tgtEl>
                                        <p:attrNameLst>
                                          <p:attrName>style.visibility</p:attrName>
                                        </p:attrNameLst>
                                      </p:cBhvr>
                                      <p:to>
                                        <p:strVal val="hidden"/>
                                      </p:to>
                                    </p:set>
                                  </p:childTnLst>
                                </p:cTn>
                              </p:par>
                              <p:par>
                                <p:cTn id="85" presetID="2" presetClass="exit" presetSubtype="6" fill="hold" nodeType="withEffect">
                                  <p:stCondLst>
                                    <p:cond delay="0"/>
                                  </p:stCondLst>
                                  <p:childTnLst>
                                    <p:anim calcmode="lin" valueType="num">
                                      <p:cBhvr additive="base">
                                        <p:cTn id="86" dur="500"/>
                                        <p:tgtEl>
                                          <p:spTgt spid="11"/>
                                        </p:tgtEl>
                                        <p:attrNameLst>
                                          <p:attrName>ppt_x</p:attrName>
                                        </p:attrNameLst>
                                      </p:cBhvr>
                                      <p:tavLst>
                                        <p:tav tm="0">
                                          <p:val>
                                            <p:strVal val="ppt_x"/>
                                          </p:val>
                                        </p:tav>
                                        <p:tav tm="100000">
                                          <p:val>
                                            <p:strVal val="1+ppt_w/2"/>
                                          </p:val>
                                        </p:tav>
                                      </p:tavLst>
                                    </p:anim>
                                    <p:anim calcmode="lin" valueType="num">
                                      <p:cBhvr additive="base">
                                        <p:cTn id="87" dur="500"/>
                                        <p:tgtEl>
                                          <p:spTgt spid="11"/>
                                        </p:tgtEl>
                                        <p:attrNameLst>
                                          <p:attrName>ppt_y</p:attrName>
                                        </p:attrNameLst>
                                      </p:cBhvr>
                                      <p:tavLst>
                                        <p:tav tm="0">
                                          <p:val>
                                            <p:strVal val="ppt_y"/>
                                          </p:val>
                                        </p:tav>
                                        <p:tav tm="100000">
                                          <p:val>
                                            <p:strVal val="1+ppt_h/2"/>
                                          </p:val>
                                        </p:tav>
                                      </p:tavLst>
                                    </p:anim>
                                    <p:set>
                                      <p:cBhvr>
                                        <p:cTn id="88" dur="1" fill="hold">
                                          <p:stCondLst>
                                            <p:cond delay="499"/>
                                          </p:stCondLst>
                                        </p:cTn>
                                        <p:tgtEl>
                                          <p:spTgt spid="11"/>
                                        </p:tgtEl>
                                        <p:attrNameLst>
                                          <p:attrName>style.visibility</p:attrName>
                                        </p:attrNameLst>
                                      </p:cBhvr>
                                      <p:to>
                                        <p:strVal val="hidden"/>
                                      </p:to>
                                    </p:set>
                                  </p:childTnLst>
                                </p:cTn>
                              </p:par>
                              <p:par>
                                <p:cTn id="89" presetID="2" presetClass="exit" presetSubtype="6" fill="hold" nodeType="withEffect">
                                  <p:stCondLst>
                                    <p:cond delay="0"/>
                                  </p:stCondLst>
                                  <p:childTnLst>
                                    <p:anim calcmode="lin" valueType="num">
                                      <p:cBhvr additive="base">
                                        <p:cTn id="90" dur="500"/>
                                        <p:tgtEl>
                                          <p:spTgt spid="15"/>
                                        </p:tgtEl>
                                        <p:attrNameLst>
                                          <p:attrName>ppt_x</p:attrName>
                                        </p:attrNameLst>
                                      </p:cBhvr>
                                      <p:tavLst>
                                        <p:tav tm="0">
                                          <p:val>
                                            <p:strVal val="ppt_x"/>
                                          </p:val>
                                        </p:tav>
                                        <p:tav tm="100000">
                                          <p:val>
                                            <p:strVal val="1+ppt_w/2"/>
                                          </p:val>
                                        </p:tav>
                                      </p:tavLst>
                                    </p:anim>
                                    <p:anim calcmode="lin" valueType="num">
                                      <p:cBhvr additive="base">
                                        <p:cTn id="91" dur="500"/>
                                        <p:tgtEl>
                                          <p:spTgt spid="15"/>
                                        </p:tgtEl>
                                        <p:attrNameLst>
                                          <p:attrName>ppt_y</p:attrName>
                                        </p:attrNameLst>
                                      </p:cBhvr>
                                      <p:tavLst>
                                        <p:tav tm="0">
                                          <p:val>
                                            <p:strVal val="ppt_y"/>
                                          </p:val>
                                        </p:tav>
                                        <p:tav tm="100000">
                                          <p:val>
                                            <p:strVal val="1+ppt_h/2"/>
                                          </p:val>
                                        </p:tav>
                                      </p:tavLst>
                                    </p:anim>
                                    <p:set>
                                      <p:cBhvr>
                                        <p:cTn id="92" dur="1" fill="hold">
                                          <p:stCondLst>
                                            <p:cond delay="499"/>
                                          </p:stCondLst>
                                        </p:cTn>
                                        <p:tgtEl>
                                          <p:spTgt spid="15"/>
                                        </p:tgtEl>
                                        <p:attrNameLst>
                                          <p:attrName>style.visibility</p:attrName>
                                        </p:attrNameLst>
                                      </p:cBhvr>
                                      <p:to>
                                        <p:strVal val="hidden"/>
                                      </p:to>
                                    </p:set>
                                  </p:childTnLst>
                                </p:cTn>
                              </p:par>
                              <p:par>
                                <p:cTn id="93" presetID="2" presetClass="exit" presetSubtype="6" fill="hold" nodeType="withEffect">
                                  <p:stCondLst>
                                    <p:cond delay="0"/>
                                  </p:stCondLst>
                                  <p:childTnLst>
                                    <p:anim calcmode="lin" valueType="num">
                                      <p:cBhvr additive="base">
                                        <p:cTn id="94" dur="500"/>
                                        <p:tgtEl>
                                          <p:spTgt spid="14"/>
                                        </p:tgtEl>
                                        <p:attrNameLst>
                                          <p:attrName>ppt_x</p:attrName>
                                        </p:attrNameLst>
                                      </p:cBhvr>
                                      <p:tavLst>
                                        <p:tav tm="0">
                                          <p:val>
                                            <p:strVal val="ppt_x"/>
                                          </p:val>
                                        </p:tav>
                                        <p:tav tm="100000">
                                          <p:val>
                                            <p:strVal val="1+ppt_w/2"/>
                                          </p:val>
                                        </p:tav>
                                      </p:tavLst>
                                    </p:anim>
                                    <p:anim calcmode="lin" valueType="num">
                                      <p:cBhvr additive="base">
                                        <p:cTn id="95" dur="500"/>
                                        <p:tgtEl>
                                          <p:spTgt spid="14"/>
                                        </p:tgtEl>
                                        <p:attrNameLst>
                                          <p:attrName>ppt_y</p:attrName>
                                        </p:attrNameLst>
                                      </p:cBhvr>
                                      <p:tavLst>
                                        <p:tav tm="0">
                                          <p:val>
                                            <p:strVal val="ppt_y"/>
                                          </p:val>
                                        </p:tav>
                                        <p:tav tm="100000">
                                          <p:val>
                                            <p:strVal val="1+ppt_h/2"/>
                                          </p:val>
                                        </p:tav>
                                      </p:tavLst>
                                    </p:anim>
                                    <p:set>
                                      <p:cBhvr>
                                        <p:cTn id="96" dur="1" fill="hold">
                                          <p:stCondLst>
                                            <p:cond delay="499"/>
                                          </p:stCondLst>
                                        </p:cTn>
                                        <p:tgtEl>
                                          <p:spTgt spid="14"/>
                                        </p:tgtEl>
                                        <p:attrNameLst>
                                          <p:attrName>style.visibility</p:attrName>
                                        </p:attrNameLst>
                                      </p:cBhvr>
                                      <p:to>
                                        <p:strVal val="hidden"/>
                                      </p:to>
                                    </p:set>
                                  </p:childTnLst>
                                </p:cTn>
                              </p:par>
                              <p:par>
                                <p:cTn id="97" presetID="6" presetClass="entr" presetSubtype="32"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circle(out)">
                                      <p:cBhvr>
                                        <p:cTn id="9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4" grpId="0" animBg="1"/>
      <p:bldP spid="4"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食品 が含まれている画像&#10;&#10;自動的に生成された説明">
            <a:extLst>
              <a:ext uri="{FF2B5EF4-FFF2-40B4-BE49-F238E27FC236}">
                <a16:creationId xmlns:a16="http://schemas.microsoft.com/office/drawing/2014/main" id="{9C7120A7-72AC-486D-9420-235F5C031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089" y="3939995"/>
            <a:ext cx="1691680" cy="1632839"/>
          </a:xfrm>
          <a:prstGeom prst="rect">
            <a:avLst/>
          </a:prstGeom>
        </p:spPr>
      </p:pic>
      <p:sp>
        <p:nvSpPr>
          <p:cNvPr id="2" name="タイトル 1">
            <a:extLst>
              <a:ext uri="{FF2B5EF4-FFF2-40B4-BE49-F238E27FC236}">
                <a16:creationId xmlns:a16="http://schemas.microsoft.com/office/drawing/2014/main" id="{F5D7F284-6C58-4FAD-BE2D-05FC5B4234EB}"/>
              </a:ext>
            </a:extLst>
          </p:cNvPr>
          <p:cNvSpPr>
            <a:spLocks noGrp="1"/>
          </p:cNvSpPr>
          <p:nvPr>
            <p:ph type="title"/>
          </p:nvPr>
        </p:nvSpPr>
        <p:spPr/>
        <p:txBody>
          <a:bodyPr/>
          <a:lstStyle/>
          <a:p>
            <a:r>
              <a:rPr kumimoji="1" lang="ja-JP" altLang="en-US" dirty="0"/>
              <a:t>空虚が生み出す能力→足りないから補い合う</a:t>
            </a:r>
          </a:p>
        </p:txBody>
      </p:sp>
      <p:sp>
        <p:nvSpPr>
          <p:cNvPr id="3" name="コンテンツ プレースホルダー 2">
            <a:extLst>
              <a:ext uri="{FF2B5EF4-FFF2-40B4-BE49-F238E27FC236}">
                <a16:creationId xmlns:a16="http://schemas.microsoft.com/office/drawing/2014/main" id="{F983711D-7B62-4265-81A3-60471BD6E093}"/>
              </a:ext>
            </a:extLst>
          </p:cNvPr>
          <p:cNvSpPr>
            <a:spLocks noGrp="1"/>
          </p:cNvSpPr>
          <p:nvPr>
            <p:ph idx="1"/>
          </p:nvPr>
        </p:nvSpPr>
        <p:spPr>
          <a:xfrm>
            <a:off x="457199" y="843651"/>
            <a:ext cx="8629569" cy="5217443"/>
          </a:xfrm>
        </p:spPr>
        <p:txBody>
          <a:bodyPr/>
          <a:lstStyle/>
          <a:p>
            <a:pPr>
              <a:lnSpc>
                <a:spcPts val="3800"/>
              </a:lnSpc>
            </a:pPr>
            <a:r>
              <a:rPr kumimoji="1" lang="ja-JP" altLang="en-US" u="sng" dirty="0"/>
              <a:t>その人なしでは生きていけない！</a:t>
            </a:r>
          </a:p>
          <a:p>
            <a:pPr>
              <a:lnSpc>
                <a:spcPts val="3800"/>
              </a:lnSpc>
            </a:pPr>
            <a:r>
              <a:rPr kumimoji="1" lang="ja-JP" altLang="en-US" u="sng" dirty="0"/>
              <a:t>あなたの助けが必要！</a:t>
            </a:r>
          </a:p>
          <a:p>
            <a:pPr>
              <a:lnSpc>
                <a:spcPts val="3800"/>
              </a:lnSpc>
            </a:pPr>
            <a:r>
              <a:rPr kumimoji="1" lang="ja-JP" altLang="en-US" dirty="0"/>
              <a:t>こういう言葉を交わせる「</a:t>
            </a:r>
            <a:r>
              <a:rPr kumimoji="1" lang="ja-JP" altLang="en-US" dirty="0">
                <a:solidFill>
                  <a:srgbClr val="FF0000"/>
                </a:solidFill>
              </a:rPr>
              <a:t>仲間（ネットワーク）</a:t>
            </a:r>
            <a:r>
              <a:rPr kumimoji="1" lang="ja-JP" altLang="en-US" dirty="0"/>
              <a:t>」</a:t>
            </a:r>
          </a:p>
          <a:p>
            <a:pPr>
              <a:lnSpc>
                <a:spcPts val="3800"/>
              </a:lnSpc>
            </a:pPr>
            <a:r>
              <a:rPr kumimoji="1" lang="ja-JP" altLang="en-US" dirty="0">
                <a:solidFill>
                  <a:srgbClr val="FF0000"/>
                </a:solidFill>
                <a:highlight>
                  <a:srgbClr val="FFFF00"/>
                </a:highlight>
              </a:rPr>
              <a:t>このネットワークに身を置くものは強い！</a:t>
            </a:r>
          </a:p>
          <a:p>
            <a:pPr>
              <a:lnSpc>
                <a:spcPts val="3800"/>
              </a:lnSpc>
            </a:pPr>
            <a:r>
              <a:rPr kumimoji="1" lang="ja-JP" altLang="en-US" dirty="0"/>
              <a:t>最も強い絆は「</a:t>
            </a:r>
            <a:r>
              <a:rPr kumimoji="1" lang="ja-JP" altLang="en-US" u="sng" dirty="0">
                <a:solidFill>
                  <a:srgbClr val="008000"/>
                </a:solidFill>
              </a:rPr>
              <a:t>あなたなしでは生きられない</a:t>
            </a:r>
            <a:r>
              <a:rPr kumimoji="1" lang="ja-JP" altLang="en-US" dirty="0"/>
              <a:t>」という</a:t>
            </a:r>
            <a:r>
              <a:rPr kumimoji="1" lang="ja-JP" altLang="en-US" u="sng" dirty="0"/>
              <a:t>言葉をお互いに交わし合っている</a:t>
            </a:r>
            <a:r>
              <a:rPr kumimoji="1" lang="ja-JP" altLang="en-US" dirty="0"/>
              <a:t>人達</a:t>
            </a:r>
          </a:p>
          <a:p>
            <a:pPr>
              <a:lnSpc>
                <a:spcPts val="3800"/>
              </a:lnSpc>
            </a:pPr>
            <a:r>
              <a:rPr kumimoji="1" lang="ja-JP" altLang="en-US" dirty="0"/>
              <a:t>「あなたなしでは生きられない」</a:t>
            </a:r>
          </a:p>
          <a:p>
            <a:pPr>
              <a:lnSpc>
                <a:spcPts val="3800"/>
              </a:lnSpc>
            </a:pPr>
            <a:r>
              <a:rPr kumimoji="1" lang="ja-JP" altLang="en-US" dirty="0"/>
              <a:t>だから「</a:t>
            </a:r>
            <a:r>
              <a:rPr kumimoji="1" lang="ja-JP" altLang="en-US" dirty="0">
                <a:solidFill>
                  <a:srgbClr val="FF0000"/>
                </a:solidFill>
              </a:rPr>
              <a:t>いつまでも元気でいてね</a:t>
            </a:r>
            <a:r>
              <a:rPr kumimoji="1" lang="ja-JP" altLang="en-US" dirty="0"/>
              <a:t>」となる</a:t>
            </a:r>
          </a:p>
          <a:p>
            <a:pPr>
              <a:lnSpc>
                <a:spcPts val="3800"/>
              </a:lnSpc>
            </a:pPr>
            <a:r>
              <a:rPr kumimoji="1" lang="ja-JP" altLang="en-US" dirty="0"/>
              <a:t>「</a:t>
            </a:r>
            <a:r>
              <a:rPr kumimoji="1" lang="ja-JP" altLang="en-US" dirty="0">
                <a:solidFill>
                  <a:srgbClr val="FF0000"/>
                </a:solidFill>
                <a:highlight>
                  <a:srgbClr val="FFFF00"/>
                </a:highlight>
              </a:rPr>
              <a:t>私は、助けてもらわないと生きていけない</a:t>
            </a:r>
            <a:r>
              <a:rPr kumimoji="1" lang="ja-JP" altLang="en-US" dirty="0"/>
              <a:t>」</a:t>
            </a:r>
            <a:endParaRPr kumimoji="1" lang="en-US" altLang="ja-JP" dirty="0"/>
          </a:p>
          <a:p>
            <a:pPr>
              <a:lnSpc>
                <a:spcPts val="3800"/>
              </a:lnSpc>
            </a:pPr>
            <a:r>
              <a:rPr kumimoji="1" lang="ja-JP" altLang="en-US" dirty="0"/>
              <a:t>お互いに！→ここには「</a:t>
            </a:r>
            <a:r>
              <a:rPr kumimoji="1" lang="ja-JP" altLang="en-US" b="1" dirty="0">
                <a:solidFill>
                  <a:srgbClr val="FF0000"/>
                </a:solidFill>
              </a:rPr>
              <a:t>お互い様の心</a:t>
            </a:r>
            <a:r>
              <a:rPr kumimoji="1" lang="ja-JP" altLang="en-US" dirty="0"/>
              <a:t>」が存在</a:t>
            </a:r>
          </a:p>
        </p:txBody>
      </p:sp>
      <p:pic>
        <p:nvPicPr>
          <p:cNvPr id="7" name="図 6" descr="おもちゃ, 人形 が含まれている画像&#10;&#10;自動的に生成された説明">
            <a:extLst>
              <a:ext uri="{FF2B5EF4-FFF2-40B4-BE49-F238E27FC236}">
                <a16:creationId xmlns:a16="http://schemas.microsoft.com/office/drawing/2014/main" id="{ADBC4B36-27F1-4D07-A421-2D127DE8C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272" y="368660"/>
            <a:ext cx="1691680" cy="1632840"/>
          </a:xfrm>
          <a:prstGeom prst="rect">
            <a:avLst/>
          </a:prstGeom>
        </p:spPr>
      </p:pic>
      <p:pic>
        <p:nvPicPr>
          <p:cNvPr id="5" name="図 4" descr="テディ, 座る, クマ, 衣類 が含まれている画像&#10;&#10;自動的に生成された説明">
            <a:extLst>
              <a:ext uri="{FF2B5EF4-FFF2-40B4-BE49-F238E27FC236}">
                <a16:creationId xmlns:a16="http://schemas.microsoft.com/office/drawing/2014/main" id="{0F8EE7C6-C763-41E5-8DE9-1D18800C2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215" y="979621"/>
            <a:ext cx="2139832" cy="1121602"/>
          </a:xfrm>
          <a:prstGeom prst="rect">
            <a:avLst/>
          </a:prstGeom>
        </p:spPr>
      </p:pic>
      <p:pic>
        <p:nvPicPr>
          <p:cNvPr id="6" name="図 5" descr="人形, おもちゃ, 部屋 が含まれている画像&#10;&#10;自動的に生成された説明">
            <a:extLst>
              <a:ext uri="{FF2B5EF4-FFF2-40B4-BE49-F238E27FC236}">
                <a16:creationId xmlns:a16="http://schemas.microsoft.com/office/drawing/2014/main" id="{7401B8EC-F2A5-49D5-AF2D-6957176D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17" y="843651"/>
            <a:ext cx="5764642" cy="4496420"/>
          </a:xfrm>
          <a:prstGeom prst="rect">
            <a:avLst/>
          </a:prstGeom>
        </p:spPr>
      </p:pic>
      <p:sp>
        <p:nvSpPr>
          <p:cNvPr id="8" name="楕円 7">
            <a:extLst>
              <a:ext uri="{FF2B5EF4-FFF2-40B4-BE49-F238E27FC236}">
                <a16:creationId xmlns:a16="http://schemas.microsoft.com/office/drawing/2014/main" id="{AA8A612C-4A63-4884-A59C-D7BC66361465}"/>
              </a:ext>
            </a:extLst>
          </p:cNvPr>
          <p:cNvSpPr/>
          <p:nvPr/>
        </p:nvSpPr>
        <p:spPr bwMode="auto">
          <a:xfrm>
            <a:off x="6108360" y="2229043"/>
            <a:ext cx="2691924" cy="1848029"/>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お互い様</a:t>
            </a:r>
          </a:p>
        </p:txBody>
      </p:sp>
      <p:sp>
        <p:nvSpPr>
          <p:cNvPr id="10" name="楕円 9">
            <a:extLst>
              <a:ext uri="{FF2B5EF4-FFF2-40B4-BE49-F238E27FC236}">
                <a16:creationId xmlns:a16="http://schemas.microsoft.com/office/drawing/2014/main" id="{4FFD56A5-0B16-97FF-8E14-921FFA762457}"/>
              </a:ext>
            </a:extLst>
          </p:cNvPr>
          <p:cNvSpPr/>
          <p:nvPr/>
        </p:nvSpPr>
        <p:spPr bwMode="auto">
          <a:xfrm>
            <a:off x="4572000" y="3887412"/>
            <a:ext cx="2691924" cy="1848029"/>
          </a:xfrm>
          <a:prstGeom prst="ellipse">
            <a:avLst/>
          </a:prstGeom>
          <a:solidFill>
            <a:srgbClr val="FF0000"/>
          </a:solidFill>
          <a:ln w="9525">
            <a:noFill/>
            <a:miter lim="800000"/>
            <a:headEnd/>
            <a:tailEnd/>
          </a:ln>
          <a:effectLst/>
        </p:spPr>
        <p:txBody>
          <a:bodyPr wrap="none" rtlCol="0" anchor="ctr"/>
          <a:lstStyle/>
          <a:p>
            <a:pPr algn="ctr"/>
            <a:r>
              <a:rPr kumimoji="1" lang="ja-JP" altLang="en-US" sz="6600" dirty="0">
                <a:solidFill>
                  <a:srgbClr val="FFFF00"/>
                </a:solidFill>
                <a:latin typeface="AR P悠々ゴシック体E" panose="040B0900000000000000" pitchFamily="50" charset="-128"/>
                <a:ea typeface="AR P悠々ゴシック体E" panose="040B0900000000000000" pitchFamily="50" charset="-128"/>
              </a:rPr>
              <a:t>共助</a:t>
            </a:r>
          </a:p>
        </p:txBody>
      </p:sp>
    </p:spTree>
    <p:custDataLst>
      <p:tags r:id="rId1"/>
    </p:custDataLst>
    <p:extLst>
      <p:ext uri="{BB962C8B-B14F-4D97-AF65-F5344CB8AC3E}">
        <p14:creationId xmlns:p14="http://schemas.microsoft.com/office/powerpoint/2010/main" val="351434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par>
                          <p:cTn id="57" fill="hold">
                            <p:stCondLst>
                              <p:cond delay="500"/>
                            </p:stCondLst>
                            <p:childTnLst>
                              <p:par>
                                <p:cTn id="58" presetID="53" presetClass="entr" presetSubtype="16"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Effect transition="in" filter="fade">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2681C0-6FF4-450B-8630-00BFC49954CE}"/>
              </a:ext>
            </a:extLst>
          </p:cNvPr>
          <p:cNvSpPr>
            <a:spLocks noGrp="1"/>
          </p:cNvSpPr>
          <p:nvPr>
            <p:ph idx="1"/>
          </p:nvPr>
        </p:nvSpPr>
        <p:spPr>
          <a:xfrm>
            <a:off x="457200" y="908720"/>
            <a:ext cx="8686800" cy="5544616"/>
          </a:xfrm>
        </p:spPr>
        <p:txBody>
          <a:bodyPr/>
          <a:lstStyle/>
          <a:p>
            <a:pPr>
              <a:lnSpc>
                <a:spcPts val="3800"/>
              </a:lnSpc>
            </a:pPr>
            <a:r>
              <a:rPr kumimoji="1" lang="ja-JP" altLang="en-US" dirty="0"/>
              <a:t>だから「</a:t>
            </a:r>
            <a:r>
              <a:rPr kumimoji="1" lang="ja-JP" altLang="en-US" dirty="0">
                <a:solidFill>
                  <a:srgbClr val="FF0000"/>
                </a:solidFill>
                <a:highlight>
                  <a:srgbClr val="FFFF00"/>
                </a:highlight>
              </a:rPr>
              <a:t>あなたが必要</a:t>
            </a:r>
            <a:r>
              <a:rPr kumimoji="1" lang="ja-JP" altLang="en-US" dirty="0"/>
              <a:t>」</a:t>
            </a:r>
          </a:p>
          <a:p>
            <a:pPr lvl="1">
              <a:lnSpc>
                <a:spcPts val="3800"/>
              </a:lnSpc>
            </a:pPr>
            <a:r>
              <a:rPr kumimoji="1" lang="ja-JP" altLang="en-US" dirty="0"/>
              <a:t>助け合えるチーム</a:t>
            </a:r>
          </a:p>
          <a:p>
            <a:pPr lvl="1">
              <a:lnSpc>
                <a:spcPts val="3800"/>
              </a:lnSpc>
            </a:pPr>
            <a:r>
              <a:rPr kumimoji="1" lang="ja-JP" altLang="en-US" dirty="0"/>
              <a:t>お互い様のチーム</a:t>
            </a:r>
          </a:p>
          <a:p>
            <a:pPr lvl="1">
              <a:lnSpc>
                <a:spcPts val="3800"/>
              </a:lnSpc>
            </a:pPr>
            <a:r>
              <a:rPr kumimoji="1" lang="ja-JP" altLang="en-US" dirty="0"/>
              <a:t>学び合うチーム</a:t>
            </a:r>
          </a:p>
          <a:p>
            <a:pPr lvl="1">
              <a:lnSpc>
                <a:spcPts val="3800"/>
              </a:lnSpc>
            </a:pPr>
            <a:r>
              <a:rPr kumimoji="1" lang="ja-JP" altLang="en-US" dirty="0"/>
              <a:t>マネし合えるチーム</a:t>
            </a:r>
          </a:p>
          <a:p>
            <a:pPr lvl="1">
              <a:lnSpc>
                <a:spcPts val="3800"/>
              </a:lnSpc>
            </a:pPr>
            <a:r>
              <a:rPr kumimoji="1" lang="ja-JP" altLang="en-US" dirty="0"/>
              <a:t>共に助かる</a:t>
            </a:r>
            <a:r>
              <a:rPr kumimoji="1" lang="ja-JP" altLang="en-US" dirty="0">
                <a:highlight>
                  <a:srgbClr val="FFFF00"/>
                </a:highlight>
              </a:rPr>
              <a:t>努力</a:t>
            </a:r>
            <a:r>
              <a:rPr kumimoji="1" lang="ja-JP" altLang="en-US" dirty="0"/>
              <a:t>をするチーム</a:t>
            </a:r>
          </a:p>
          <a:p>
            <a:pPr>
              <a:lnSpc>
                <a:spcPts val="3800"/>
              </a:lnSpc>
            </a:pPr>
            <a:r>
              <a:rPr kumimoji="1" lang="ja-JP" altLang="en-US" dirty="0"/>
              <a:t>これらが「</a:t>
            </a:r>
            <a:r>
              <a:rPr kumimoji="1" lang="ja-JP" altLang="en-US" dirty="0">
                <a:solidFill>
                  <a:srgbClr val="FF0000"/>
                </a:solidFill>
              </a:rPr>
              <a:t>地域共助推進力</a:t>
            </a:r>
            <a:r>
              <a:rPr kumimoji="1" lang="ja-JP" altLang="en-US" dirty="0"/>
              <a:t>」のコンセプト</a:t>
            </a:r>
          </a:p>
          <a:p>
            <a:pPr>
              <a:lnSpc>
                <a:spcPts val="3800"/>
              </a:lnSpc>
            </a:pPr>
            <a:r>
              <a:rPr kumimoji="1" lang="ja-JP" altLang="en-US" dirty="0"/>
              <a:t>いずれの場面でも絶対に忘れないことが！</a:t>
            </a:r>
          </a:p>
          <a:p>
            <a:pPr>
              <a:lnSpc>
                <a:spcPts val="3800"/>
              </a:lnSpc>
            </a:pPr>
            <a:r>
              <a:rPr kumimoji="1" lang="ja-JP" altLang="en-US" dirty="0"/>
              <a:t>「</a:t>
            </a:r>
            <a:r>
              <a:rPr kumimoji="1" lang="ja-JP" altLang="en-US" dirty="0">
                <a:solidFill>
                  <a:srgbClr val="FF0000"/>
                </a:solidFill>
                <a:highlight>
                  <a:srgbClr val="FFFF00"/>
                </a:highlight>
              </a:rPr>
              <a:t>楽しく防災活動をやろう！</a:t>
            </a:r>
            <a:r>
              <a:rPr kumimoji="1" lang="ja-JP" altLang="en-US" dirty="0"/>
              <a:t>」</a:t>
            </a:r>
          </a:p>
          <a:p>
            <a:pPr>
              <a:lnSpc>
                <a:spcPts val="3800"/>
              </a:lnSpc>
            </a:pPr>
            <a:r>
              <a:rPr kumimoji="1" lang="ja-JP" altLang="en-US" dirty="0"/>
              <a:t>何より日々の</a:t>
            </a:r>
            <a:r>
              <a:rPr kumimoji="1" lang="ja-JP" altLang="en-US" dirty="0">
                <a:solidFill>
                  <a:srgbClr val="FF0000"/>
                </a:solidFill>
                <a:highlight>
                  <a:srgbClr val="FFFF00"/>
                </a:highlight>
              </a:rPr>
              <a:t>挨拶</a:t>
            </a:r>
            <a:r>
              <a:rPr kumimoji="1" lang="ja-JP" altLang="en-US" dirty="0"/>
              <a:t>が</a:t>
            </a:r>
            <a:r>
              <a:rPr kumimoji="1" lang="ja-JP" altLang="en-US" dirty="0">
                <a:solidFill>
                  <a:srgbClr val="FF0000"/>
                </a:solidFill>
                <a:highlight>
                  <a:srgbClr val="FFFF00"/>
                </a:highlight>
              </a:rPr>
              <a:t>最高の</a:t>
            </a:r>
            <a:r>
              <a:rPr lang="zh-TW" altLang="en-US" dirty="0">
                <a:solidFill>
                  <a:srgbClr val="FF0000"/>
                </a:solidFill>
                <a:highlight>
                  <a:srgbClr val="FFFF00"/>
                </a:highlight>
              </a:rPr>
              <a:t>地域共助推進</a:t>
            </a:r>
            <a:r>
              <a:rPr kumimoji="1" lang="ja-JP" altLang="en-US" dirty="0"/>
              <a:t>です</a:t>
            </a:r>
          </a:p>
        </p:txBody>
      </p:sp>
      <p:sp>
        <p:nvSpPr>
          <p:cNvPr id="2" name="タイトル 1">
            <a:extLst>
              <a:ext uri="{FF2B5EF4-FFF2-40B4-BE49-F238E27FC236}">
                <a16:creationId xmlns:a16="http://schemas.microsoft.com/office/drawing/2014/main" id="{9D6FBFA4-D92C-41BB-8949-DED1281F378B}"/>
              </a:ext>
            </a:extLst>
          </p:cNvPr>
          <p:cNvSpPr>
            <a:spLocks noGrp="1"/>
          </p:cNvSpPr>
          <p:nvPr>
            <p:ph type="title"/>
          </p:nvPr>
        </p:nvSpPr>
        <p:spPr/>
        <p:txBody>
          <a:bodyPr/>
          <a:lstStyle/>
          <a:p>
            <a:r>
              <a:rPr kumimoji="1" lang="ja-JP" altLang="en-US" dirty="0"/>
              <a:t>私は、助けてもらわないと生きていけない</a:t>
            </a:r>
          </a:p>
        </p:txBody>
      </p:sp>
      <p:sp>
        <p:nvSpPr>
          <p:cNvPr id="4" name="テキスト ボックス 3">
            <a:extLst>
              <a:ext uri="{FF2B5EF4-FFF2-40B4-BE49-F238E27FC236}">
                <a16:creationId xmlns:a16="http://schemas.microsoft.com/office/drawing/2014/main" id="{04B380AB-3E4C-481B-9C10-F66E31DFFF78}"/>
              </a:ext>
            </a:extLst>
          </p:cNvPr>
          <p:cNvSpPr txBox="1"/>
          <p:nvPr/>
        </p:nvSpPr>
        <p:spPr>
          <a:xfrm>
            <a:off x="4355976" y="926434"/>
            <a:ext cx="4665060" cy="2246769"/>
          </a:xfrm>
          <a:prstGeom prst="rect">
            <a:avLst/>
          </a:prstGeom>
          <a:noFill/>
        </p:spPr>
        <p:txBody>
          <a:bodyPr wrap="none" rtlCol="0">
            <a:spAutoFit/>
          </a:bodyPr>
          <a:lstStyle/>
          <a:p>
            <a:pPr algn="ctr"/>
            <a:r>
              <a:rPr kumimoji="1" lang="ja-JP" altLang="en-US" sz="2800" dirty="0">
                <a:solidFill>
                  <a:srgbClr val="A50021"/>
                </a:solidFill>
              </a:rPr>
              <a:t>独立</a:t>
            </a:r>
            <a:r>
              <a:rPr kumimoji="1" lang="en-US" altLang="ja-JP" sz="2800" dirty="0">
                <a:solidFill>
                  <a:srgbClr val="A50021"/>
                </a:solidFill>
              </a:rPr>
              <a:t>(independence)</a:t>
            </a:r>
            <a:endParaRPr kumimoji="1" lang="ja-JP" altLang="en-US" sz="2800" dirty="0">
              <a:solidFill>
                <a:srgbClr val="A50021"/>
              </a:solidFill>
            </a:endParaRPr>
          </a:p>
          <a:p>
            <a:pPr algn="ctr"/>
            <a:endParaRPr kumimoji="1" lang="en-US" altLang="ja-JP" sz="2800" dirty="0">
              <a:solidFill>
                <a:srgbClr val="A50021"/>
              </a:solidFill>
            </a:endParaRPr>
          </a:p>
          <a:p>
            <a:pPr algn="ctr"/>
            <a:r>
              <a:rPr kumimoji="1" lang="ja-JP" altLang="en-US" sz="2800" dirty="0">
                <a:solidFill>
                  <a:srgbClr val="A50021"/>
                </a:solidFill>
              </a:rPr>
              <a:t>依存</a:t>
            </a:r>
            <a:r>
              <a:rPr kumimoji="1" lang="en-US" altLang="ja-JP" sz="2800" dirty="0">
                <a:solidFill>
                  <a:srgbClr val="A50021"/>
                </a:solidFill>
              </a:rPr>
              <a:t>(dependence)</a:t>
            </a:r>
            <a:endParaRPr kumimoji="1" lang="ja-JP" altLang="en-US" sz="2800" dirty="0">
              <a:solidFill>
                <a:srgbClr val="A50021"/>
              </a:solidFill>
            </a:endParaRPr>
          </a:p>
          <a:p>
            <a:pPr algn="ctr"/>
            <a:endParaRPr kumimoji="1" lang="en-US" altLang="ja-JP" sz="2800" dirty="0">
              <a:solidFill>
                <a:srgbClr val="A50021"/>
              </a:solidFill>
            </a:endParaRPr>
          </a:p>
          <a:p>
            <a:pPr algn="ctr"/>
            <a:r>
              <a:rPr kumimoji="1" lang="ja-JP" altLang="en-US" sz="2800" dirty="0">
                <a:solidFill>
                  <a:srgbClr val="FF0000"/>
                </a:solidFill>
                <a:highlight>
                  <a:srgbClr val="FFFF00"/>
                </a:highlight>
              </a:rPr>
              <a:t>相互依存</a:t>
            </a:r>
            <a:r>
              <a:rPr kumimoji="1" lang="en-US" altLang="ja-JP" sz="2800" dirty="0">
                <a:solidFill>
                  <a:srgbClr val="FF0000"/>
                </a:solidFill>
                <a:highlight>
                  <a:srgbClr val="FFFF00"/>
                </a:highlight>
              </a:rPr>
              <a:t>(inter-dependence)</a:t>
            </a:r>
            <a:endParaRPr kumimoji="1" lang="ja-JP" altLang="en-US" sz="2800" dirty="0">
              <a:solidFill>
                <a:srgbClr val="FF0000"/>
              </a:solidFill>
              <a:highlight>
                <a:srgbClr val="FFFF00"/>
              </a:highlight>
            </a:endParaRPr>
          </a:p>
        </p:txBody>
      </p:sp>
      <p:sp>
        <p:nvSpPr>
          <p:cNvPr id="5" name="矢印: 下 4">
            <a:extLst>
              <a:ext uri="{FF2B5EF4-FFF2-40B4-BE49-F238E27FC236}">
                <a16:creationId xmlns:a16="http://schemas.microsoft.com/office/drawing/2014/main" id="{DE202E81-2374-4B9A-BEC8-43904A090080}"/>
              </a:ext>
            </a:extLst>
          </p:cNvPr>
          <p:cNvSpPr/>
          <p:nvPr/>
        </p:nvSpPr>
        <p:spPr bwMode="auto">
          <a:xfrm>
            <a:off x="6213226" y="1450544"/>
            <a:ext cx="1080120" cy="504056"/>
          </a:xfrm>
          <a:prstGeom prst="downArrow">
            <a:avLst/>
          </a:prstGeom>
          <a:solidFill>
            <a:srgbClr val="A50021"/>
          </a:solidFill>
          <a:ln w="9525">
            <a:noFill/>
            <a:miter lim="800000"/>
            <a:headEnd/>
            <a:tailEnd/>
          </a:ln>
          <a:effectLst/>
        </p:spPr>
        <p:txBody>
          <a:bodyPr wrap="none" rtlCol="0" anchor="ctr"/>
          <a:lstStyle/>
          <a:p>
            <a:pPr algn="ctr"/>
            <a:endParaRPr kumimoji="1" lang="ja-JP" altLang="en-US"/>
          </a:p>
        </p:txBody>
      </p:sp>
      <p:sp>
        <p:nvSpPr>
          <p:cNvPr id="6" name="矢印: 下 5">
            <a:extLst>
              <a:ext uri="{FF2B5EF4-FFF2-40B4-BE49-F238E27FC236}">
                <a16:creationId xmlns:a16="http://schemas.microsoft.com/office/drawing/2014/main" id="{EDA3C4CF-208E-4C26-A03E-755AE7709641}"/>
              </a:ext>
            </a:extLst>
          </p:cNvPr>
          <p:cNvSpPr/>
          <p:nvPr/>
        </p:nvSpPr>
        <p:spPr bwMode="auto">
          <a:xfrm>
            <a:off x="6213226" y="2311873"/>
            <a:ext cx="1080120" cy="504056"/>
          </a:xfrm>
          <a:prstGeom prst="downArrow">
            <a:avLst/>
          </a:prstGeom>
          <a:solidFill>
            <a:srgbClr val="A50021"/>
          </a:solidFill>
          <a:ln w="9525">
            <a:noFill/>
            <a:miter lim="800000"/>
            <a:headEnd/>
            <a:tailEnd/>
          </a:ln>
          <a:effectLst/>
        </p:spPr>
        <p:txBody>
          <a:bodyPr wrap="none" rtlCol="0" anchor="ctr"/>
          <a:lstStyle/>
          <a:p>
            <a:pPr algn="ctr"/>
            <a:endParaRPr kumimoji="1" lang="ja-JP" altLang="en-US"/>
          </a:p>
        </p:txBody>
      </p:sp>
      <p:sp>
        <p:nvSpPr>
          <p:cNvPr id="8" name="テキスト ボックス 7">
            <a:extLst>
              <a:ext uri="{FF2B5EF4-FFF2-40B4-BE49-F238E27FC236}">
                <a16:creationId xmlns:a16="http://schemas.microsoft.com/office/drawing/2014/main" id="{57DB94EA-58F0-419C-AE64-E18215D5B6F6}"/>
              </a:ext>
            </a:extLst>
          </p:cNvPr>
          <p:cNvSpPr txBox="1"/>
          <p:nvPr/>
        </p:nvSpPr>
        <p:spPr>
          <a:xfrm>
            <a:off x="6147401" y="3112052"/>
            <a:ext cx="2531462" cy="830997"/>
          </a:xfrm>
          <a:prstGeom prst="rect">
            <a:avLst/>
          </a:prstGeom>
          <a:noFill/>
        </p:spPr>
        <p:txBody>
          <a:bodyPr wrap="none" rtlCol="0">
            <a:spAutoFit/>
          </a:bodyPr>
          <a:lstStyle/>
          <a:p>
            <a:pPr algn="ctr"/>
            <a:r>
              <a:rPr kumimoji="1" lang="ja-JP" altLang="en-US" sz="4800" dirty="0">
                <a:solidFill>
                  <a:srgbClr val="FF3300"/>
                </a:solidFill>
                <a:latin typeface="AR P悠々ゴシック体E" panose="040B0900000000000000" pitchFamily="50" charset="-128"/>
                <a:ea typeface="AR P悠々ゴシック体E" panose="040B0900000000000000" pitchFamily="50" charset="-128"/>
              </a:rPr>
              <a:t>お互い様</a:t>
            </a:r>
          </a:p>
        </p:txBody>
      </p:sp>
      <p:pic>
        <p:nvPicPr>
          <p:cNvPr id="14" name="図 13" descr="抽象, 挿絵 が含まれている画像&#10;&#10;自動的に生成された説明">
            <a:extLst>
              <a:ext uri="{FF2B5EF4-FFF2-40B4-BE49-F238E27FC236}">
                <a16:creationId xmlns:a16="http://schemas.microsoft.com/office/drawing/2014/main" id="{AE3F73DB-3E86-44E6-BC3D-47513A810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767" y="906947"/>
            <a:ext cx="3161751" cy="2983543"/>
          </a:xfrm>
          <a:prstGeom prst="rect">
            <a:avLst/>
          </a:prstGeom>
        </p:spPr>
      </p:pic>
      <p:sp>
        <p:nvSpPr>
          <p:cNvPr id="7" name="楕円 6">
            <a:extLst>
              <a:ext uri="{FF2B5EF4-FFF2-40B4-BE49-F238E27FC236}">
                <a16:creationId xmlns:a16="http://schemas.microsoft.com/office/drawing/2014/main" id="{E402CE01-B40D-406B-AA54-C20E55D0C5A9}"/>
              </a:ext>
            </a:extLst>
          </p:cNvPr>
          <p:cNvSpPr/>
          <p:nvPr/>
        </p:nvSpPr>
        <p:spPr bwMode="auto">
          <a:xfrm>
            <a:off x="917375" y="847532"/>
            <a:ext cx="7230968" cy="5443497"/>
          </a:xfrm>
          <a:prstGeom prst="ellipse">
            <a:avLst/>
          </a:prstGeom>
          <a:solidFill>
            <a:srgbClr val="FF0000"/>
          </a:solidFill>
          <a:ln w="9525">
            <a:noFill/>
            <a:miter lim="800000"/>
            <a:headEnd/>
            <a:tailEnd/>
          </a:ln>
          <a:effectLst/>
        </p:spPr>
        <p:txBody>
          <a:bodyPr wrap="none" rtlCol="0" anchor="ctr"/>
          <a:lstStyle/>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これは！</a:t>
            </a:r>
          </a:p>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自分の</a:t>
            </a:r>
          </a:p>
          <a:p>
            <a:pPr algn="ctr"/>
            <a:r>
              <a:rPr kumimoji="1" lang="ja-JP" altLang="en-US" sz="6000" dirty="0">
                <a:solidFill>
                  <a:srgbClr val="FFFF00"/>
                </a:solidFill>
                <a:latin typeface="AR P悠々ｺﾞｼｯｸ体E04" panose="040B0900000000000000" pitchFamily="50" charset="-128"/>
                <a:ea typeface="AR P悠々ｺﾞｼｯｸ体E04" panose="040B0900000000000000" pitchFamily="50" charset="-128"/>
              </a:rPr>
              <a:t>夢</a:t>
            </a: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を叶えるのと</a:t>
            </a:r>
          </a:p>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同じこと</a:t>
            </a:r>
          </a:p>
        </p:txBody>
      </p:sp>
      <p:sp>
        <p:nvSpPr>
          <p:cNvPr id="12" name="楕円 11">
            <a:extLst>
              <a:ext uri="{FF2B5EF4-FFF2-40B4-BE49-F238E27FC236}">
                <a16:creationId xmlns:a16="http://schemas.microsoft.com/office/drawing/2014/main" id="{CFD89888-2002-4F89-A245-482238059396}"/>
              </a:ext>
            </a:extLst>
          </p:cNvPr>
          <p:cNvSpPr/>
          <p:nvPr/>
        </p:nvSpPr>
        <p:spPr bwMode="auto">
          <a:xfrm>
            <a:off x="917375" y="847532"/>
            <a:ext cx="7230968" cy="5443497"/>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自分一人では</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叶えたくとも</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叶えられない</a:t>
            </a:r>
          </a:p>
        </p:txBody>
      </p:sp>
      <p:sp>
        <p:nvSpPr>
          <p:cNvPr id="10" name="楕円 9">
            <a:extLst>
              <a:ext uri="{FF2B5EF4-FFF2-40B4-BE49-F238E27FC236}">
                <a16:creationId xmlns:a16="http://schemas.microsoft.com/office/drawing/2014/main" id="{59E2B8AC-DE59-46C0-B0EB-9345A7EB2430}"/>
              </a:ext>
            </a:extLst>
          </p:cNvPr>
          <p:cNvSpPr/>
          <p:nvPr/>
        </p:nvSpPr>
        <p:spPr bwMode="auto">
          <a:xfrm>
            <a:off x="917375" y="847532"/>
            <a:ext cx="7230968" cy="5443497"/>
          </a:xfrm>
          <a:prstGeom prst="ellipse">
            <a:avLst/>
          </a:prstGeom>
          <a:solidFill>
            <a:srgbClr val="0000FF"/>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じゃあ？</a:t>
            </a:r>
            <a:endParaRPr kumimoji="1" lang="en-US" altLang="ja-JP" sz="7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どうすれば</a:t>
            </a:r>
            <a:endParaRPr kumimoji="1" lang="en-US" altLang="ja-JP" sz="7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良いのか？</a:t>
            </a:r>
          </a:p>
        </p:txBody>
      </p:sp>
      <p:sp>
        <p:nvSpPr>
          <p:cNvPr id="11" name="楕円 10">
            <a:extLst>
              <a:ext uri="{FF2B5EF4-FFF2-40B4-BE49-F238E27FC236}">
                <a16:creationId xmlns:a16="http://schemas.microsoft.com/office/drawing/2014/main" id="{48E1D1F8-8694-4574-898F-3F7DD49C6CB5}"/>
              </a:ext>
            </a:extLst>
          </p:cNvPr>
          <p:cNvSpPr/>
          <p:nvPr/>
        </p:nvSpPr>
        <p:spPr bwMode="auto">
          <a:xfrm>
            <a:off x="917375" y="847532"/>
            <a:ext cx="7230968" cy="5443497"/>
          </a:xfrm>
          <a:prstGeom prst="ellipse">
            <a:avLst/>
          </a:prstGeom>
          <a:solidFill>
            <a:srgbClr val="FF0000"/>
          </a:solidFill>
          <a:ln w="9525">
            <a:noFill/>
            <a:miter lim="800000"/>
            <a:headEnd/>
            <a:tailEnd/>
          </a:ln>
          <a:effectLst/>
        </p:spPr>
        <p:txBody>
          <a:bodyPr wrap="none" rtlCol="0" anchor="ctr"/>
          <a:lstStyle/>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他人を信じて</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頭を下げて</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笑顔でいること</a:t>
            </a:r>
          </a:p>
        </p:txBody>
      </p:sp>
      <p:sp>
        <p:nvSpPr>
          <p:cNvPr id="9" name="爆発: 14 pt 8">
            <a:extLst>
              <a:ext uri="{FF2B5EF4-FFF2-40B4-BE49-F238E27FC236}">
                <a16:creationId xmlns:a16="http://schemas.microsoft.com/office/drawing/2014/main" id="{4662935C-2E94-4E46-9575-D6CD224D3D83}"/>
              </a:ext>
            </a:extLst>
          </p:cNvPr>
          <p:cNvSpPr/>
          <p:nvPr/>
        </p:nvSpPr>
        <p:spPr bwMode="auto">
          <a:xfrm>
            <a:off x="55732" y="4973389"/>
            <a:ext cx="2458616" cy="1839987"/>
          </a:xfrm>
          <a:prstGeom prst="irregularSeal2">
            <a:avLst/>
          </a:prstGeom>
          <a:solidFill>
            <a:srgbClr val="008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秘訣！</a:t>
            </a:r>
          </a:p>
        </p:txBody>
      </p:sp>
      <p:sp>
        <p:nvSpPr>
          <p:cNvPr id="13" name="楕円 12">
            <a:extLst>
              <a:ext uri="{FF2B5EF4-FFF2-40B4-BE49-F238E27FC236}">
                <a16:creationId xmlns:a16="http://schemas.microsoft.com/office/drawing/2014/main" id="{2C7ECF26-2F8F-45C6-8226-E2A175E415D1}"/>
              </a:ext>
            </a:extLst>
          </p:cNvPr>
          <p:cNvSpPr/>
          <p:nvPr/>
        </p:nvSpPr>
        <p:spPr bwMode="auto">
          <a:xfrm>
            <a:off x="917375" y="847532"/>
            <a:ext cx="7230968" cy="5443497"/>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信じ合える</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お互い様の</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チームづくりを</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やりましょう</a:t>
            </a:r>
          </a:p>
        </p:txBody>
      </p:sp>
      <p:pic>
        <p:nvPicPr>
          <p:cNvPr id="15" name="図 14" descr="人形, おもちゃ, 部屋 が含まれている画像&#10;&#10;自動的に生成された説明">
            <a:extLst>
              <a:ext uri="{FF2B5EF4-FFF2-40B4-BE49-F238E27FC236}">
                <a16:creationId xmlns:a16="http://schemas.microsoft.com/office/drawing/2014/main" id="{567D15D1-22D2-4493-8160-D308F6C11D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61705"/>
            <a:ext cx="2874549" cy="2242148"/>
          </a:xfrm>
          <a:prstGeom prst="rect">
            <a:avLst/>
          </a:prstGeom>
        </p:spPr>
      </p:pic>
      <p:pic>
        <p:nvPicPr>
          <p:cNvPr id="19" name="図 18" descr="黒いバックグラウンドの前に座っている人形&#10;&#10;低い精度で自動的に生成された説明">
            <a:extLst>
              <a:ext uri="{FF2B5EF4-FFF2-40B4-BE49-F238E27FC236}">
                <a16:creationId xmlns:a16="http://schemas.microsoft.com/office/drawing/2014/main" id="{9964386E-1A26-4EA6-AD8C-325988BE3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8858" y="3112052"/>
            <a:ext cx="2074006" cy="2841104"/>
          </a:xfrm>
          <a:prstGeom prst="rect">
            <a:avLst/>
          </a:prstGeom>
        </p:spPr>
      </p:pic>
      <p:pic>
        <p:nvPicPr>
          <p:cNvPr id="21" name="図 20" descr="おもちゃ, クマ, ランプ, 衣類 が含まれている画像&#10;&#10;自動的に生成された説明">
            <a:extLst>
              <a:ext uri="{FF2B5EF4-FFF2-40B4-BE49-F238E27FC236}">
                <a16:creationId xmlns:a16="http://schemas.microsoft.com/office/drawing/2014/main" id="{5569C529-A11E-43E5-B162-5D5C7BB0BE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4811" y="629266"/>
            <a:ext cx="2074006" cy="2841104"/>
          </a:xfrm>
          <a:prstGeom prst="rect">
            <a:avLst/>
          </a:prstGeom>
        </p:spPr>
      </p:pic>
      <p:sp>
        <p:nvSpPr>
          <p:cNvPr id="18" name="爆発: 14 pt 17">
            <a:extLst>
              <a:ext uri="{FF2B5EF4-FFF2-40B4-BE49-F238E27FC236}">
                <a16:creationId xmlns:a16="http://schemas.microsoft.com/office/drawing/2014/main" id="{A6F36088-E9BB-4ABB-8451-2DAC8FF340AE}"/>
              </a:ext>
            </a:extLst>
          </p:cNvPr>
          <p:cNvSpPr/>
          <p:nvPr/>
        </p:nvSpPr>
        <p:spPr bwMode="auto">
          <a:xfrm>
            <a:off x="5963484" y="-28294"/>
            <a:ext cx="3219948" cy="1839987"/>
          </a:xfrm>
          <a:prstGeom prst="irregularSeal2">
            <a:avLst/>
          </a:prstGeom>
          <a:solidFill>
            <a:srgbClr val="FFC000"/>
          </a:solidFill>
          <a:ln w="9525">
            <a:noFill/>
            <a:miter lim="800000"/>
            <a:headEnd/>
            <a:tailEnd/>
          </a:ln>
          <a:effectLst/>
        </p:spPr>
        <p:txBody>
          <a:bodyPr wrap="none" rtlCol="0" anchor="ctr"/>
          <a:lstStyle/>
          <a:p>
            <a:pPr algn="ctr"/>
            <a:r>
              <a:rPr kumimoji="1" lang="ja-JP" altLang="en-US" sz="2400" dirty="0">
                <a:latin typeface="AR P悠々ゴシック体E" panose="040B0900000000000000" pitchFamily="50" charset="-128"/>
                <a:ea typeface="AR P悠々ゴシック体E" panose="040B0900000000000000" pitchFamily="50" charset="-128"/>
              </a:rPr>
              <a:t>最高の</a:t>
            </a:r>
          </a:p>
          <a:p>
            <a:pPr algn="ctr"/>
            <a:r>
              <a:rPr kumimoji="1" lang="ja-JP" altLang="en-US" sz="2400" dirty="0">
                <a:latin typeface="AR P悠々ゴシック体E" panose="040B0900000000000000" pitchFamily="50" charset="-128"/>
                <a:ea typeface="AR P悠々ゴシック体E" panose="040B0900000000000000" pitchFamily="50" charset="-128"/>
              </a:rPr>
              <a:t>防災システム</a:t>
            </a:r>
          </a:p>
        </p:txBody>
      </p:sp>
      <p:sp>
        <p:nvSpPr>
          <p:cNvPr id="16" name="テキスト ボックス 15">
            <a:hlinkClick r:id="rId8" action="ppaction://hlinksldjump"/>
            <a:extLst>
              <a:ext uri="{FF2B5EF4-FFF2-40B4-BE49-F238E27FC236}">
                <a16:creationId xmlns:a16="http://schemas.microsoft.com/office/drawing/2014/main" id="{102C5F3D-BDC8-328F-E727-894E06723C10}"/>
              </a:ext>
            </a:extLst>
          </p:cNvPr>
          <p:cNvSpPr txBox="1"/>
          <p:nvPr/>
        </p:nvSpPr>
        <p:spPr>
          <a:xfrm>
            <a:off x="7909469" y="6457890"/>
            <a:ext cx="697627" cy="400110"/>
          </a:xfrm>
          <a:prstGeom prst="rect">
            <a:avLst/>
          </a:prstGeom>
          <a:noFill/>
        </p:spPr>
        <p:txBody>
          <a:bodyPr wrap="none" rtlCol="0">
            <a:spAutoFit/>
          </a:bodyPr>
          <a:lstStyle/>
          <a:p>
            <a:pPr algn="ctr"/>
            <a:r>
              <a:rPr kumimoji="1" lang="ja-JP" altLang="en-US" sz="2000" dirty="0"/>
              <a:t>最終</a:t>
            </a:r>
          </a:p>
        </p:txBody>
      </p:sp>
    </p:spTree>
    <p:custDataLst>
      <p:tags r:id="rId1"/>
    </p:custDataLst>
    <p:extLst>
      <p:ext uri="{BB962C8B-B14F-4D97-AF65-F5344CB8AC3E}">
        <p14:creationId xmlns:p14="http://schemas.microsoft.com/office/powerpoint/2010/main" val="2906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2" presetClass="entr" presetSubtype="2"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1500"/>
                            </p:stCondLst>
                            <p:childTnLst>
                              <p:par>
                                <p:cTn id="45" presetID="2" presetClass="entr" presetSubtype="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childTnLst>
                          </p:cTn>
                        </p:par>
                        <p:par>
                          <p:cTn id="49" fill="hold">
                            <p:stCondLst>
                              <p:cond delay="2000"/>
                            </p:stCondLst>
                            <p:childTnLst>
                              <p:par>
                                <p:cTn id="50" presetID="2" presetClass="entr" presetSubtype="2" fill="hold"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additive="base">
                                        <p:cTn id="52"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500"/>
                                        <p:tgtEl>
                                          <p:spTgt spid="3">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500"/>
                                        <p:tgtEl>
                                          <p:spTgt spid="3">
                                            <p:txEl>
                                              <p:pRg st="8" end="8"/>
                                            </p:txEl>
                                          </p:spTgt>
                                        </p:tgtEl>
                                      </p:cBhvr>
                                    </p:animEffec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1" presetClass="exit" presetSubtype="0" fill="hold" grpId="0" nodeType="withEffect">
                                  <p:stCondLst>
                                    <p:cond delay="0"/>
                                  </p:stCondLst>
                                  <p:childTnLst>
                                    <p:set>
                                      <p:cBhvr>
                                        <p:cTn id="81" dur="1" fill="hold">
                                          <p:stCondLst>
                                            <p:cond delay="0"/>
                                          </p:stCondLst>
                                        </p:cTn>
                                        <p:tgtEl>
                                          <p:spTgt spid="4">
                                            <p:txEl>
                                              <p:pRg st="0" end="0"/>
                                            </p:txEl>
                                          </p:spTgt>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4">
                                            <p:txEl>
                                              <p:pRg st="2" end="2"/>
                                            </p:txEl>
                                          </p:spTgt>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
                                            <p:txEl>
                                              <p:pRg st="9" end="9"/>
                                            </p:txEl>
                                          </p:spTgt>
                                        </p:tgtEl>
                                        <p:attrNameLst>
                                          <p:attrName>style.visibility</p:attrName>
                                        </p:attrNameLst>
                                      </p:cBhvr>
                                      <p:to>
                                        <p:strVal val="visible"/>
                                      </p:to>
                                    </p:set>
                                    <p:animEffect transition="in" filter="fade">
                                      <p:cBhvr>
                                        <p:cTn id="90" dur="500"/>
                                        <p:tgtEl>
                                          <p:spTgt spid="3">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1000" fill="hold"/>
                                        <p:tgtEl>
                                          <p:spTgt spid="7"/>
                                        </p:tgtEl>
                                        <p:attrNameLst>
                                          <p:attrName>ppt_w</p:attrName>
                                        </p:attrNameLst>
                                      </p:cBhvr>
                                      <p:tavLst>
                                        <p:tav tm="0">
                                          <p:val>
                                            <p:fltVal val="0"/>
                                          </p:val>
                                        </p:tav>
                                        <p:tav tm="100000">
                                          <p:val>
                                            <p:strVal val="#ppt_w"/>
                                          </p:val>
                                        </p:tav>
                                      </p:tavLst>
                                    </p:anim>
                                    <p:anim calcmode="lin" valueType="num">
                                      <p:cBhvr>
                                        <p:cTn id="96" dur="1000" fill="hold"/>
                                        <p:tgtEl>
                                          <p:spTgt spid="7"/>
                                        </p:tgtEl>
                                        <p:attrNameLst>
                                          <p:attrName>ppt_h</p:attrName>
                                        </p:attrNameLst>
                                      </p:cBhvr>
                                      <p:tavLst>
                                        <p:tav tm="0">
                                          <p:val>
                                            <p:fltVal val="0"/>
                                          </p:val>
                                        </p:tav>
                                        <p:tav tm="100000">
                                          <p:val>
                                            <p:strVal val="#ppt_h"/>
                                          </p:val>
                                        </p:tav>
                                      </p:tavLst>
                                    </p:anim>
                                    <p:anim calcmode="lin" valueType="num">
                                      <p:cBhvr>
                                        <p:cTn id="97" dur="1000" fill="hold"/>
                                        <p:tgtEl>
                                          <p:spTgt spid="7"/>
                                        </p:tgtEl>
                                        <p:attrNameLst>
                                          <p:attrName>style.rotation</p:attrName>
                                        </p:attrNameLst>
                                      </p:cBhvr>
                                      <p:tavLst>
                                        <p:tav tm="0">
                                          <p:val>
                                            <p:fltVal val="90"/>
                                          </p:val>
                                        </p:tav>
                                        <p:tav tm="100000">
                                          <p:val>
                                            <p:fltVal val="0"/>
                                          </p:val>
                                        </p:tav>
                                      </p:tavLst>
                                    </p:anim>
                                    <p:animEffect transition="in" filter="fade">
                                      <p:cBhvr>
                                        <p:cTn id="98" dur="1000"/>
                                        <p:tgtEl>
                                          <p:spTgt spid="7"/>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1000" fill="hold"/>
                                        <p:tgtEl>
                                          <p:spTgt spid="12"/>
                                        </p:tgtEl>
                                        <p:attrNameLst>
                                          <p:attrName>ppt_w</p:attrName>
                                        </p:attrNameLst>
                                      </p:cBhvr>
                                      <p:tavLst>
                                        <p:tav tm="0">
                                          <p:val>
                                            <p:fltVal val="0"/>
                                          </p:val>
                                        </p:tav>
                                        <p:tav tm="100000">
                                          <p:val>
                                            <p:strVal val="#ppt_w"/>
                                          </p:val>
                                        </p:tav>
                                      </p:tavLst>
                                    </p:anim>
                                    <p:anim calcmode="lin" valueType="num">
                                      <p:cBhvr>
                                        <p:cTn id="104" dur="1000" fill="hold"/>
                                        <p:tgtEl>
                                          <p:spTgt spid="12"/>
                                        </p:tgtEl>
                                        <p:attrNameLst>
                                          <p:attrName>ppt_h</p:attrName>
                                        </p:attrNameLst>
                                      </p:cBhvr>
                                      <p:tavLst>
                                        <p:tav tm="0">
                                          <p:val>
                                            <p:fltVal val="0"/>
                                          </p:val>
                                        </p:tav>
                                        <p:tav tm="100000">
                                          <p:val>
                                            <p:strVal val="#ppt_h"/>
                                          </p:val>
                                        </p:tav>
                                      </p:tavLst>
                                    </p:anim>
                                    <p:anim calcmode="lin" valueType="num">
                                      <p:cBhvr>
                                        <p:cTn id="105" dur="1000" fill="hold"/>
                                        <p:tgtEl>
                                          <p:spTgt spid="12"/>
                                        </p:tgtEl>
                                        <p:attrNameLst>
                                          <p:attrName>style.rotation</p:attrName>
                                        </p:attrNameLst>
                                      </p:cBhvr>
                                      <p:tavLst>
                                        <p:tav tm="0">
                                          <p:val>
                                            <p:fltVal val="90"/>
                                          </p:val>
                                        </p:tav>
                                        <p:tav tm="100000">
                                          <p:val>
                                            <p:fltVal val="0"/>
                                          </p:val>
                                        </p:tav>
                                      </p:tavLst>
                                    </p:anim>
                                    <p:animEffect transition="in" filter="fade">
                                      <p:cBhvr>
                                        <p:cTn id="106" dur="10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1000" fill="hold"/>
                                        <p:tgtEl>
                                          <p:spTgt spid="10"/>
                                        </p:tgtEl>
                                        <p:attrNameLst>
                                          <p:attrName>ppt_w</p:attrName>
                                        </p:attrNameLst>
                                      </p:cBhvr>
                                      <p:tavLst>
                                        <p:tav tm="0">
                                          <p:val>
                                            <p:fltVal val="0"/>
                                          </p:val>
                                        </p:tav>
                                        <p:tav tm="100000">
                                          <p:val>
                                            <p:strVal val="#ppt_w"/>
                                          </p:val>
                                        </p:tav>
                                      </p:tavLst>
                                    </p:anim>
                                    <p:anim calcmode="lin" valueType="num">
                                      <p:cBhvr>
                                        <p:cTn id="112" dur="1000" fill="hold"/>
                                        <p:tgtEl>
                                          <p:spTgt spid="10"/>
                                        </p:tgtEl>
                                        <p:attrNameLst>
                                          <p:attrName>ppt_h</p:attrName>
                                        </p:attrNameLst>
                                      </p:cBhvr>
                                      <p:tavLst>
                                        <p:tav tm="0">
                                          <p:val>
                                            <p:fltVal val="0"/>
                                          </p:val>
                                        </p:tav>
                                        <p:tav tm="100000">
                                          <p:val>
                                            <p:strVal val="#ppt_h"/>
                                          </p:val>
                                        </p:tav>
                                      </p:tavLst>
                                    </p:anim>
                                    <p:anim calcmode="lin" valueType="num">
                                      <p:cBhvr>
                                        <p:cTn id="113" dur="1000" fill="hold"/>
                                        <p:tgtEl>
                                          <p:spTgt spid="10"/>
                                        </p:tgtEl>
                                        <p:attrNameLst>
                                          <p:attrName>style.rotation</p:attrName>
                                        </p:attrNameLst>
                                      </p:cBhvr>
                                      <p:tavLst>
                                        <p:tav tm="0">
                                          <p:val>
                                            <p:fltVal val="90"/>
                                          </p:val>
                                        </p:tav>
                                        <p:tav tm="100000">
                                          <p:val>
                                            <p:fltVal val="0"/>
                                          </p:val>
                                        </p:tav>
                                      </p:tavLst>
                                    </p:anim>
                                    <p:animEffect transition="in" filter="fade">
                                      <p:cBhvr>
                                        <p:cTn id="114" dur="1000"/>
                                        <p:tgtEl>
                                          <p:spTgt spid="10"/>
                                        </p:tgtEl>
                                      </p:cBhvr>
                                    </p:animEffect>
                                  </p:childTnLst>
                                </p:cTn>
                              </p:par>
                              <p:par>
                                <p:cTn id="115" presetID="1" presetClass="exit" presetSubtype="0" fill="hold" nodeType="withEffect">
                                  <p:stCondLst>
                                    <p:cond delay="0"/>
                                  </p:stCondLst>
                                  <p:childTnLst>
                                    <p:set>
                                      <p:cBhvr>
                                        <p:cTn id="116" dur="1" fill="hold">
                                          <p:stCondLst>
                                            <p:cond delay="0"/>
                                          </p:stCondLst>
                                        </p:cTn>
                                        <p:tgtEl>
                                          <p:spTgt spid="1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1000" fill="hold"/>
                                        <p:tgtEl>
                                          <p:spTgt spid="11"/>
                                        </p:tgtEl>
                                        <p:attrNameLst>
                                          <p:attrName>ppt_w</p:attrName>
                                        </p:attrNameLst>
                                      </p:cBhvr>
                                      <p:tavLst>
                                        <p:tav tm="0">
                                          <p:val>
                                            <p:fltVal val="0"/>
                                          </p:val>
                                        </p:tav>
                                        <p:tav tm="100000">
                                          <p:val>
                                            <p:strVal val="#ppt_w"/>
                                          </p:val>
                                        </p:tav>
                                      </p:tavLst>
                                    </p:anim>
                                    <p:anim calcmode="lin" valueType="num">
                                      <p:cBhvr>
                                        <p:cTn id="122" dur="1000" fill="hold"/>
                                        <p:tgtEl>
                                          <p:spTgt spid="11"/>
                                        </p:tgtEl>
                                        <p:attrNameLst>
                                          <p:attrName>ppt_h</p:attrName>
                                        </p:attrNameLst>
                                      </p:cBhvr>
                                      <p:tavLst>
                                        <p:tav tm="0">
                                          <p:val>
                                            <p:fltVal val="0"/>
                                          </p:val>
                                        </p:tav>
                                        <p:tav tm="100000">
                                          <p:val>
                                            <p:strVal val="#ppt_h"/>
                                          </p:val>
                                        </p:tav>
                                      </p:tavLst>
                                    </p:anim>
                                    <p:anim calcmode="lin" valueType="num">
                                      <p:cBhvr>
                                        <p:cTn id="123" dur="1000" fill="hold"/>
                                        <p:tgtEl>
                                          <p:spTgt spid="11"/>
                                        </p:tgtEl>
                                        <p:attrNameLst>
                                          <p:attrName>style.rotation</p:attrName>
                                        </p:attrNameLst>
                                      </p:cBhvr>
                                      <p:tavLst>
                                        <p:tav tm="0">
                                          <p:val>
                                            <p:fltVal val="90"/>
                                          </p:val>
                                        </p:tav>
                                        <p:tav tm="100000">
                                          <p:val>
                                            <p:fltVal val="0"/>
                                          </p:val>
                                        </p:tav>
                                      </p:tavLst>
                                    </p:anim>
                                    <p:animEffect transition="in" filter="fade">
                                      <p:cBhvr>
                                        <p:cTn id="124" dur="1000"/>
                                        <p:tgtEl>
                                          <p:spTgt spid="11"/>
                                        </p:tgtEl>
                                      </p:cBhvr>
                                    </p:animEffect>
                                  </p:childTnLst>
                                </p:cTn>
                              </p:par>
                            </p:childTnLst>
                          </p:cTn>
                        </p:par>
                        <p:par>
                          <p:cTn id="125" fill="hold">
                            <p:stCondLst>
                              <p:cond delay="1000"/>
                            </p:stCondLst>
                            <p:childTnLst>
                              <p:par>
                                <p:cTn id="126" presetID="42" presetClass="entr" presetSubtype="0" fill="hold" nodeType="after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fade">
                                      <p:cBhvr>
                                        <p:cTn id="128" dur="1000"/>
                                        <p:tgtEl>
                                          <p:spTgt spid="19"/>
                                        </p:tgtEl>
                                      </p:cBhvr>
                                    </p:animEffect>
                                    <p:anim calcmode="lin" valueType="num">
                                      <p:cBhvr>
                                        <p:cTn id="129" dur="1000" fill="hold"/>
                                        <p:tgtEl>
                                          <p:spTgt spid="19"/>
                                        </p:tgtEl>
                                        <p:attrNameLst>
                                          <p:attrName>ppt_x</p:attrName>
                                        </p:attrNameLst>
                                      </p:cBhvr>
                                      <p:tavLst>
                                        <p:tav tm="0">
                                          <p:val>
                                            <p:strVal val="#ppt_x"/>
                                          </p:val>
                                        </p:tav>
                                        <p:tav tm="100000">
                                          <p:val>
                                            <p:strVal val="#ppt_x"/>
                                          </p:val>
                                        </p:tav>
                                      </p:tavLst>
                                    </p:anim>
                                    <p:anim calcmode="lin" valueType="num">
                                      <p:cBhvr>
                                        <p:cTn id="130" dur="1000" fill="hold"/>
                                        <p:tgtEl>
                                          <p:spTgt spid="19"/>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anim calcmode="lin" valueType="num">
                                      <p:cBhvr>
                                        <p:cTn id="134" dur="1000" fill="hold"/>
                                        <p:tgtEl>
                                          <p:spTgt spid="21"/>
                                        </p:tgtEl>
                                        <p:attrNameLst>
                                          <p:attrName>ppt_x</p:attrName>
                                        </p:attrNameLst>
                                      </p:cBhvr>
                                      <p:tavLst>
                                        <p:tav tm="0">
                                          <p:val>
                                            <p:strVal val="#ppt_x"/>
                                          </p:val>
                                        </p:tav>
                                        <p:tav tm="100000">
                                          <p:val>
                                            <p:strVal val="#ppt_x"/>
                                          </p:val>
                                        </p:tav>
                                      </p:tavLst>
                                    </p:anim>
                                    <p:anim calcmode="lin" valueType="num">
                                      <p:cBhvr>
                                        <p:cTn id="1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9"/>
                                        </p:tgtEl>
                                        <p:attrNameLst>
                                          <p:attrName>style.visibility</p:attrName>
                                        </p:attrNameLst>
                                      </p:cBhvr>
                                      <p:to>
                                        <p:strVal val="visible"/>
                                      </p:to>
                                    </p:set>
                                    <p:anim calcmode="lin" valueType="num">
                                      <p:cBhvr>
                                        <p:cTn id="140" dur="500" fill="hold"/>
                                        <p:tgtEl>
                                          <p:spTgt spid="9"/>
                                        </p:tgtEl>
                                        <p:attrNameLst>
                                          <p:attrName>ppt_w</p:attrName>
                                        </p:attrNameLst>
                                      </p:cBhvr>
                                      <p:tavLst>
                                        <p:tav tm="0">
                                          <p:val>
                                            <p:fltVal val="0"/>
                                          </p:val>
                                        </p:tav>
                                        <p:tav tm="100000">
                                          <p:val>
                                            <p:strVal val="#ppt_w"/>
                                          </p:val>
                                        </p:tav>
                                      </p:tavLst>
                                    </p:anim>
                                    <p:anim calcmode="lin" valueType="num">
                                      <p:cBhvr>
                                        <p:cTn id="141" dur="500" fill="hold"/>
                                        <p:tgtEl>
                                          <p:spTgt spid="9"/>
                                        </p:tgtEl>
                                        <p:attrNameLst>
                                          <p:attrName>ppt_h</p:attrName>
                                        </p:attrNameLst>
                                      </p:cBhvr>
                                      <p:tavLst>
                                        <p:tav tm="0">
                                          <p:val>
                                            <p:fltVal val="0"/>
                                          </p:val>
                                        </p:tav>
                                        <p:tav tm="100000">
                                          <p:val>
                                            <p:strVal val="#ppt_h"/>
                                          </p:val>
                                        </p:tav>
                                      </p:tavLst>
                                    </p:anim>
                                    <p:animEffect transition="in" filter="fade">
                                      <p:cBhvr>
                                        <p:cTn id="142" dur="500"/>
                                        <p:tgtEl>
                                          <p:spTgt spid="9"/>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18"/>
                                        </p:tgtEl>
                                        <p:attrNameLst>
                                          <p:attrName>style.visibility</p:attrName>
                                        </p:attrNameLst>
                                      </p:cBhvr>
                                      <p:to>
                                        <p:strVal val="visible"/>
                                      </p:to>
                                    </p:set>
                                    <p:anim calcmode="lin" valueType="num">
                                      <p:cBhvr>
                                        <p:cTn id="146" dur="500" fill="hold"/>
                                        <p:tgtEl>
                                          <p:spTgt spid="18"/>
                                        </p:tgtEl>
                                        <p:attrNameLst>
                                          <p:attrName>ppt_w</p:attrName>
                                        </p:attrNameLst>
                                      </p:cBhvr>
                                      <p:tavLst>
                                        <p:tav tm="0">
                                          <p:val>
                                            <p:fltVal val="0"/>
                                          </p:val>
                                        </p:tav>
                                        <p:tav tm="100000">
                                          <p:val>
                                            <p:strVal val="#ppt_w"/>
                                          </p:val>
                                        </p:tav>
                                      </p:tavLst>
                                    </p:anim>
                                    <p:anim calcmode="lin" valueType="num">
                                      <p:cBhvr>
                                        <p:cTn id="147" dur="500" fill="hold"/>
                                        <p:tgtEl>
                                          <p:spTgt spid="18"/>
                                        </p:tgtEl>
                                        <p:attrNameLst>
                                          <p:attrName>ppt_h</p:attrName>
                                        </p:attrNameLst>
                                      </p:cBhvr>
                                      <p:tavLst>
                                        <p:tav tm="0">
                                          <p:val>
                                            <p:fltVal val="0"/>
                                          </p:val>
                                        </p:tav>
                                        <p:tav tm="100000">
                                          <p:val>
                                            <p:strVal val="#ppt_h"/>
                                          </p:val>
                                        </p:tav>
                                      </p:tavLst>
                                    </p:anim>
                                    <p:animEffect transition="in" filter="fade">
                                      <p:cBhvr>
                                        <p:cTn id="148" dur="500"/>
                                        <p:tgtEl>
                                          <p:spTgt spid="18"/>
                                        </p:tgtEl>
                                      </p:cBhvr>
                                    </p:animEffect>
                                  </p:childTnLst>
                                </p:cTn>
                              </p:par>
                            </p:childTnLst>
                          </p:cTn>
                        </p:par>
                      </p:childTnLst>
                    </p:cTn>
                  </p:par>
                  <p:par>
                    <p:cTn id="149" fill="hold">
                      <p:stCondLst>
                        <p:cond delay="indefinite"/>
                      </p:stCondLst>
                      <p:childTnLst>
                        <p:par>
                          <p:cTn id="150" fill="hold">
                            <p:stCondLst>
                              <p:cond delay="0"/>
                            </p:stCondLst>
                            <p:childTnLst>
                              <p:par>
                                <p:cTn id="151" presetID="31" presetClass="entr" presetSubtype="0" fill="hold" grpId="0" nodeType="clickEffect">
                                  <p:stCondLst>
                                    <p:cond delay="0"/>
                                  </p:stCondLst>
                                  <p:childTnLst>
                                    <p:set>
                                      <p:cBhvr>
                                        <p:cTn id="152" dur="1" fill="hold">
                                          <p:stCondLst>
                                            <p:cond delay="0"/>
                                          </p:stCondLst>
                                        </p:cTn>
                                        <p:tgtEl>
                                          <p:spTgt spid="13"/>
                                        </p:tgtEl>
                                        <p:attrNameLst>
                                          <p:attrName>style.visibility</p:attrName>
                                        </p:attrNameLst>
                                      </p:cBhvr>
                                      <p:to>
                                        <p:strVal val="visible"/>
                                      </p:to>
                                    </p:set>
                                    <p:anim calcmode="lin" valueType="num">
                                      <p:cBhvr>
                                        <p:cTn id="153" dur="1000" fill="hold"/>
                                        <p:tgtEl>
                                          <p:spTgt spid="13"/>
                                        </p:tgtEl>
                                        <p:attrNameLst>
                                          <p:attrName>ppt_w</p:attrName>
                                        </p:attrNameLst>
                                      </p:cBhvr>
                                      <p:tavLst>
                                        <p:tav tm="0">
                                          <p:val>
                                            <p:fltVal val="0"/>
                                          </p:val>
                                        </p:tav>
                                        <p:tav tm="100000">
                                          <p:val>
                                            <p:strVal val="#ppt_w"/>
                                          </p:val>
                                        </p:tav>
                                      </p:tavLst>
                                    </p:anim>
                                    <p:anim calcmode="lin" valueType="num">
                                      <p:cBhvr>
                                        <p:cTn id="154" dur="1000" fill="hold"/>
                                        <p:tgtEl>
                                          <p:spTgt spid="13"/>
                                        </p:tgtEl>
                                        <p:attrNameLst>
                                          <p:attrName>ppt_h</p:attrName>
                                        </p:attrNameLst>
                                      </p:cBhvr>
                                      <p:tavLst>
                                        <p:tav tm="0">
                                          <p:val>
                                            <p:fltVal val="0"/>
                                          </p:val>
                                        </p:tav>
                                        <p:tav tm="100000">
                                          <p:val>
                                            <p:strVal val="#ppt_h"/>
                                          </p:val>
                                        </p:tav>
                                      </p:tavLst>
                                    </p:anim>
                                    <p:anim calcmode="lin" valueType="num">
                                      <p:cBhvr>
                                        <p:cTn id="155" dur="1000" fill="hold"/>
                                        <p:tgtEl>
                                          <p:spTgt spid="13"/>
                                        </p:tgtEl>
                                        <p:attrNameLst>
                                          <p:attrName>style.rotation</p:attrName>
                                        </p:attrNameLst>
                                      </p:cBhvr>
                                      <p:tavLst>
                                        <p:tav tm="0">
                                          <p:val>
                                            <p:fltVal val="90"/>
                                          </p:val>
                                        </p:tav>
                                        <p:tav tm="100000">
                                          <p:val>
                                            <p:fltVal val="0"/>
                                          </p:val>
                                        </p:tav>
                                      </p:tavLst>
                                    </p:anim>
                                    <p:animEffect transition="in" filter="fade">
                                      <p:cBhvr>
                                        <p:cTn id="156" dur="1000"/>
                                        <p:tgtEl>
                                          <p:spTgt spid="13"/>
                                        </p:tgtEl>
                                      </p:cBhvr>
                                    </p:animEffect>
                                  </p:childTnLst>
                                </p:cTn>
                              </p:par>
                              <p:par>
                                <p:cTn id="157" presetID="1" presetClass="exit" presetSubtype="0" fill="hold" nodeType="withEffect">
                                  <p:stCondLst>
                                    <p:cond delay="0"/>
                                  </p:stCondLst>
                                  <p:childTnLst>
                                    <p:set>
                                      <p:cBhvr>
                                        <p:cTn id="158" dur="1" fill="hold">
                                          <p:stCondLst>
                                            <p:cond delay="0"/>
                                          </p:stCondLst>
                                        </p:cTn>
                                        <p:tgtEl>
                                          <p:spTgt spid="19"/>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21"/>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9"/>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18"/>
                                        </p:tgtEl>
                                        <p:attrNameLst>
                                          <p:attrName>style.visibility</p:attrName>
                                        </p:attrNameLst>
                                      </p:cBhvr>
                                      <p:to>
                                        <p:strVal val="hidden"/>
                                      </p:to>
                                    </p:set>
                                  </p:childTnLst>
                                </p:cTn>
                              </p:par>
                              <p:par>
                                <p:cTn id="165" presetID="53" presetClass="entr" presetSubtype="16"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p:cTn id="167" dur="500" fill="hold"/>
                                        <p:tgtEl>
                                          <p:spTgt spid="15"/>
                                        </p:tgtEl>
                                        <p:attrNameLst>
                                          <p:attrName>ppt_w</p:attrName>
                                        </p:attrNameLst>
                                      </p:cBhvr>
                                      <p:tavLst>
                                        <p:tav tm="0">
                                          <p:val>
                                            <p:fltVal val="0"/>
                                          </p:val>
                                        </p:tav>
                                        <p:tav tm="100000">
                                          <p:val>
                                            <p:strVal val="#ppt_w"/>
                                          </p:val>
                                        </p:tav>
                                      </p:tavLst>
                                    </p:anim>
                                    <p:anim calcmode="lin" valueType="num">
                                      <p:cBhvr>
                                        <p:cTn id="168" dur="500" fill="hold"/>
                                        <p:tgtEl>
                                          <p:spTgt spid="15"/>
                                        </p:tgtEl>
                                        <p:attrNameLst>
                                          <p:attrName>ppt_h</p:attrName>
                                        </p:attrNameLst>
                                      </p:cBhvr>
                                      <p:tavLst>
                                        <p:tav tm="0">
                                          <p:val>
                                            <p:fltVal val="0"/>
                                          </p:val>
                                        </p:tav>
                                        <p:tav tm="100000">
                                          <p:val>
                                            <p:strVal val="#ppt_h"/>
                                          </p:val>
                                        </p:tav>
                                      </p:tavLst>
                                    </p:anim>
                                    <p:animEffect transition="in" filter="fade">
                                      <p:cBhvr>
                                        <p:cTn id="1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animBg="1"/>
      <p:bldP spid="6" grpId="0" animBg="1"/>
      <p:bldP spid="8" grpId="0"/>
      <p:bldP spid="7" grpId="0" animBg="1"/>
      <p:bldP spid="12" grpId="0" animBg="1"/>
      <p:bldP spid="10" grpId="0" animBg="1"/>
      <p:bldP spid="11" grpId="0" animBg="1"/>
      <p:bldP spid="9" grpId="0" animBg="1"/>
      <p:bldP spid="9" grpId="1" animBg="1"/>
      <p:bldP spid="13" grpId="0" animBg="1"/>
      <p:bldP spid="18" grpId="0" animBg="1"/>
      <p:bldP spid="1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094125" y="443567"/>
            <a:ext cx="6955750" cy="5970865"/>
          </a:xfrm>
          <a:prstGeom prst="rect">
            <a:avLst/>
          </a:prstGeom>
          <a:noFill/>
        </p:spPr>
        <p:txBody>
          <a:bodyPr wrap="none" rtlCol="0">
            <a:spAutoFit/>
          </a:bodyPr>
          <a:lstStyle/>
          <a:p>
            <a:pPr algn="ctr"/>
            <a:r>
              <a:rPr kumimoji="1" lang="ja-JP" altLang="en-US" sz="6600" dirty="0">
                <a:ln w="19050">
                  <a:noFill/>
                </a:ln>
                <a:solidFill>
                  <a:srgbClr val="FFFF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誰にでも</a:t>
            </a:r>
          </a:p>
          <a:p>
            <a:pPr algn="ctr"/>
            <a:r>
              <a:rPr kumimoji="1" lang="ja-JP" altLang="en-US" sz="6600" dirty="0">
                <a:ln w="19050">
                  <a:noFill/>
                </a:ln>
                <a:solidFill>
                  <a:srgbClr val="FFFF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簡単にできる</a:t>
            </a:r>
          </a:p>
          <a:p>
            <a:pPr algn="ctr"/>
            <a:r>
              <a:rPr lang="ja-JP" altLang="en-US" sz="8800" dirty="0">
                <a:ln w="19050">
                  <a:solidFill>
                    <a:schemeClr val="bg1"/>
                  </a:solidFill>
                </a:ln>
                <a:solidFill>
                  <a:srgbClr val="FF00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楽しく防災</a:t>
            </a:r>
          </a:p>
          <a:p>
            <a:pPr algn="ctr"/>
            <a:r>
              <a:rPr kumimoji="1" lang="ja-JP" altLang="en-US" sz="6600" dirty="0">
                <a:ln w="28575">
                  <a:noFill/>
                </a:ln>
                <a:solidFill>
                  <a:srgbClr val="FFFF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まちを楽しくする</a:t>
            </a:r>
          </a:p>
          <a:p>
            <a:pPr algn="ctr"/>
            <a:r>
              <a:rPr kumimoji="1" lang="ja-JP" altLang="en-US" sz="9600" dirty="0">
                <a:ln w="38100">
                  <a:noFill/>
                </a:ln>
                <a:solidFill>
                  <a:schemeClr val="bg1"/>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スゴ技</a:t>
            </a:r>
          </a:p>
        </p:txBody>
      </p:sp>
    </p:spTree>
    <p:extLst>
      <p:ext uri="{BB962C8B-B14F-4D97-AF65-F5344CB8AC3E}">
        <p14:creationId xmlns:p14="http://schemas.microsoft.com/office/powerpoint/2010/main" val="24793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899592" y="1720840"/>
            <a:ext cx="7571303" cy="3416320"/>
          </a:xfrm>
          <a:prstGeom prst="rect">
            <a:avLst/>
          </a:prstGeom>
          <a:noFill/>
        </p:spPr>
        <p:txBody>
          <a:bodyPr wrap="none" rtlCol="0">
            <a:spAutoFit/>
          </a:bodyPr>
          <a:lstStyle/>
          <a:p>
            <a:pPr algn="ctr"/>
            <a:r>
              <a:rPr lang="ja-JP" altLang="en-US" sz="7200" dirty="0">
                <a:solidFill>
                  <a:srgbClr val="FFFF00"/>
                </a:solidFill>
                <a:latin typeface="ＤＦ特太ゴシック体" pitchFamily="49" charset="-128"/>
                <a:ea typeface="ＤＦ特太ゴシック体" pitchFamily="49" charset="-128"/>
              </a:rPr>
              <a:t>防災活動に</a:t>
            </a:r>
          </a:p>
          <a:p>
            <a:pPr algn="ctr"/>
            <a:r>
              <a:rPr kumimoji="1" lang="ja-JP" altLang="en-US" sz="7200" dirty="0">
                <a:solidFill>
                  <a:srgbClr val="FFFF00"/>
                </a:solidFill>
                <a:latin typeface="ＤＦ特太ゴシック体" pitchFamily="49" charset="-128"/>
                <a:ea typeface="ＤＦ特太ゴシック体" pitchFamily="49" charset="-128"/>
              </a:rPr>
              <a:t>立ちふさがる</a:t>
            </a:r>
          </a:p>
          <a:p>
            <a:pPr algn="ctr"/>
            <a:r>
              <a:rPr lang="ja-JP" altLang="en-US" sz="7200" dirty="0">
                <a:solidFill>
                  <a:schemeClr val="bg1"/>
                </a:solidFill>
                <a:latin typeface="ＤＦ特太ゴシック体" pitchFamily="49" charset="-128"/>
                <a:ea typeface="ＤＦ特太ゴシック体" pitchFamily="49" charset="-128"/>
              </a:rPr>
              <a:t>問題を解決せよ！</a:t>
            </a:r>
            <a:endParaRPr kumimoji="1" lang="ja-JP" altLang="en-US" sz="72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419858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 2"/>
          <p:cNvSpPr txBox="1">
            <a:spLocks/>
          </p:cNvSpPr>
          <p:nvPr/>
        </p:nvSpPr>
        <p:spPr>
          <a:xfrm>
            <a:off x="457200" y="908720"/>
            <a:ext cx="8686800" cy="5544616"/>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kumimoji="1" lang="ja-JP" altLang="en-US" sz="2800" b="0" i="0" u="none" strike="noStrike" kern="0" cap="none" spc="0" normalizeH="0" baseline="0" noProof="0" dirty="0">
                <a:ln>
                  <a:noFill/>
                </a:ln>
                <a:solidFill>
                  <a:schemeClr val="tx1"/>
                </a:solidFill>
                <a:effectLst/>
                <a:uLnTx/>
                <a:uFillTx/>
                <a:latin typeface="+mn-lt"/>
                <a:ea typeface="+mn-ea"/>
                <a:cs typeface="+mn-cs"/>
              </a:rPr>
              <a:t>優先順位で問題発生！</a:t>
            </a:r>
            <a:endParaRPr kumimoji="1" lang="en-US" altLang="ja-JP" sz="2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kumimoji="1" lang="ja-JP" altLang="en-US" sz="2800" b="0" i="0" u="none" strike="noStrike" kern="0" cap="none" spc="0" normalizeH="0" baseline="0" noProof="0" dirty="0">
                <a:ln>
                  <a:noFill/>
                </a:ln>
                <a:solidFill>
                  <a:schemeClr val="tx1"/>
                </a:solidFill>
                <a:effectLst/>
                <a:uLnTx/>
                <a:uFillTx/>
                <a:latin typeface="+mn-lt"/>
                <a:ea typeface="+mn-ea"/>
                <a:cs typeface="+mn-cs"/>
              </a:rPr>
              <a:t>地域活動へ一歩踏み出す「</a:t>
            </a:r>
            <a:r>
              <a:rPr kumimoji="1" lang="ja-JP" altLang="en-US" sz="2800" b="0" i="0" u="none" strike="noStrike" kern="0" cap="none" spc="0" normalizeH="0" baseline="0" noProof="0" dirty="0">
                <a:ln>
                  <a:noFill/>
                </a:ln>
                <a:solidFill>
                  <a:srgbClr val="FF0000"/>
                </a:solidFill>
                <a:effectLst/>
                <a:uLnTx/>
                <a:uFillTx/>
                <a:latin typeface="+mn-lt"/>
                <a:ea typeface="+mn-ea"/>
                <a:cs typeface="+mn-cs"/>
              </a:rPr>
              <a:t>やる気・モチベーション</a:t>
            </a:r>
            <a:r>
              <a:rPr kumimoji="1" lang="ja-JP" altLang="en-US" sz="2800" b="0" i="0" u="none" strike="noStrike" kern="0" cap="none" spc="0" normalizeH="0" baseline="0" noProof="0" dirty="0">
                <a:ln>
                  <a:noFill/>
                </a:ln>
                <a:solidFill>
                  <a:schemeClr val="tx1"/>
                </a:solidFill>
                <a:effectLst/>
                <a:uLnTx/>
                <a:uFillTx/>
                <a:latin typeface="+mn-lt"/>
                <a:ea typeface="+mn-ea"/>
                <a:cs typeface="+mn-cs"/>
              </a:rPr>
              <a:t>」</a:t>
            </a:r>
          </a:p>
          <a:p>
            <a:pPr marL="342900" lvl="0" indent="-342900">
              <a:spcBef>
                <a:spcPct val="20000"/>
              </a:spcBef>
              <a:buClr>
                <a:schemeClr val="accent2"/>
              </a:buClr>
              <a:buFont typeface="Arial" pitchFamily="34" charset="0"/>
              <a:buChar char="•"/>
              <a:defRPr/>
            </a:pPr>
            <a:r>
              <a:rPr kumimoji="1" lang="ja-JP" altLang="en-US" sz="2800" b="0" i="0" u="none" strike="noStrike" kern="0" cap="none" spc="0" normalizeH="0" baseline="0" noProof="0" dirty="0">
                <a:ln>
                  <a:noFill/>
                </a:ln>
                <a:solidFill>
                  <a:schemeClr val="tx1"/>
                </a:solidFill>
                <a:effectLst/>
                <a:uLnTx/>
                <a:uFillTx/>
                <a:latin typeface="+mn-lt"/>
                <a:ea typeface="+mn-ea"/>
                <a:cs typeface="+mn-cs"/>
              </a:rPr>
              <a:t>必要だと判っていても</a:t>
            </a:r>
            <a:r>
              <a:rPr lang="ja-JP" altLang="en-US" sz="2800" kern="0" dirty="0">
                <a:solidFill>
                  <a:srgbClr val="FF0000"/>
                </a:solidFill>
              </a:rPr>
              <a:t>モチベーション</a:t>
            </a:r>
            <a:r>
              <a:rPr lang="ja-JP" altLang="en-US" sz="2800" kern="0" dirty="0"/>
              <a:t>が維持できない</a:t>
            </a:r>
            <a:endParaRPr kumimoji="1" lang="ja-JP" altLang="en-US" sz="2800" b="0" i="0"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kumimoji="1" lang="ja-JP" altLang="en-US" sz="2800" b="0" i="0" u="none" strike="noStrike" kern="0" cap="none" spc="0" normalizeH="0" baseline="0" noProof="0" dirty="0">
                <a:ln>
                  <a:noFill/>
                </a:ln>
                <a:solidFill>
                  <a:srgbClr val="008000"/>
                </a:solidFill>
                <a:effectLst/>
                <a:uLnTx/>
                <a:uFillTx/>
                <a:latin typeface="+mn-lt"/>
                <a:ea typeface="+mn-ea"/>
                <a:cs typeface="+mn-cs"/>
              </a:rPr>
              <a:t>現役世代</a:t>
            </a:r>
            <a:r>
              <a:rPr kumimoji="1" lang="ja-JP" altLang="en-US" sz="2800" b="0" i="0" u="none" strike="noStrike" kern="0" cap="none" spc="0" normalizeH="0" baseline="0" noProof="0" dirty="0">
                <a:ln>
                  <a:noFill/>
                </a:ln>
                <a:solidFill>
                  <a:schemeClr val="tx1"/>
                </a:solidFill>
                <a:effectLst/>
                <a:uLnTx/>
                <a:uFillTx/>
                <a:latin typeface="+mn-lt"/>
                <a:ea typeface="+mn-ea"/>
                <a:cs typeface="+mn-cs"/>
              </a:rPr>
              <a:t>は災害発生時に</a:t>
            </a:r>
            <a:r>
              <a:rPr kumimoji="1" lang="ja-JP" altLang="en-US" sz="2800" b="0" i="0" u="none" strike="noStrike" kern="0" cap="none" spc="0" normalizeH="0" baseline="0" noProof="0" dirty="0">
                <a:ln>
                  <a:noFill/>
                </a:ln>
                <a:solidFill>
                  <a:srgbClr val="7030A0"/>
                </a:solidFill>
                <a:effectLst/>
                <a:uLnTx/>
                <a:uFillTx/>
                <a:latin typeface="+mn-lt"/>
                <a:ea typeface="+mn-ea"/>
                <a:cs typeface="+mn-cs"/>
              </a:rPr>
              <a:t>究極の選択</a:t>
            </a:r>
            <a:r>
              <a:rPr kumimoji="1" lang="ja-JP" altLang="en-US" sz="2800" b="0" i="0" u="none" strike="noStrike" kern="0" cap="none" spc="0" normalizeH="0" baseline="0" noProof="0" dirty="0">
                <a:ln>
                  <a:noFill/>
                </a:ln>
                <a:solidFill>
                  <a:schemeClr val="tx1"/>
                </a:solidFill>
                <a:effectLst/>
                <a:uLnTx/>
                <a:uFillTx/>
                <a:latin typeface="+mn-lt"/>
                <a:ea typeface="+mn-ea"/>
                <a:cs typeface="+mn-cs"/>
              </a:rPr>
              <a:t>を強いられる！</a:t>
            </a:r>
            <a:endParaRPr kumimoji="1" lang="en-US" altLang="ja-JP" sz="2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kumimoji="1" lang="ja-JP" altLang="en-US" sz="2800" b="0" i="0" u="none" strike="noStrike" kern="0" cap="none" spc="0" normalizeH="0" baseline="0" noProof="0" dirty="0">
                <a:ln>
                  <a:noFill/>
                </a:ln>
                <a:solidFill>
                  <a:srgbClr val="0070C0"/>
                </a:solidFill>
                <a:effectLst/>
                <a:uLnTx/>
                <a:uFillTx/>
                <a:latin typeface="+mn-lt"/>
                <a:ea typeface="+mn-ea"/>
                <a:cs typeface="+mn-cs"/>
              </a:rPr>
              <a:t>会社</a:t>
            </a:r>
            <a:r>
              <a:rPr kumimoji="1" lang="ja-JP" altLang="en-US" sz="2800" b="0" i="0" u="none" strike="noStrike" kern="0" cap="none" spc="0" normalizeH="0" baseline="0" noProof="0" dirty="0">
                <a:ln>
                  <a:noFill/>
                </a:ln>
                <a:solidFill>
                  <a:schemeClr val="tx1"/>
                </a:solidFill>
                <a:effectLst/>
                <a:uLnTx/>
                <a:uFillTx/>
                <a:latin typeface="+mn-lt"/>
                <a:ea typeface="+mn-ea"/>
                <a:cs typeface="+mn-cs"/>
              </a:rPr>
              <a:t>　　</a:t>
            </a:r>
            <a:r>
              <a:rPr kumimoji="1" lang="ja-JP" altLang="en-US" sz="2800" b="0" i="0" u="none" strike="noStrike" kern="0" cap="none" spc="0" normalizeH="0" baseline="0" noProof="0" dirty="0">
                <a:ln>
                  <a:noFill/>
                </a:ln>
                <a:solidFill>
                  <a:srgbClr val="FF6600"/>
                </a:solidFill>
                <a:effectLst/>
                <a:uLnTx/>
                <a:uFillTx/>
                <a:latin typeface="+mn-lt"/>
                <a:ea typeface="+mn-ea"/>
                <a:cs typeface="+mn-cs"/>
              </a:rPr>
              <a:t>家族</a:t>
            </a:r>
            <a:endParaRPr kumimoji="1" lang="en-US" altLang="ja-JP" sz="2800" b="0" i="0" u="none" strike="noStrike" kern="0" cap="none" spc="0" normalizeH="0" baseline="0" noProof="0" dirty="0">
              <a:ln>
                <a:noFill/>
              </a:ln>
              <a:solidFill>
                <a:srgbClr val="FF66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lang="ja-JP" altLang="en-US" sz="2800" kern="0" noProof="0" dirty="0">
                <a:solidFill>
                  <a:srgbClr val="008000"/>
                </a:solidFill>
                <a:latin typeface="+mn-lt"/>
                <a:ea typeface="+mn-ea"/>
              </a:rPr>
              <a:t>地域活動の必要性！？</a:t>
            </a:r>
            <a:endParaRPr kumimoji="1" lang="ja-JP" altLang="en-US" sz="2400" b="0" i="0" u="none" strike="noStrike" kern="0" cap="none" spc="0" normalizeH="0" baseline="0" noProof="0" dirty="0">
              <a:ln>
                <a:noFill/>
              </a:ln>
              <a:solidFill>
                <a:srgbClr val="008000"/>
              </a:solidFill>
              <a:effectLst/>
              <a:uLnTx/>
              <a:uFillTx/>
              <a:latin typeface="+mn-lt"/>
              <a:ea typeface="+mn-ea"/>
            </a:endParaRPr>
          </a:p>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kumimoji="1" lang="ja-JP" altLang="en-US" sz="2800" b="0" i="0" u="none" strike="noStrike" kern="0" cap="none" spc="0" normalizeH="0" baseline="0" noProof="0" dirty="0">
                <a:ln>
                  <a:noFill/>
                </a:ln>
                <a:solidFill>
                  <a:srgbClr val="0070C0"/>
                </a:solidFill>
                <a:effectLst/>
                <a:uLnTx/>
                <a:uFillTx/>
                <a:latin typeface="+mn-lt"/>
                <a:ea typeface="+mn-ea"/>
                <a:cs typeface="+mn-cs"/>
              </a:rPr>
              <a:t>会社</a:t>
            </a:r>
            <a:r>
              <a:rPr kumimoji="1" lang="ja-JP" altLang="en-US" sz="2800" b="0" i="0" u="none" strike="noStrike" kern="0" cap="none" spc="0" normalizeH="0" baseline="0" noProof="0" dirty="0">
                <a:ln>
                  <a:noFill/>
                </a:ln>
                <a:solidFill>
                  <a:srgbClr val="FF0000"/>
                </a:solidFill>
                <a:effectLst/>
                <a:uLnTx/>
                <a:uFillTx/>
                <a:latin typeface="+mn-lt"/>
                <a:ea typeface="+mn-ea"/>
                <a:cs typeface="+mn-cs"/>
              </a:rPr>
              <a:t>＞</a:t>
            </a:r>
            <a:r>
              <a:rPr kumimoji="1" lang="ja-JP" altLang="en-US" sz="2800" b="0" i="0" u="none" strike="noStrike" kern="0" cap="none" spc="0" normalizeH="0" baseline="0" noProof="0" dirty="0">
                <a:ln>
                  <a:noFill/>
                </a:ln>
                <a:solidFill>
                  <a:srgbClr val="008000"/>
                </a:solidFill>
                <a:effectLst/>
                <a:uLnTx/>
                <a:uFillTx/>
                <a:latin typeface="+mn-lt"/>
                <a:ea typeface="+mn-ea"/>
                <a:cs typeface="+mn-cs"/>
              </a:rPr>
              <a:t>地域</a:t>
            </a:r>
            <a:r>
              <a:rPr kumimoji="1" lang="ja-JP" altLang="en-US" sz="2800" b="0" i="0" u="none" strike="noStrike" kern="0" cap="none" spc="0" normalizeH="0" baseline="0" noProof="0" dirty="0">
                <a:ln>
                  <a:noFill/>
                </a:ln>
                <a:solidFill>
                  <a:srgbClr val="FF0000"/>
                </a:solidFill>
                <a:effectLst/>
                <a:uLnTx/>
                <a:uFillTx/>
                <a:latin typeface="+mn-lt"/>
                <a:ea typeface="+mn-ea"/>
                <a:cs typeface="+mn-cs"/>
              </a:rPr>
              <a:t>＞</a:t>
            </a:r>
            <a:r>
              <a:rPr kumimoji="1" lang="ja-JP" altLang="en-US" sz="2800" b="0" i="0" u="none" strike="noStrike" kern="0" cap="none" spc="0" normalizeH="0" baseline="0" noProof="0" dirty="0">
                <a:ln>
                  <a:noFill/>
                </a:ln>
                <a:solidFill>
                  <a:srgbClr val="FF6600"/>
                </a:solidFill>
                <a:effectLst/>
                <a:uLnTx/>
                <a:uFillTx/>
                <a:latin typeface="+mn-lt"/>
                <a:ea typeface="+mn-ea"/>
                <a:cs typeface="+mn-cs"/>
              </a:rPr>
              <a:t>家族</a:t>
            </a:r>
          </a:p>
          <a:p>
            <a:pPr marL="342900" marR="0" lvl="0" indent="-342900" algn="l" defTabSz="914400" rtl="0" eaLnBrk="1" fontAlgn="base" latinLnBrk="0" hangingPunct="1">
              <a:lnSpc>
                <a:spcPct val="100000"/>
              </a:lnSpc>
              <a:spcBef>
                <a:spcPct val="20000"/>
              </a:spcBef>
              <a:spcAft>
                <a:spcPct val="0"/>
              </a:spcAft>
              <a:buClr>
                <a:schemeClr val="accent2"/>
              </a:buClr>
              <a:buSzTx/>
              <a:buFont typeface="Arial" pitchFamily="34" charset="0"/>
              <a:buChar char="•"/>
              <a:tabLst/>
              <a:defRPr/>
            </a:pPr>
            <a:r>
              <a:rPr lang="ja-JP" altLang="en-US" sz="2800" kern="0" dirty="0">
                <a:solidFill>
                  <a:srgbClr val="FF6600"/>
                </a:solidFill>
                <a:latin typeface="+mn-lt"/>
                <a:ea typeface="+mn-ea"/>
              </a:rPr>
              <a:t>家族</a:t>
            </a:r>
            <a:r>
              <a:rPr lang="ja-JP" altLang="en-US" sz="2800" kern="0" dirty="0">
                <a:solidFill>
                  <a:srgbClr val="FF0000"/>
                </a:solidFill>
                <a:latin typeface="+mn-lt"/>
                <a:ea typeface="+mn-ea"/>
              </a:rPr>
              <a:t>＞</a:t>
            </a:r>
            <a:r>
              <a:rPr lang="ja-JP" altLang="en-US" sz="2800" kern="0" dirty="0">
                <a:solidFill>
                  <a:srgbClr val="008000"/>
                </a:solidFill>
                <a:latin typeface="+mn-lt"/>
                <a:ea typeface="+mn-ea"/>
              </a:rPr>
              <a:t>地域</a:t>
            </a:r>
            <a:r>
              <a:rPr lang="ja-JP" altLang="en-US" sz="2800" kern="0" dirty="0">
                <a:solidFill>
                  <a:srgbClr val="FF0000"/>
                </a:solidFill>
                <a:latin typeface="+mn-lt"/>
                <a:ea typeface="+mn-ea"/>
              </a:rPr>
              <a:t>＞</a:t>
            </a:r>
            <a:r>
              <a:rPr lang="ja-JP" altLang="en-US" sz="2800" kern="0" dirty="0">
                <a:solidFill>
                  <a:srgbClr val="0070C0"/>
                </a:solidFill>
                <a:latin typeface="+mn-lt"/>
                <a:ea typeface="+mn-ea"/>
              </a:rPr>
              <a:t>会社</a:t>
            </a:r>
          </a:p>
        </p:txBody>
      </p:sp>
      <p:grpSp>
        <p:nvGrpSpPr>
          <p:cNvPr id="3" name="グループ化 16"/>
          <p:cNvGrpSpPr/>
          <p:nvPr/>
        </p:nvGrpSpPr>
        <p:grpSpPr>
          <a:xfrm>
            <a:off x="3959388" y="4221088"/>
            <a:ext cx="4856278" cy="2088232"/>
            <a:chOff x="5436096" y="4941168"/>
            <a:chExt cx="3142774" cy="1440160"/>
          </a:xfrm>
        </p:grpSpPr>
        <p:sp>
          <p:nvSpPr>
            <p:cNvPr id="11" name="テキスト ボックス 10"/>
            <p:cNvSpPr txBox="1"/>
            <p:nvPr/>
          </p:nvSpPr>
          <p:spPr>
            <a:xfrm>
              <a:off x="5524572" y="4941168"/>
              <a:ext cx="3054298" cy="636779"/>
            </a:xfrm>
            <a:prstGeom prst="rect">
              <a:avLst/>
            </a:prstGeom>
            <a:noFill/>
          </p:spPr>
          <p:txBody>
            <a:bodyPr wrap="none" rtlCol="0">
              <a:spAutoFit/>
            </a:bodyPr>
            <a:lstStyle/>
            <a:p>
              <a:r>
                <a:rPr kumimoji="1" lang="ja-JP" altLang="en-US" sz="5400" dirty="0">
                  <a:solidFill>
                    <a:srgbClr val="FF6600"/>
                  </a:solidFill>
                </a:rPr>
                <a:t>家族 </a:t>
              </a:r>
              <a:r>
                <a:rPr lang="ja-JP" altLang="en-US" sz="5400" dirty="0">
                  <a:solidFill>
                    <a:srgbClr val="008000"/>
                  </a:solidFill>
                </a:rPr>
                <a:t>　　　</a:t>
              </a:r>
              <a:r>
                <a:rPr kumimoji="1" lang="ja-JP" altLang="en-US" sz="5400" dirty="0">
                  <a:solidFill>
                    <a:srgbClr val="FF6600"/>
                  </a:solidFill>
                </a:rPr>
                <a:t> </a:t>
              </a:r>
              <a:r>
                <a:rPr kumimoji="1" lang="ja-JP" altLang="en-US" sz="5400" dirty="0">
                  <a:solidFill>
                    <a:srgbClr val="0070C0"/>
                  </a:solidFill>
                </a:rPr>
                <a:t>会社</a:t>
              </a:r>
            </a:p>
          </p:txBody>
        </p:sp>
        <p:sp>
          <p:nvSpPr>
            <p:cNvPr id="12" name="正方形/長方形 11"/>
            <p:cNvSpPr/>
            <p:nvPr/>
          </p:nvSpPr>
          <p:spPr bwMode="auto">
            <a:xfrm>
              <a:off x="5436096" y="5589240"/>
              <a:ext cx="3096344" cy="144016"/>
            </a:xfrm>
            <a:prstGeom prst="rect">
              <a:avLst/>
            </a:prstGeom>
            <a:solidFill>
              <a:srgbClr val="FFFF00"/>
            </a:solidFill>
            <a:ln w="9525">
              <a:noFill/>
              <a:miter lim="800000"/>
              <a:headEnd/>
              <a:tailEnd/>
            </a:ln>
            <a:effectLst/>
          </p:spPr>
          <p:txBody>
            <a:bodyPr wrap="none" rtlCol="0" anchor="ctr"/>
            <a:lstStyle/>
            <a:p>
              <a:pPr algn="ctr"/>
              <a:endParaRPr kumimoji="1" lang="ja-JP" altLang="en-US"/>
            </a:p>
          </p:txBody>
        </p:sp>
        <p:sp>
          <p:nvSpPr>
            <p:cNvPr id="16" name="フローチャート : 論理和 15"/>
            <p:cNvSpPr/>
            <p:nvPr/>
          </p:nvSpPr>
          <p:spPr bwMode="auto">
            <a:xfrm>
              <a:off x="6660232" y="5733256"/>
              <a:ext cx="648072" cy="648072"/>
            </a:xfrm>
            <a:prstGeom prst="flowChartOr">
              <a:avLst/>
            </a:prstGeom>
            <a:solidFill>
              <a:srgbClr val="FFFF00"/>
            </a:solidFill>
            <a:ln w="9525">
              <a:noFill/>
              <a:miter lim="800000"/>
              <a:headEnd/>
              <a:tailEnd/>
            </a:ln>
            <a:effectLst/>
          </p:spPr>
          <p:txBody>
            <a:bodyPr wrap="none" rtlCol="0" anchor="ctr"/>
            <a:lstStyle/>
            <a:p>
              <a:pPr algn="ctr"/>
              <a:endParaRPr kumimoji="1" lang="ja-JP" altLang="en-US"/>
            </a:p>
          </p:txBody>
        </p:sp>
      </p:grpSp>
      <p:grpSp>
        <p:nvGrpSpPr>
          <p:cNvPr id="9" name="グループ化 16"/>
          <p:cNvGrpSpPr/>
          <p:nvPr/>
        </p:nvGrpSpPr>
        <p:grpSpPr>
          <a:xfrm>
            <a:off x="3959387" y="4221088"/>
            <a:ext cx="4861085" cy="2088232"/>
            <a:chOff x="5436096" y="4941168"/>
            <a:chExt cx="3145885" cy="1440160"/>
          </a:xfrm>
        </p:grpSpPr>
        <p:sp>
          <p:nvSpPr>
            <p:cNvPr id="10" name="テキスト ボックス 9"/>
            <p:cNvSpPr txBox="1"/>
            <p:nvPr/>
          </p:nvSpPr>
          <p:spPr>
            <a:xfrm>
              <a:off x="5524572" y="4941168"/>
              <a:ext cx="3057409" cy="636779"/>
            </a:xfrm>
            <a:prstGeom prst="rect">
              <a:avLst/>
            </a:prstGeom>
            <a:noFill/>
          </p:spPr>
          <p:txBody>
            <a:bodyPr wrap="none" rtlCol="0">
              <a:spAutoFit/>
            </a:bodyPr>
            <a:lstStyle/>
            <a:p>
              <a:r>
                <a:rPr kumimoji="1" lang="ja-JP" altLang="en-US" sz="5400" dirty="0">
                  <a:solidFill>
                    <a:srgbClr val="FF6600"/>
                  </a:solidFill>
                </a:rPr>
                <a:t>家族 </a:t>
              </a:r>
              <a:r>
                <a:rPr kumimoji="1" lang="ja-JP" altLang="en-US" sz="5400" dirty="0">
                  <a:solidFill>
                    <a:srgbClr val="008000"/>
                  </a:solidFill>
                </a:rPr>
                <a:t>地域</a:t>
              </a:r>
              <a:r>
                <a:rPr kumimoji="1" lang="ja-JP" altLang="en-US" sz="5400" dirty="0">
                  <a:solidFill>
                    <a:srgbClr val="FF6600"/>
                  </a:solidFill>
                </a:rPr>
                <a:t> </a:t>
              </a:r>
              <a:r>
                <a:rPr kumimoji="1" lang="ja-JP" altLang="en-US" sz="5400" dirty="0">
                  <a:solidFill>
                    <a:srgbClr val="0070C0"/>
                  </a:solidFill>
                </a:rPr>
                <a:t>会社</a:t>
              </a:r>
            </a:p>
          </p:txBody>
        </p:sp>
        <p:sp>
          <p:nvSpPr>
            <p:cNvPr id="13" name="正方形/長方形 12"/>
            <p:cNvSpPr/>
            <p:nvPr/>
          </p:nvSpPr>
          <p:spPr bwMode="auto">
            <a:xfrm>
              <a:off x="5436096" y="5589240"/>
              <a:ext cx="3096344" cy="144016"/>
            </a:xfrm>
            <a:prstGeom prst="rect">
              <a:avLst/>
            </a:prstGeom>
            <a:solidFill>
              <a:srgbClr val="FFFF00"/>
            </a:solidFill>
            <a:ln w="9525">
              <a:noFill/>
              <a:miter lim="800000"/>
              <a:headEnd/>
              <a:tailEnd/>
            </a:ln>
            <a:effectLst/>
          </p:spPr>
          <p:txBody>
            <a:bodyPr wrap="none" rtlCol="0" anchor="ctr"/>
            <a:lstStyle/>
            <a:p>
              <a:pPr algn="ctr"/>
              <a:endParaRPr kumimoji="1" lang="ja-JP" altLang="en-US" dirty="0"/>
            </a:p>
          </p:txBody>
        </p:sp>
        <p:sp>
          <p:nvSpPr>
            <p:cNvPr id="14" name="フローチャート : 論理和 13"/>
            <p:cNvSpPr/>
            <p:nvPr/>
          </p:nvSpPr>
          <p:spPr bwMode="auto">
            <a:xfrm>
              <a:off x="6660232" y="5733256"/>
              <a:ext cx="648072" cy="648072"/>
            </a:xfrm>
            <a:prstGeom prst="flowChartOr">
              <a:avLst/>
            </a:prstGeom>
            <a:solidFill>
              <a:srgbClr val="FFFF00"/>
            </a:solidFill>
            <a:ln w="9525">
              <a:noFill/>
              <a:miter lim="800000"/>
              <a:headEnd/>
              <a:tailEnd/>
            </a:ln>
            <a:effectLst/>
          </p:spPr>
          <p:txBody>
            <a:bodyPr wrap="none" rtlCol="0" anchor="ctr"/>
            <a:lstStyle/>
            <a:p>
              <a:pPr algn="ctr"/>
              <a:endParaRPr kumimoji="1" lang="ja-JP" altLang="en-US"/>
            </a:p>
          </p:txBody>
        </p:sp>
      </p:grpSp>
      <p:sp>
        <p:nvSpPr>
          <p:cNvPr id="2" name="タイトル 1"/>
          <p:cNvSpPr>
            <a:spLocks noGrp="1"/>
          </p:cNvSpPr>
          <p:nvPr>
            <p:ph type="title"/>
          </p:nvPr>
        </p:nvSpPr>
        <p:spPr/>
        <p:txBody>
          <a:bodyPr/>
          <a:lstStyle/>
          <a:p>
            <a:r>
              <a:rPr lang="ja-JP" altLang="en-US" dirty="0">
                <a:solidFill>
                  <a:srgbClr val="FFFF00"/>
                </a:solidFill>
              </a:rPr>
              <a:t>防災活動はやりたくても「優先順位で迷い？」</a:t>
            </a:r>
            <a:endParaRPr kumimoji="1" lang="ja-JP" altLang="en-US" dirty="0">
              <a:solidFill>
                <a:srgbClr val="FFFF00"/>
              </a:solidFill>
            </a:endParaRPr>
          </a:p>
        </p:txBody>
      </p:sp>
      <p:sp>
        <p:nvSpPr>
          <p:cNvPr id="8" name="テキスト ボックス 7"/>
          <p:cNvSpPr txBox="1"/>
          <p:nvPr/>
        </p:nvSpPr>
        <p:spPr>
          <a:xfrm>
            <a:off x="1547664" y="2977788"/>
            <a:ext cx="543739" cy="523220"/>
          </a:xfrm>
          <a:prstGeom prst="rect">
            <a:avLst/>
          </a:prstGeom>
          <a:noFill/>
        </p:spPr>
        <p:txBody>
          <a:bodyPr wrap="square" rtlCol="0">
            <a:spAutoFit/>
          </a:bodyPr>
          <a:lstStyle/>
          <a:p>
            <a:r>
              <a:rPr kumimoji="1" lang="ja-JP" altLang="en-US" sz="2800" dirty="0">
                <a:solidFill>
                  <a:srgbClr val="FF0000"/>
                </a:solidFill>
              </a:rPr>
              <a:t>＞</a:t>
            </a:r>
          </a:p>
        </p:txBody>
      </p:sp>
      <p:sp>
        <p:nvSpPr>
          <p:cNvPr id="4" name="雲形吹き出し 3"/>
          <p:cNvSpPr/>
          <p:nvPr/>
        </p:nvSpPr>
        <p:spPr bwMode="auto">
          <a:xfrm>
            <a:off x="2739927" y="624561"/>
            <a:ext cx="5472608" cy="2664296"/>
          </a:xfrm>
          <a:prstGeom prst="cloudCallout">
            <a:avLst>
              <a:gd name="adj1" fmla="val 13831"/>
              <a:gd name="adj2" fmla="val 83078"/>
            </a:avLst>
          </a:prstGeom>
          <a:solidFill>
            <a:srgbClr val="FF3300"/>
          </a:solidFill>
          <a:ln w="9525">
            <a:noFill/>
            <a:miter lim="800000"/>
            <a:headEnd/>
            <a:tailEnd/>
          </a:ln>
          <a:effectLst/>
        </p:spPr>
        <p:txBody>
          <a:bodyPr wrap="none" rtlCol="0" anchor="ctr"/>
          <a:lstStyle/>
          <a:p>
            <a:pPr algn="ctr"/>
            <a:r>
              <a:rPr lang="ja-JP" altLang="en-US" sz="3600" dirty="0">
                <a:solidFill>
                  <a:srgbClr val="FFFF00"/>
                </a:solidFill>
                <a:latin typeface="AR P悠々ゴシック体E" pitchFamily="50" charset="-128"/>
                <a:ea typeface="AR P悠々ゴシック体E" pitchFamily="50" charset="-128"/>
              </a:rPr>
              <a:t>なぜ</a:t>
            </a:r>
            <a:r>
              <a:rPr kumimoji="1" lang="ja-JP" altLang="en-US" sz="3600" dirty="0">
                <a:solidFill>
                  <a:srgbClr val="FFFF00"/>
                </a:solidFill>
                <a:latin typeface="AR P悠々ゴシック体E" pitchFamily="50" charset="-128"/>
                <a:ea typeface="AR P悠々ゴシック体E" pitchFamily="50" charset="-128"/>
              </a:rPr>
              <a:t>地域活動を</a:t>
            </a:r>
          </a:p>
          <a:p>
            <a:pPr algn="ctr"/>
            <a:r>
              <a:rPr kumimoji="1" lang="ja-JP" altLang="en-US" sz="3600" dirty="0">
                <a:solidFill>
                  <a:srgbClr val="FFFF00"/>
                </a:solidFill>
                <a:latin typeface="AR P悠々ゴシック体E" pitchFamily="50" charset="-128"/>
                <a:ea typeface="AR P悠々ゴシック体E" pitchFamily="50" charset="-128"/>
              </a:rPr>
              <a:t>する必要があるのか</a:t>
            </a:r>
            <a:r>
              <a:rPr kumimoji="1" lang="ja-JP" altLang="en-US" sz="3600" dirty="0">
                <a:solidFill>
                  <a:schemeClr val="bg1"/>
                </a:solidFill>
                <a:latin typeface="AR P悠々ゴシック体E" pitchFamily="50" charset="-128"/>
                <a:ea typeface="AR P悠々ゴシック体E" pitchFamily="50" charset="-128"/>
              </a:rPr>
              <a:t>が</a:t>
            </a:r>
          </a:p>
          <a:p>
            <a:pPr algn="ctr"/>
            <a:r>
              <a:rPr kumimoji="1" lang="ja-JP" altLang="en-US" sz="3600" dirty="0">
                <a:solidFill>
                  <a:schemeClr val="bg1"/>
                </a:solidFill>
                <a:latin typeface="AR P悠々ゴシック体E" pitchFamily="50" charset="-128"/>
                <a:ea typeface="AR P悠々ゴシック体E" pitchFamily="50" charset="-128"/>
              </a:rPr>
              <a:t>判っていない！</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5040099"/>
            <a:ext cx="1336279" cy="1413237"/>
          </a:xfrm>
          <a:prstGeom prst="rect">
            <a:avLst/>
          </a:prstGeom>
        </p:spPr>
      </p:pic>
    </p:spTree>
    <p:extLst>
      <p:ext uri="{BB962C8B-B14F-4D97-AF65-F5344CB8AC3E}">
        <p14:creationId xmlns:p14="http://schemas.microsoft.com/office/powerpoint/2010/main" val="7777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par>
                                <p:cTn id="28" presetID="45" presetClass="entr" presetSubtype="0" repeatCount="indefinite" fill="hold" nodeType="with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childTnLst>
                                </p:cTn>
                              </p:par>
                              <p:par>
                                <p:cTn id="36" presetID="32" presetClass="emph" presetSubtype="0" repeatCount="indefinite" fill="hold" nodeType="withEffect">
                                  <p:stCondLst>
                                    <p:cond delay="0"/>
                                  </p:stCondLst>
                                  <p:childTnLst>
                                    <p:animClr clrSpc="rgb" dir="cw">
                                      <p:cBhvr override="childStyle">
                                        <p:cTn id="37" dur="500" fill="hold"/>
                                        <p:tgtEl>
                                          <p:spTgt spid="3"/>
                                        </p:tgtEl>
                                        <p:attrNameLst>
                                          <p:attrName>style.color</p:attrName>
                                        </p:attrNameLst>
                                      </p:cBhvr>
                                      <p:to>
                                        <a:schemeClr val="accent2"/>
                                      </p:to>
                                    </p:animClr>
                                    <p:animClr clrSpc="rgb" dir="cw">
                                      <p:cBhvr>
                                        <p:cTn id="38" dur="500" fill="hold"/>
                                        <p:tgtEl>
                                          <p:spTgt spid="3"/>
                                        </p:tgtEl>
                                        <p:attrNameLst>
                                          <p:attrName>fillcolor</p:attrName>
                                        </p:attrNameLst>
                                      </p:cBhvr>
                                      <p:to>
                                        <a:schemeClr val="accent2"/>
                                      </p:to>
                                    </p:animClr>
                                    <p:set>
                                      <p:cBhvr>
                                        <p:cTn id="39" dur="500" fill="hold"/>
                                        <p:tgtEl>
                                          <p:spTgt spid="3"/>
                                        </p:tgtEl>
                                        <p:attrNameLst>
                                          <p:attrName>fill.type</p:attrName>
                                        </p:attrNameLst>
                                      </p:cBhvr>
                                      <p:to>
                                        <p:strVal val="solid"/>
                                      </p:to>
                                    </p:set>
                                    <p:set>
                                      <p:cBhvr>
                                        <p:cTn id="40" dur="500" fill="hold"/>
                                        <p:tgtEl>
                                          <p:spTgt spid="3"/>
                                        </p:tgtEl>
                                        <p:attrNameLst>
                                          <p:attrName>fill.on</p:attrName>
                                        </p:attrNameLst>
                                      </p:cBhvr>
                                      <p:to>
                                        <p:strVal val="true"/>
                                      </p:to>
                                    </p:set>
                                    <p:animRot by="120000">
                                      <p:cBhvr>
                                        <p:cTn id="41" dur="500" fill="hold">
                                          <p:stCondLst>
                                            <p:cond delay="0"/>
                                          </p:stCondLst>
                                        </p:cTn>
                                        <p:tgtEl>
                                          <p:spTgt spid="3"/>
                                        </p:tgtEl>
                                        <p:attrNameLst>
                                          <p:attrName>r</p:attrName>
                                        </p:attrNameLst>
                                      </p:cBhvr>
                                    </p:animRot>
                                    <p:animRot by="-240000">
                                      <p:cBhvr>
                                        <p:cTn id="42" dur="1000" fill="hold">
                                          <p:stCondLst>
                                            <p:cond delay="1000"/>
                                          </p:stCondLst>
                                        </p:cTn>
                                        <p:tgtEl>
                                          <p:spTgt spid="3"/>
                                        </p:tgtEl>
                                        <p:attrNameLst>
                                          <p:attrName>r</p:attrName>
                                        </p:attrNameLst>
                                      </p:cBhvr>
                                    </p:animRot>
                                    <p:animRot by="240000">
                                      <p:cBhvr>
                                        <p:cTn id="43" dur="1000" fill="hold">
                                          <p:stCondLst>
                                            <p:cond delay="2000"/>
                                          </p:stCondLst>
                                        </p:cTn>
                                        <p:tgtEl>
                                          <p:spTgt spid="3"/>
                                        </p:tgtEl>
                                        <p:attrNameLst>
                                          <p:attrName>r</p:attrName>
                                        </p:attrNameLst>
                                      </p:cBhvr>
                                    </p:animRot>
                                    <p:animRot by="-240000">
                                      <p:cBhvr>
                                        <p:cTn id="44" dur="1000" fill="hold">
                                          <p:stCondLst>
                                            <p:cond delay="3000"/>
                                          </p:stCondLst>
                                        </p:cTn>
                                        <p:tgtEl>
                                          <p:spTgt spid="3"/>
                                        </p:tgtEl>
                                        <p:attrNameLst>
                                          <p:attrName>r</p:attrName>
                                        </p:attrNameLst>
                                      </p:cBhvr>
                                    </p:animRot>
                                    <p:animRot by="120000">
                                      <p:cBhvr>
                                        <p:cTn id="45" dur="1000" fill="hold">
                                          <p:stCondLst>
                                            <p:cond delay="4000"/>
                                          </p:stCondLst>
                                        </p:cTn>
                                        <p:tgtEl>
                                          <p:spTgt spid="3"/>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par>
                                <p:cTn id="51" presetID="1" presetClass="exit" presetSubtype="0" fill="hold"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childTnLst>
                                </p:cTn>
                              </p:par>
                              <p:par>
                                <p:cTn id="57" presetID="32" presetClass="emph" presetSubtype="0" repeatCount="indefinite" fill="hold" nodeType="withEffect">
                                  <p:stCondLst>
                                    <p:cond delay="0"/>
                                  </p:stCondLst>
                                  <p:childTnLst>
                                    <p:animClr clrSpc="rgb" dir="cw">
                                      <p:cBhvr override="childStyle">
                                        <p:cTn id="58" dur="500" fill="hold"/>
                                        <p:tgtEl>
                                          <p:spTgt spid="9"/>
                                        </p:tgtEl>
                                        <p:attrNameLst>
                                          <p:attrName>style.color</p:attrName>
                                        </p:attrNameLst>
                                      </p:cBhvr>
                                      <p:to>
                                        <a:schemeClr val="accent2"/>
                                      </p:to>
                                    </p:animClr>
                                    <p:animClr clrSpc="rgb" dir="cw">
                                      <p:cBhvr>
                                        <p:cTn id="59" dur="500" fill="hold"/>
                                        <p:tgtEl>
                                          <p:spTgt spid="9"/>
                                        </p:tgtEl>
                                        <p:attrNameLst>
                                          <p:attrName>fillcolor</p:attrName>
                                        </p:attrNameLst>
                                      </p:cBhvr>
                                      <p:to>
                                        <a:schemeClr val="accent2"/>
                                      </p:to>
                                    </p:animClr>
                                    <p:set>
                                      <p:cBhvr>
                                        <p:cTn id="60" dur="500" fill="hold"/>
                                        <p:tgtEl>
                                          <p:spTgt spid="9"/>
                                        </p:tgtEl>
                                        <p:attrNameLst>
                                          <p:attrName>fill.type</p:attrName>
                                        </p:attrNameLst>
                                      </p:cBhvr>
                                      <p:to>
                                        <p:strVal val="solid"/>
                                      </p:to>
                                    </p:set>
                                    <p:set>
                                      <p:cBhvr>
                                        <p:cTn id="61" dur="500" fill="hold"/>
                                        <p:tgtEl>
                                          <p:spTgt spid="9"/>
                                        </p:tgtEl>
                                        <p:attrNameLst>
                                          <p:attrName>fill.on</p:attrName>
                                        </p:attrNameLst>
                                      </p:cBhvr>
                                      <p:to>
                                        <p:strVal val="true"/>
                                      </p:to>
                                    </p:set>
                                    <p:animRot by="120000">
                                      <p:cBhvr>
                                        <p:cTn id="62" dur="500" fill="hold">
                                          <p:stCondLst>
                                            <p:cond delay="0"/>
                                          </p:stCondLst>
                                        </p:cTn>
                                        <p:tgtEl>
                                          <p:spTgt spid="9"/>
                                        </p:tgtEl>
                                        <p:attrNameLst>
                                          <p:attrName>r</p:attrName>
                                        </p:attrNameLst>
                                      </p:cBhvr>
                                    </p:animRot>
                                    <p:animRot by="-240000">
                                      <p:cBhvr>
                                        <p:cTn id="63" dur="1000" fill="hold">
                                          <p:stCondLst>
                                            <p:cond delay="1000"/>
                                          </p:stCondLst>
                                        </p:cTn>
                                        <p:tgtEl>
                                          <p:spTgt spid="9"/>
                                        </p:tgtEl>
                                        <p:attrNameLst>
                                          <p:attrName>r</p:attrName>
                                        </p:attrNameLst>
                                      </p:cBhvr>
                                    </p:animRot>
                                    <p:animRot by="240000">
                                      <p:cBhvr>
                                        <p:cTn id="64" dur="1000" fill="hold">
                                          <p:stCondLst>
                                            <p:cond delay="2000"/>
                                          </p:stCondLst>
                                        </p:cTn>
                                        <p:tgtEl>
                                          <p:spTgt spid="9"/>
                                        </p:tgtEl>
                                        <p:attrNameLst>
                                          <p:attrName>r</p:attrName>
                                        </p:attrNameLst>
                                      </p:cBhvr>
                                    </p:animRot>
                                    <p:animRot by="-240000">
                                      <p:cBhvr>
                                        <p:cTn id="65" dur="1000" fill="hold">
                                          <p:stCondLst>
                                            <p:cond delay="3000"/>
                                          </p:stCondLst>
                                        </p:cTn>
                                        <p:tgtEl>
                                          <p:spTgt spid="9"/>
                                        </p:tgtEl>
                                        <p:attrNameLst>
                                          <p:attrName>r</p:attrName>
                                        </p:attrNameLst>
                                      </p:cBhvr>
                                    </p:animRot>
                                    <p:animRot by="120000">
                                      <p:cBhvr>
                                        <p:cTn id="66" dur="1000" fill="hold">
                                          <p:stCondLst>
                                            <p:cond delay="4000"/>
                                          </p:stCondLst>
                                        </p:cTn>
                                        <p:tgtEl>
                                          <p:spTgt spid="9"/>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
                                            <p:txEl>
                                              <p:pRg st="6" end="6"/>
                                            </p:txEl>
                                          </p:spTgt>
                                        </p:tgtEl>
                                        <p:attrNameLst>
                                          <p:attrName>style.visibility</p:attrName>
                                        </p:attrNameLst>
                                      </p:cBhvr>
                                      <p:to>
                                        <p:strVal val="visible"/>
                                      </p:to>
                                    </p:set>
                                    <p:animEffect transition="in" filter="fade">
                                      <p:cBhvr>
                                        <p:cTn id="71" dur="500"/>
                                        <p:tgtEl>
                                          <p:spTgt spid="7">
                                            <p:txEl>
                                              <p:pRg st="6" end="6"/>
                                            </p:txEl>
                                          </p:spTgt>
                                        </p:tgtEl>
                                      </p:cBhvr>
                                    </p:animEffect>
                                  </p:childTnLst>
                                </p:cTn>
                              </p:par>
                              <p:par>
                                <p:cTn id="72" presetID="14" presetClass="entr" presetSubtype="1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randombar(horizontal)">
                                      <p:cBhvr>
                                        <p:cTn id="74" dur="500"/>
                                        <p:tgtEl>
                                          <p:spTgt spid="6"/>
                                        </p:tgtEl>
                                      </p:cBhvr>
                                    </p:animEffect>
                                  </p:childTnLst>
                                </p:cTn>
                              </p:par>
                              <p:par>
                                <p:cTn id="75" presetID="32" presetClass="emph" presetSubtype="0" repeatCount="indefinite" fill="hold" nodeType="withEffect">
                                  <p:stCondLst>
                                    <p:cond delay="0"/>
                                  </p:stCondLst>
                                  <p:childTnLst>
                                    <p:animRot by="120000">
                                      <p:cBhvr>
                                        <p:cTn id="76" dur="500" fill="hold">
                                          <p:stCondLst>
                                            <p:cond delay="0"/>
                                          </p:stCondLst>
                                        </p:cTn>
                                        <p:tgtEl>
                                          <p:spTgt spid="6"/>
                                        </p:tgtEl>
                                        <p:attrNameLst>
                                          <p:attrName>r</p:attrName>
                                        </p:attrNameLst>
                                      </p:cBhvr>
                                    </p:animRot>
                                    <p:animRot by="-240000">
                                      <p:cBhvr>
                                        <p:cTn id="77" dur="1000" fill="hold">
                                          <p:stCondLst>
                                            <p:cond delay="1000"/>
                                          </p:stCondLst>
                                        </p:cTn>
                                        <p:tgtEl>
                                          <p:spTgt spid="6"/>
                                        </p:tgtEl>
                                        <p:attrNameLst>
                                          <p:attrName>r</p:attrName>
                                        </p:attrNameLst>
                                      </p:cBhvr>
                                    </p:animRot>
                                    <p:animRot by="240000">
                                      <p:cBhvr>
                                        <p:cTn id="78" dur="1000" fill="hold">
                                          <p:stCondLst>
                                            <p:cond delay="2000"/>
                                          </p:stCondLst>
                                        </p:cTn>
                                        <p:tgtEl>
                                          <p:spTgt spid="6"/>
                                        </p:tgtEl>
                                        <p:attrNameLst>
                                          <p:attrName>r</p:attrName>
                                        </p:attrNameLst>
                                      </p:cBhvr>
                                    </p:animRot>
                                    <p:animRot by="-240000">
                                      <p:cBhvr>
                                        <p:cTn id="79" dur="1000" fill="hold">
                                          <p:stCondLst>
                                            <p:cond delay="3000"/>
                                          </p:stCondLst>
                                        </p:cTn>
                                        <p:tgtEl>
                                          <p:spTgt spid="6"/>
                                        </p:tgtEl>
                                        <p:attrNameLst>
                                          <p:attrName>r</p:attrName>
                                        </p:attrNameLst>
                                      </p:cBhvr>
                                    </p:animRot>
                                    <p:animRot by="120000">
                                      <p:cBhvr>
                                        <p:cTn id="80" dur="1000" fill="hold">
                                          <p:stCondLst>
                                            <p:cond delay="4000"/>
                                          </p:stCondLst>
                                        </p:cTn>
                                        <p:tgtEl>
                                          <p:spTgt spid="6"/>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
                                            <p:txEl>
                                              <p:pRg st="7" end="7"/>
                                            </p:txEl>
                                          </p:spTgt>
                                        </p:tgtEl>
                                        <p:attrNameLst>
                                          <p:attrName>style.visibility</p:attrName>
                                        </p:attrNameLst>
                                      </p:cBhvr>
                                      <p:to>
                                        <p:strVal val="visible"/>
                                      </p:to>
                                    </p:set>
                                    <p:animEffect transition="in" filter="fade">
                                      <p:cBhvr>
                                        <p:cTn id="85" dur="500"/>
                                        <p:tgtEl>
                                          <p:spTgt spid="7">
                                            <p:txEl>
                                              <p:pRg st="7" end="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down)">
                                      <p:cBhvr>
                                        <p:cTn id="9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選択への理解を！</a:t>
            </a:r>
          </a:p>
        </p:txBody>
      </p:sp>
      <p:sp>
        <p:nvSpPr>
          <p:cNvPr id="3" name="テキスト プレースホルダ 2"/>
          <p:cNvSpPr>
            <a:spLocks noGrp="1"/>
          </p:cNvSpPr>
          <p:nvPr>
            <p:ph type="body" sz="half" idx="1"/>
          </p:nvPr>
        </p:nvSpPr>
        <p:spPr>
          <a:xfrm>
            <a:off x="457200" y="908720"/>
            <a:ext cx="8435280" cy="5616624"/>
          </a:xfrm>
        </p:spPr>
        <p:txBody>
          <a:bodyPr/>
          <a:lstStyle/>
          <a:p>
            <a:r>
              <a:rPr kumimoji="1" lang="ja-JP" altLang="en-US" sz="2800" dirty="0"/>
              <a:t>家族</a:t>
            </a:r>
          </a:p>
          <a:p>
            <a:r>
              <a:rPr lang="ja-JP" altLang="en-US" sz="2800" dirty="0"/>
              <a:t>地域</a:t>
            </a:r>
          </a:p>
          <a:p>
            <a:r>
              <a:rPr kumimoji="1" lang="ja-JP" altLang="en-US" sz="2800" dirty="0"/>
              <a:t>会社（仕事）</a:t>
            </a:r>
          </a:p>
          <a:p>
            <a:r>
              <a:rPr lang="ja-JP" altLang="en-US" sz="2800" dirty="0"/>
              <a:t>どれが無くなることが</a:t>
            </a:r>
            <a:r>
              <a:rPr lang="ja-JP" altLang="en-US" sz="2800" dirty="0">
                <a:solidFill>
                  <a:srgbClr val="FF0000"/>
                </a:solidFill>
              </a:rPr>
              <a:t>一番悲しいか？</a:t>
            </a:r>
            <a:endParaRPr lang="en-US" altLang="ja-JP" sz="2800" dirty="0">
              <a:solidFill>
                <a:srgbClr val="FF0000"/>
              </a:solidFill>
            </a:endParaRPr>
          </a:p>
          <a:p>
            <a:r>
              <a:rPr kumimoji="1" lang="ja-JP" altLang="en-US" sz="2800" dirty="0"/>
              <a:t>我々は、まず一番に！</a:t>
            </a:r>
            <a:endParaRPr kumimoji="1" lang="en-US" altLang="ja-JP" sz="2800" dirty="0"/>
          </a:p>
          <a:p>
            <a:r>
              <a:rPr kumimoji="1" lang="ja-JP" altLang="en-US" sz="2800" dirty="0"/>
              <a:t>「家族」</a:t>
            </a:r>
          </a:p>
          <a:p>
            <a:r>
              <a:rPr lang="ja-JP" altLang="en-US" sz="2800" dirty="0"/>
              <a:t>続いて「会社（仕事）」</a:t>
            </a:r>
          </a:p>
          <a:p>
            <a:r>
              <a:rPr kumimoji="1" lang="ja-JP" altLang="en-US" sz="2800" dirty="0"/>
              <a:t>最後に「地域」</a:t>
            </a:r>
          </a:p>
          <a:p>
            <a:r>
              <a:rPr lang="ja-JP" altLang="en-US" sz="2800" dirty="0">
                <a:solidFill>
                  <a:srgbClr val="FF0000"/>
                </a:solidFill>
              </a:rPr>
              <a:t>地域活動は余力でやろう！</a:t>
            </a:r>
            <a:endParaRPr lang="en-US" altLang="ja-JP" sz="2800" dirty="0">
              <a:solidFill>
                <a:srgbClr val="FF0000"/>
              </a:solidFill>
            </a:endParaRPr>
          </a:p>
          <a:p>
            <a:r>
              <a:rPr lang="ja-JP" altLang="en-US" sz="2800" dirty="0">
                <a:solidFill>
                  <a:srgbClr val="0070C0"/>
                </a:solidFill>
              </a:rPr>
              <a:t>これが「地域力をアップさせる最大の秘訣！」</a:t>
            </a:r>
          </a:p>
          <a:p>
            <a:r>
              <a:rPr lang="ja-JP" altLang="en-US" sz="2800" dirty="0"/>
              <a:t>しかし「</a:t>
            </a:r>
            <a:r>
              <a:rPr lang="ja-JP" altLang="en-US" sz="2800" dirty="0">
                <a:solidFill>
                  <a:srgbClr val="FF0000"/>
                </a:solidFill>
              </a:rPr>
              <a:t>家族を守ること</a:t>
            </a:r>
            <a:r>
              <a:rPr lang="ja-JP" altLang="en-US" sz="2800" dirty="0"/>
              <a:t>」を考えると</a:t>
            </a:r>
            <a:r>
              <a:rPr lang="ja-JP" altLang="en-US" sz="2800" dirty="0">
                <a:solidFill>
                  <a:srgbClr val="FF0000"/>
                </a:solidFill>
              </a:rPr>
              <a:t>不安がいっぱい！</a:t>
            </a:r>
            <a:endParaRPr lang="en-US" altLang="ja-JP" sz="2800" dirty="0">
              <a:solidFill>
                <a:srgbClr val="FF0000"/>
              </a:solidFill>
            </a:endParaRPr>
          </a:p>
        </p:txBody>
      </p:sp>
      <p:grpSp>
        <p:nvGrpSpPr>
          <p:cNvPr id="4" name="グループ化 8"/>
          <p:cNvGrpSpPr/>
          <p:nvPr/>
        </p:nvGrpSpPr>
        <p:grpSpPr>
          <a:xfrm>
            <a:off x="5796136" y="980728"/>
            <a:ext cx="3096344" cy="1440160"/>
            <a:chOff x="5796136" y="980728"/>
            <a:chExt cx="3096344" cy="1440160"/>
          </a:xfrm>
        </p:grpSpPr>
        <p:grpSp>
          <p:nvGrpSpPr>
            <p:cNvPr id="9" name="グループ化 3"/>
            <p:cNvGrpSpPr/>
            <p:nvPr/>
          </p:nvGrpSpPr>
          <p:grpSpPr>
            <a:xfrm>
              <a:off x="5796136" y="980728"/>
              <a:ext cx="3096344" cy="1440160"/>
              <a:chOff x="5436096" y="4941168"/>
              <a:chExt cx="3096344" cy="1440160"/>
            </a:xfrm>
          </p:grpSpPr>
          <p:sp>
            <p:nvSpPr>
              <p:cNvPr id="5" name="テキスト ボックス 4"/>
              <p:cNvSpPr txBox="1"/>
              <p:nvPr/>
            </p:nvSpPr>
            <p:spPr>
              <a:xfrm>
                <a:off x="5524574" y="4941168"/>
                <a:ext cx="2919389" cy="707886"/>
              </a:xfrm>
              <a:prstGeom prst="rect">
                <a:avLst/>
              </a:prstGeom>
              <a:noFill/>
            </p:spPr>
            <p:txBody>
              <a:bodyPr wrap="none" rtlCol="0">
                <a:spAutoFit/>
              </a:bodyPr>
              <a:lstStyle/>
              <a:p>
                <a:r>
                  <a:rPr kumimoji="1" lang="ja-JP" altLang="en-US" sz="4000" dirty="0">
                    <a:solidFill>
                      <a:srgbClr val="FF6600"/>
                    </a:solidFill>
                  </a:rPr>
                  <a:t>家族</a:t>
                </a:r>
                <a:r>
                  <a:rPr kumimoji="1" lang="ja-JP" altLang="en-US" sz="4000" dirty="0"/>
                  <a:t>　　</a:t>
                </a:r>
                <a:r>
                  <a:rPr kumimoji="1" lang="ja-JP" altLang="en-US" sz="4000" dirty="0">
                    <a:solidFill>
                      <a:srgbClr val="0070C0"/>
                    </a:solidFill>
                  </a:rPr>
                  <a:t>会社</a:t>
                </a:r>
              </a:p>
            </p:txBody>
          </p:sp>
          <p:sp>
            <p:nvSpPr>
              <p:cNvPr id="6" name="正方形/長方形 5"/>
              <p:cNvSpPr/>
              <p:nvPr/>
            </p:nvSpPr>
            <p:spPr bwMode="auto">
              <a:xfrm>
                <a:off x="5436096" y="5589240"/>
                <a:ext cx="3096344" cy="144016"/>
              </a:xfrm>
              <a:prstGeom prst="rect">
                <a:avLst/>
              </a:prstGeom>
              <a:solidFill>
                <a:srgbClr val="FFFF00"/>
              </a:solidFill>
              <a:ln w="9525">
                <a:noFill/>
                <a:miter lim="800000"/>
                <a:headEnd/>
                <a:tailEnd/>
              </a:ln>
              <a:effectLst/>
            </p:spPr>
            <p:txBody>
              <a:bodyPr wrap="none" rtlCol="0" anchor="ctr"/>
              <a:lstStyle/>
              <a:p>
                <a:pPr algn="ctr"/>
                <a:endParaRPr kumimoji="1" lang="ja-JP" altLang="en-US"/>
              </a:p>
            </p:txBody>
          </p:sp>
          <p:sp>
            <p:nvSpPr>
              <p:cNvPr id="7" name="フローチャート : 論理和 6"/>
              <p:cNvSpPr/>
              <p:nvPr/>
            </p:nvSpPr>
            <p:spPr bwMode="auto">
              <a:xfrm>
                <a:off x="6660232" y="5733256"/>
                <a:ext cx="648072" cy="648072"/>
              </a:xfrm>
              <a:prstGeom prst="flowChartOr">
                <a:avLst/>
              </a:prstGeom>
              <a:solidFill>
                <a:srgbClr val="FFFF00"/>
              </a:solidFill>
              <a:ln w="9525">
                <a:noFill/>
                <a:miter lim="800000"/>
                <a:headEnd/>
                <a:tailEnd/>
              </a:ln>
              <a:effectLst/>
            </p:spPr>
            <p:txBody>
              <a:bodyPr wrap="none" rtlCol="0" anchor="ctr"/>
              <a:lstStyle/>
              <a:p>
                <a:pPr algn="ctr"/>
                <a:endParaRPr kumimoji="1" lang="ja-JP" altLang="en-US"/>
              </a:p>
            </p:txBody>
          </p:sp>
        </p:grpSp>
        <p:sp>
          <p:nvSpPr>
            <p:cNvPr id="8" name="テキスト ボックス 7"/>
            <p:cNvSpPr txBox="1"/>
            <p:nvPr/>
          </p:nvSpPr>
          <p:spPr>
            <a:xfrm>
              <a:off x="7020272" y="1916832"/>
              <a:ext cx="693791" cy="369332"/>
            </a:xfrm>
            <a:prstGeom prst="rect">
              <a:avLst/>
            </a:prstGeom>
            <a:noFill/>
          </p:spPr>
          <p:txBody>
            <a:bodyPr wrap="square" rtlCol="0">
              <a:spAutoFit/>
            </a:bodyPr>
            <a:lstStyle/>
            <a:p>
              <a:r>
                <a:rPr kumimoji="1" lang="ja-JP" altLang="en-US" dirty="0"/>
                <a:t>地域</a:t>
              </a:r>
            </a:p>
          </p:txBody>
        </p:sp>
      </p:grpSp>
      <p:pic>
        <p:nvPicPr>
          <p:cNvPr id="13" name="図 12" descr="family.jpg"/>
          <p:cNvPicPr>
            <a:picLocks noChangeAspect="1"/>
          </p:cNvPicPr>
          <p:nvPr/>
        </p:nvPicPr>
        <p:blipFill>
          <a:blip r:embed="rId2" cstate="print"/>
          <a:stretch>
            <a:fillRect/>
          </a:stretch>
        </p:blipFill>
        <p:spPr>
          <a:xfrm>
            <a:off x="6034980" y="2852936"/>
            <a:ext cx="2857500" cy="2647950"/>
          </a:xfrm>
          <a:prstGeom prst="rect">
            <a:avLst/>
          </a:prstGeom>
        </p:spPr>
      </p:pic>
      <p:sp>
        <p:nvSpPr>
          <p:cNvPr id="10" name="雲形吹き出し 9"/>
          <p:cNvSpPr/>
          <p:nvPr/>
        </p:nvSpPr>
        <p:spPr bwMode="auto">
          <a:xfrm>
            <a:off x="1343050" y="1468438"/>
            <a:ext cx="6120680" cy="4032448"/>
          </a:xfrm>
          <a:prstGeom prst="cloudCallout">
            <a:avLst>
              <a:gd name="adj1" fmla="val 29321"/>
              <a:gd name="adj2" fmla="val 63796"/>
            </a:avLst>
          </a:prstGeom>
          <a:solidFill>
            <a:srgbClr val="FFFF00"/>
          </a:solidFill>
          <a:ln w="9525">
            <a:noFill/>
            <a:miter lim="800000"/>
            <a:headEnd/>
            <a:tailEnd/>
          </a:ln>
          <a:effectLst/>
        </p:spPr>
        <p:txBody>
          <a:bodyPr wrap="none" rtlCol="0" anchor="ctr"/>
          <a:lstStyle/>
          <a:p>
            <a:pPr algn="ctr"/>
            <a:endParaRPr kumimoji="1" lang="ja-JP" altLang="en-US"/>
          </a:p>
        </p:txBody>
      </p:sp>
      <p:sp>
        <p:nvSpPr>
          <p:cNvPr id="11" name="テキスト ボックス 10"/>
          <p:cNvSpPr txBox="1"/>
          <p:nvPr/>
        </p:nvSpPr>
        <p:spPr bwMode="auto">
          <a:xfrm rot="20483905">
            <a:off x="1809334" y="2442822"/>
            <a:ext cx="5330305" cy="2062103"/>
          </a:xfrm>
          <a:prstGeom prst="rect">
            <a:avLst/>
          </a:prstGeom>
          <a:noFill/>
          <a:ln>
            <a:miter lim="800000"/>
            <a:headEnd/>
            <a:tailEnd/>
          </a:ln>
        </p:spPr>
        <p:txBody>
          <a:bodyPr vert="horz" wrap="none" lIns="91440" tIns="45720" rIns="91440" bIns="45720" numCol="1" rtlCol="0" anchor="ctr" anchorCtr="0" compatLnSpc="1">
            <a:prstTxWarp prst="textNoShape">
              <a:avLst/>
            </a:prstTxWarp>
            <a:spAutoFit/>
            <a:scene3d>
              <a:camera prst="orthographicFront"/>
              <a:lightRig rig="soft" dir="tl">
                <a:rot lat="0" lon="0" rev="0"/>
              </a:lightRig>
            </a:scene3d>
            <a:sp3d contourW="25400" prstMaterial="matte">
              <a:contourClr>
                <a:schemeClr val="accent2">
                  <a:tint val="20000"/>
                </a:schemeClr>
              </a:contourClr>
            </a:sp3d>
          </a:bodyPr>
          <a:lstStyle/>
          <a:p>
            <a:pPr algn="ctr"/>
            <a:r>
              <a:rPr kumimoji="1" lang="ja-JP" altLang="en-US" sz="4800" spc="50" dirty="0">
                <a:ln w="11430"/>
                <a:solidFill>
                  <a:srgbClr val="FF0000"/>
                </a:solidFill>
                <a:latin typeface="AR P悠々ゴシック体E" pitchFamily="50" charset="-128"/>
                <a:ea typeface="AR P悠々ゴシック体E" pitchFamily="50" charset="-128"/>
              </a:rPr>
              <a:t>本当にこんなことで</a:t>
            </a:r>
            <a:endParaRPr kumimoji="1" lang="en-US" altLang="ja-JP" sz="4800" spc="50" dirty="0">
              <a:ln w="11430"/>
              <a:solidFill>
                <a:srgbClr val="FF0000"/>
              </a:solidFill>
              <a:latin typeface="AR P悠々ゴシック体E" pitchFamily="50" charset="-128"/>
              <a:ea typeface="AR P悠々ゴシック体E" pitchFamily="50" charset="-128"/>
            </a:endParaRPr>
          </a:p>
          <a:p>
            <a:pPr algn="ctr"/>
            <a:r>
              <a:rPr kumimoji="1" lang="ja-JP" altLang="en-US" sz="4800" spc="50" dirty="0">
                <a:ln w="11430"/>
                <a:solidFill>
                  <a:srgbClr val="FF0000"/>
                </a:solidFill>
                <a:latin typeface="AR P悠々ゴシック体E" pitchFamily="50" charset="-128"/>
                <a:ea typeface="AR P悠々ゴシック体E" pitchFamily="50" charset="-128"/>
              </a:rPr>
              <a:t>大丈夫なの？</a:t>
            </a:r>
            <a:endParaRPr kumimoji="1" lang="en-US" altLang="ja-JP" sz="4800" spc="50" dirty="0">
              <a:ln w="11430"/>
              <a:solidFill>
                <a:srgbClr val="FF0000"/>
              </a:solidFill>
              <a:latin typeface="AR P悠々ゴシック体E" pitchFamily="50" charset="-128"/>
              <a:ea typeface="AR P悠々ゴシック体E" pitchFamily="50" charset="-128"/>
            </a:endParaRPr>
          </a:p>
          <a:p>
            <a:pPr algn="ctr"/>
            <a:r>
              <a:rPr lang="ja-JP" altLang="en-US" sz="3200" spc="50" dirty="0">
                <a:ln w="11430"/>
                <a:solidFill>
                  <a:srgbClr val="0070C0"/>
                </a:solidFill>
                <a:latin typeface="AR P悠々ゴシック体E" pitchFamily="50" charset="-128"/>
                <a:ea typeface="AR P悠々ゴシック体E" pitchFamily="50" charset="-128"/>
              </a:rPr>
              <a:t>逆症療法の応用</a:t>
            </a:r>
            <a:endParaRPr lang="en-US" altLang="ja-JP" sz="3200" spc="50" dirty="0">
              <a:ln w="11430"/>
              <a:solidFill>
                <a:srgbClr val="0070C0"/>
              </a:solidFill>
              <a:latin typeface="AR P悠々ゴシック体E" pitchFamily="50" charset="-128"/>
              <a:ea typeface="AR P悠々ゴシック体E" pitchFamily="50" charset="-128"/>
            </a:endParaRPr>
          </a:p>
        </p:txBody>
      </p:sp>
    </p:spTree>
    <p:extLst>
      <p:ext uri="{BB962C8B-B14F-4D97-AF65-F5344CB8AC3E}">
        <p14:creationId xmlns:p14="http://schemas.microsoft.com/office/powerpoint/2010/main" val="37074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53"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32" presetClass="emph" presetSubtype="0" repeatCount="indefinite" fill="hold" nodeType="withEffect">
                                  <p:stCondLst>
                                    <p:cond delay="0"/>
                                  </p:stCondLst>
                                  <p:childTnLst>
                                    <p:animClr clrSpc="rgb" dir="cw">
                                      <p:cBhvr override="childStyle">
                                        <p:cTn id="30" dur="500" fill="hold"/>
                                        <p:tgtEl>
                                          <p:spTgt spid="4"/>
                                        </p:tgtEl>
                                        <p:attrNameLst>
                                          <p:attrName>style.color</p:attrName>
                                        </p:attrNameLst>
                                      </p:cBhvr>
                                      <p:to>
                                        <a:schemeClr val="accent2"/>
                                      </p:to>
                                    </p:animClr>
                                    <p:animClr clrSpc="rgb" dir="cw">
                                      <p:cBhvr>
                                        <p:cTn id="31" dur="500" fill="hold"/>
                                        <p:tgtEl>
                                          <p:spTgt spid="4"/>
                                        </p:tgtEl>
                                        <p:attrNameLst>
                                          <p:attrName>fillcolor</p:attrName>
                                        </p:attrNameLst>
                                      </p:cBhvr>
                                      <p:to>
                                        <a:schemeClr val="accent2"/>
                                      </p:to>
                                    </p:animClr>
                                    <p:set>
                                      <p:cBhvr>
                                        <p:cTn id="32" dur="500" fill="hold"/>
                                        <p:tgtEl>
                                          <p:spTgt spid="4"/>
                                        </p:tgtEl>
                                        <p:attrNameLst>
                                          <p:attrName>fill.type</p:attrName>
                                        </p:attrNameLst>
                                      </p:cBhvr>
                                      <p:to>
                                        <p:strVal val="solid"/>
                                      </p:to>
                                    </p:set>
                                    <p:set>
                                      <p:cBhvr>
                                        <p:cTn id="33" dur="500" fill="hold"/>
                                        <p:tgtEl>
                                          <p:spTgt spid="4"/>
                                        </p:tgtEl>
                                        <p:attrNameLst>
                                          <p:attrName>fill.on</p:attrName>
                                        </p:attrNameLst>
                                      </p:cBhvr>
                                      <p:to>
                                        <p:strVal val="true"/>
                                      </p:to>
                                    </p:set>
                                    <p:animRot by="120000">
                                      <p:cBhvr>
                                        <p:cTn id="34" dur="500" fill="hold">
                                          <p:stCondLst>
                                            <p:cond delay="0"/>
                                          </p:stCondLst>
                                        </p:cTn>
                                        <p:tgtEl>
                                          <p:spTgt spid="4"/>
                                        </p:tgtEl>
                                        <p:attrNameLst>
                                          <p:attrName>r</p:attrName>
                                        </p:attrNameLst>
                                      </p:cBhvr>
                                    </p:animRot>
                                    <p:animRot by="-240000">
                                      <p:cBhvr>
                                        <p:cTn id="35" dur="1000" fill="hold">
                                          <p:stCondLst>
                                            <p:cond delay="1000"/>
                                          </p:stCondLst>
                                        </p:cTn>
                                        <p:tgtEl>
                                          <p:spTgt spid="4"/>
                                        </p:tgtEl>
                                        <p:attrNameLst>
                                          <p:attrName>r</p:attrName>
                                        </p:attrNameLst>
                                      </p:cBhvr>
                                    </p:animRot>
                                    <p:animRot by="240000">
                                      <p:cBhvr>
                                        <p:cTn id="36" dur="1000" fill="hold">
                                          <p:stCondLst>
                                            <p:cond delay="2000"/>
                                          </p:stCondLst>
                                        </p:cTn>
                                        <p:tgtEl>
                                          <p:spTgt spid="4"/>
                                        </p:tgtEl>
                                        <p:attrNameLst>
                                          <p:attrName>r</p:attrName>
                                        </p:attrNameLst>
                                      </p:cBhvr>
                                    </p:animRot>
                                    <p:animRot by="-240000">
                                      <p:cBhvr>
                                        <p:cTn id="37" dur="1000" fill="hold">
                                          <p:stCondLst>
                                            <p:cond delay="3000"/>
                                          </p:stCondLst>
                                        </p:cTn>
                                        <p:tgtEl>
                                          <p:spTgt spid="4"/>
                                        </p:tgtEl>
                                        <p:attrNameLst>
                                          <p:attrName>r</p:attrName>
                                        </p:attrNameLst>
                                      </p:cBhvr>
                                    </p:animRot>
                                    <p:animRot by="120000">
                                      <p:cBhvr>
                                        <p:cTn id="38" dur="1000" fill="hold">
                                          <p:stCondLst>
                                            <p:cond delay="4000"/>
                                          </p:stCondLst>
                                        </p:cTn>
                                        <p:tgtEl>
                                          <p:spTgt spid="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500"/>
                                        <p:tgtEl>
                                          <p:spTgt spid="3">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childTnLst>
                                </p:cTn>
                              </p:par>
                              <p:par>
                                <p:cTn id="64" presetID="53"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Effect transition="in" filter="fade">
                                      <p:cBhvr>
                                        <p:cTn id="73" dur="500"/>
                                        <p:tgtEl>
                                          <p:spTgt spid="3">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Effect transition="in" filter="fade">
                                      <p:cBhvr>
                                        <p:cTn id="78" dur="500"/>
                                        <p:tgtEl>
                                          <p:spTgt spid="3">
                                            <p:txEl>
                                              <p:pRg st="10" end="10"/>
                                            </p:txEl>
                                          </p:spTgt>
                                        </p:tgtEl>
                                      </p:cBhvr>
                                    </p:animEffect>
                                  </p:childTnLst>
                                </p:cTn>
                              </p:par>
                            </p:childTnLst>
                          </p:cTn>
                        </p:par>
                        <p:par>
                          <p:cTn id="79" fill="hold">
                            <p:stCondLst>
                              <p:cond delay="500"/>
                            </p:stCondLst>
                            <p:childTnLst>
                              <p:par>
                                <p:cTn id="80" presetID="47" presetClass="entr" presetSubtype="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nv_partner1.gif"/>
          <p:cNvPicPr>
            <a:picLocks noChangeAspect="1"/>
          </p:cNvPicPr>
          <p:nvPr/>
        </p:nvPicPr>
        <p:blipFill>
          <a:blip r:embed="rId2" cstate="print">
            <a:lum bright="33000" contrast="-35000"/>
          </a:blip>
          <a:stretch>
            <a:fillRect/>
          </a:stretch>
        </p:blipFill>
        <p:spPr>
          <a:xfrm>
            <a:off x="7020272" y="1772817"/>
            <a:ext cx="2088232" cy="2168076"/>
          </a:xfrm>
          <a:prstGeom prst="rect">
            <a:avLst/>
          </a:prstGeom>
        </p:spPr>
      </p:pic>
      <p:sp>
        <p:nvSpPr>
          <p:cNvPr id="2" name="タイトル 1"/>
          <p:cNvSpPr>
            <a:spLocks noGrp="1"/>
          </p:cNvSpPr>
          <p:nvPr>
            <p:ph type="title"/>
          </p:nvPr>
        </p:nvSpPr>
        <p:spPr/>
        <p:txBody>
          <a:bodyPr/>
          <a:lstStyle/>
          <a:p>
            <a:r>
              <a:rPr kumimoji="1" lang="ja-JP" altLang="en-US" dirty="0">
                <a:solidFill>
                  <a:srgbClr val="FFFF00"/>
                </a:solidFill>
              </a:rPr>
              <a:t>不安要素！家族を誰が守ってくれるのか？</a:t>
            </a:r>
          </a:p>
        </p:txBody>
      </p:sp>
      <p:sp>
        <p:nvSpPr>
          <p:cNvPr id="3" name="テキスト プレースホルダ 2"/>
          <p:cNvSpPr>
            <a:spLocks noGrp="1"/>
          </p:cNvSpPr>
          <p:nvPr>
            <p:ph type="body" sz="half" idx="1"/>
          </p:nvPr>
        </p:nvSpPr>
        <p:spPr>
          <a:xfrm>
            <a:off x="457200" y="908720"/>
            <a:ext cx="8651304" cy="5415880"/>
          </a:xfrm>
        </p:spPr>
        <p:txBody>
          <a:bodyPr/>
          <a:lstStyle/>
          <a:p>
            <a:r>
              <a:rPr kumimoji="1" lang="ja-JP" altLang="en-US" sz="2800" dirty="0">
                <a:solidFill>
                  <a:srgbClr val="FF0000"/>
                </a:solidFill>
              </a:rPr>
              <a:t>なぜ</a:t>
            </a:r>
            <a:r>
              <a:rPr lang="ja-JP" altLang="en-US" sz="2800" dirty="0">
                <a:solidFill>
                  <a:srgbClr val="FF0000"/>
                </a:solidFill>
              </a:rPr>
              <a:t>「</a:t>
            </a:r>
            <a:r>
              <a:rPr kumimoji="1" lang="ja-JP" altLang="en-US" sz="2800" dirty="0">
                <a:solidFill>
                  <a:srgbClr val="FF0000"/>
                </a:solidFill>
              </a:rPr>
              <a:t>地域活動が必要なのか」を理解して頂く！</a:t>
            </a:r>
            <a:endParaRPr kumimoji="1" lang="en-US" altLang="ja-JP" sz="2800" dirty="0">
              <a:solidFill>
                <a:srgbClr val="FF0000"/>
              </a:solidFill>
            </a:endParaRPr>
          </a:p>
          <a:p>
            <a:r>
              <a:rPr lang="ja-JP" altLang="en-US" sz="2800" dirty="0"/>
              <a:t>大切な人を残して「</a:t>
            </a:r>
            <a:r>
              <a:rPr lang="ja-JP" altLang="en-US" sz="2800" dirty="0">
                <a:solidFill>
                  <a:srgbClr val="0000FF"/>
                </a:solidFill>
              </a:rPr>
              <a:t>仕事</a:t>
            </a:r>
            <a:r>
              <a:rPr lang="ja-JP" altLang="en-US" sz="2800" dirty="0"/>
              <a:t>」に向かわなければならない</a:t>
            </a:r>
          </a:p>
          <a:p>
            <a:r>
              <a:rPr kumimoji="1" lang="ja-JP" altLang="en-US" sz="2800" dirty="0"/>
              <a:t>大切な人を守ってくれるのは？</a:t>
            </a:r>
            <a:endParaRPr kumimoji="1" lang="en-US" altLang="ja-JP" sz="2800" dirty="0"/>
          </a:p>
          <a:p>
            <a:r>
              <a:rPr lang="ja-JP" altLang="en-US" sz="2800" dirty="0">
                <a:solidFill>
                  <a:srgbClr val="FF0000"/>
                </a:solidFill>
              </a:rPr>
              <a:t>「地域の人たち！」</a:t>
            </a:r>
            <a:endParaRPr lang="en-US" altLang="ja-JP" sz="2800" dirty="0">
              <a:solidFill>
                <a:srgbClr val="FF0000"/>
              </a:solidFill>
            </a:endParaRPr>
          </a:p>
          <a:p>
            <a:r>
              <a:rPr kumimoji="1" lang="ja-JP" altLang="en-US" sz="2800" dirty="0"/>
              <a:t>その為に日頃から地域活動に参加！</a:t>
            </a:r>
          </a:p>
          <a:p>
            <a:r>
              <a:rPr lang="ja-JP" altLang="en-US" sz="2800" dirty="0"/>
              <a:t>参加することが大切な人を守ることに繫がる</a:t>
            </a:r>
          </a:p>
          <a:p>
            <a:r>
              <a:rPr kumimoji="1" lang="ja-JP" altLang="en-US" sz="2800" u="sng" dirty="0"/>
              <a:t>自分の大切な</a:t>
            </a:r>
            <a:r>
              <a:rPr lang="ja-JP" altLang="en-US" sz="2800" u="sng" dirty="0"/>
              <a:t>人を守ってくれる地域</a:t>
            </a:r>
            <a:r>
              <a:rPr lang="ja-JP" altLang="en-US" sz="2800" dirty="0"/>
              <a:t>を</a:t>
            </a:r>
            <a:br>
              <a:rPr lang="en-US" altLang="ja-JP" sz="2800" dirty="0"/>
            </a:br>
            <a:r>
              <a:rPr lang="ja-JP" altLang="en-US" sz="2800" dirty="0"/>
              <a:t>　　　　　　　　　　　　　</a:t>
            </a:r>
            <a:r>
              <a:rPr lang="ja-JP" altLang="en-US" sz="2800" dirty="0">
                <a:solidFill>
                  <a:srgbClr val="FF0000"/>
                </a:solidFill>
              </a:rPr>
              <a:t>自分たちで日頃から創り上げる</a:t>
            </a:r>
          </a:p>
          <a:p>
            <a:r>
              <a:rPr kumimoji="1" lang="ja-JP" altLang="en-US" sz="2800" dirty="0"/>
              <a:t>地域に残ったもの同士が「</a:t>
            </a:r>
            <a:r>
              <a:rPr kumimoji="1" lang="ja-JP" altLang="en-US" sz="2800" dirty="0">
                <a:solidFill>
                  <a:srgbClr val="FF0000"/>
                </a:solidFill>
              </a:rPr>
              <a:t>助け合えるシステム</a:t>
            </a:r>
            <a:r>
              <a:rPr kumimoji="1" lang="ja-JP" altLang="en-US" sz="2800" dirty="0"/>
              <a:t>」を構築</a:t>
            </a:r>
          </a:p>
          <a:p>
            <a:r>
              <a:rPr lang="ja-JP" altLang="en-US" sz="2800" dirty="0">
                <a:solidFill>
                  <a:srgbClr val="008000"/>
                </a:solidFill>
              </a:rPr>
              <a:t>安心して仕事に向かうことができる！</a:t>
            </a:r>
            <a:endParaRPr lang="en-US" altLang="ja-JP" sz="2800" dirty="0">
              <a:solidFill>
                <a:srgbClr val="008000"/>
              </a:solidFill>
            </a:endParaRPr>
          </a:p>
          <a:p>
            <a:r>
              <a:rPr kumimoji="1" lang="ja-JP" altLang="en-US" sz="2800" dirty="0"/>
              <a:t>その為には</a:t>
            </a:r>
            <a:r>
              <a:rPr lang="ja-JP" altLang="en-US" sz="2800" dirty="0"/>
              <a:t>「</a:t>
            </a:r>
            <a:r>
              <a:rPr lang="ja-JP" altLang="en-US" sz="2800" dirty="0">
                <a:solidFill>
                  <a:srgbClr val="FF0000"/>
                </a:solidFill>
              </a:rPr>
              <a:t>あいさつ運動</a:t>
            </a:r>
            <a:r>
              <a:rPr lang="ja-JP" altLang="en-US" sz="2800" dirty="0"/>
              <a:t>」からスタートしよう！</a:t>
            </a:r>
            <a:endParaRPr lang="en-US" altLang="ja-JP" sz="2800" dirty="0"/>
          </a:p>
        </p:txBody>
      </p:sp>
      <p:sp>
        <p:nvSpPr>
          <p:cNvPr id="5" name="角丸四角形 4"/>
          <p:cNvSpPr/>
          <p:nvPr/>
        </p:nvSpPr>
        <p:spPr bwMode="auto">
          <a:xfrm>
            <a:off x="3707904" y="2420888"/>
            <a:ext cx="3199774" cy="576064"/>
          </a:xfrm>
          <a:prstGeom prst="roundRect">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r>
              <a:rPr lang="ja-JP" altLang="en-US" sz="2000" spc="50" dirty="0">
                <a:ln w="11430"/>
                <a:solidFill>
                  <a:srgbClr val="FFFF00"/>
                </a:solidFill>
                <a:ea typeface="HGP創英角ｺﾞｼｯｸUB" pitchFamily="50" charset="-128"/>
              </a:rPr>
              <a:t>遠くの親戚より近くの他人！</a:t>
            </a:r>
          </a:p>
        </p:txBody>
      </p:sp>
    </p:spTree>
    <p:extLst>
      <p:ext uri="{BB962C8B-B14F-4D97-AF65-F5344CB8AC3E}">
        <p14:creationId xmlns:p14="http://schemas.microsoft.com/office/powerpoint/2010/main" val="17577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53"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9159"/>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32458" y="620688"/>
            <a:ext cx="7879080" cy="1938992"/>
          </a:xfrm>
          <a:prstGeom prst="rect">
            <a:avLst/>
          </a:prstGeom>
          <a:noFill/>
        </p:spPr>
        <p:txBody>
          <a:bodyPr wrap="none" rtlCol="0">
            <a:spAutoFit/>
          </a:bodyPr>
          <a:lstStyle/>
          <a:p>
            <a:pPr algn="ctr"/>
            <a:r>
              <a:rPr lang="ja-JP" altLang="en-US" sz="6000" dirty="0">
                <a:solidFill>
                  <a:schemeClr val="bg1"/>
                </a:solidFill>
                <a:latin typeface="ＤＦ特太ゴシック体" pitchFamily="49" charset="-128"/>
                <a:ea typeface="ＤＦ特太ゴシック体" pitchFamily="49" charset="-128"/>
              </a:rPr>
              <a:t>この現象は</a:t>
            </a:r>
          </a:p>
          <a:p>
            <a:pPr algn="ctr"/>
            <a:r>
              <a:rPr kumimoji="1" lang="ja-JP" altLang="en-US" sz="6000" dirty="0">
                <a:solidFill>
                  <a:srgbClr val="FFFF00"/>
                </a:solidFill>
                <a:latin typeface="ＤＦ特太ゴシック体" pitchFamily="49" charset="-128"/>
                <a:ea typeface="ＤＦ特太ゴシック体" pitchFamily="49" charset="-128"/>
              </a:rPr>
              <a:t>聞き手の責任ではなく</a:t>
            </a:r>
            <a:endParaRPr kumimoji="1" lang="ja-JP" altLang="en-US" sz="6000" dirty="0">
              <a:ln w="19050">
                <a:solidFill>
                  <a:srgbClr val="FFFF00"/>
                </a:solidFill>
              </a:ln>
              <a:solidFill>
                <a:srgbClr val="FF0000"/>
              </a:solidFill>
              <a:latin typeface="ＤＦ特太ゴシック体" pitchFamily="49" charset="-128"/>
              <a:ea typeface="ＤＦ特太ゴシック体" pitchFamily="49" charset="-128"/>
            </a:endParaRPr>
          </a:p>
        </p:txBody>
      </p:sp>
      <p:pic>
        <p:nvPicPr>
          <p:cNvPr id="3" name="図 2" descr="コンピュータ, テーブル, ノートパソコン, 女性 が含まれている画像&#10;&#10;自動的に生成された説明">
            <a:extLst>
              <a:ext uri="{FF2B5EF4-FFF2-40B4-BE49-F238E27FC236}">
                <a16:creationId xmlns:a16="http://schemas.microsoft.com/office/drawing/2014/main" id="{67FA91BC-6AEB-D610-6EF7-DD5CB3BE9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38" y="4811673"/>
            <a:ext cx="2377038" cy="1986161"/>
          </a:xfrm>
          <a:prstGeom prst="rect">
            <a:avLst/>
          </a:prstGeom>
        </p:spPr>
      </p:pic>
      <p:sp>
        <p:nvSpPr>
          <p:cNvPr id="5" name="テキスト ボックス 4">
            <a:extLst>
              <a:ext uri="{FF2B5EF4-FFF2-40B4-BE49-F238E27FC236}">
                <a16:creationId xmlns:a16="http://schemas.microsoft.com/office/drawing/2014/main" id="{7F5E1900-7E9C-D0BF-7509-9BA7BE5AF007}"/>
              </a:ext>
            </a:extLst>
          </p:cNvPr>
          <p:cNvSpPr txBox="1"/>
          <p:nvPr/>
        </p:nvSpPr>
        <p:spPr>
          <a:xfrm>
            <a:off x="888938" y="2564904"/>
            <a:ext cx="7366120" cy="2246769"/>
          </a:xfrm>
          <a:prstGeom prst="rect">
            <a:avLst/>
          </a:prstGeom>
          <a:noFill/>
        </p:spPr>
        <p:txBody>
          <a:bodyPr wrap="none" rtlCol="0">
            <a:spAutoFit/>
          </a:bodyPr>
          <a:lstStyle/>
          <a:p>
            <a:pPr algn="ctr"/>
            <a:r>
              <a:rPr kumimoji="1" lang="ja-JP" altLang="en-US" sz="6000" dirty="0">
                <a:solidFill>
                  <a:schemeClr val="bg1"/>
                </a:solidFill>
                <a:latin typeface="ＤＦ特太ゴシック体" pitchFamily="49" charset="-128"/>
                <a:ea typeface="ＤＦ特太ゴシック体" pitchFamily="49" charset="-128"/>
              </a:rPr>
              <a:t>我々</a:t>
            </a:r>
          </a:p>
          <a:p>
            <a:pPr algn="ctr"/>
            <a:r>
              <a:rPr kumimoji="1" lang="ja-JP" altLang="en-US" sz="8000" dirty="0">
                <a:ln w="19050">
                  <a:solidFill>
                    <a:srgbClr val="FFFF00"/>
                  </a:solidFill>
                </a:ln>
                <a:solidFill>
                  <a:srgbClr val="FF0000"/>
                </a:solidFill>
                <a:latin typeface="ＤＦ特太ゴシック体" pitchFamily="49" charset="-128"/>
                <a:ea typeface="ＤＦ特太ゴシック体" pitchFamily="49" charset="-128"/>
              </a:rPr>
              <a:t>伝えて側の責任</a:t>
            </a:r>
          </a:p>
        </p:txBody>
      </p:sp>
    </p:spTree>
    <p:extLst>
      <p:ext uri="{BB962C8B-B14F-4D97-AF65-F5344CB8AC3E}">
        <p14:creationId xmlns:p14="http://schemas.microsoft.com/office/powerpoint/2010/main" val="2489773005"/>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23528" y="731837"/>
            <a:ext cx="8435280" cy="5721275"/>
          </a:xfrm>
        </p:spPr>
        <p:txBody>
          <a:bodyPr/>
          <a:lstStyle/>
          <a:p>
            <a:pPr>
              <a:lnSpc>
                <a:spcPts val="3800"/>
              </a:lnSpc>
            </a:pPr>
            <a:r>
              <a:rPr kumimoji="1" lang="ja-JP" altLang="en-US" b="1" dirty="0">
                <a:solidFill>
                  <a:srgbClr val="FF0000"/>
                </a:solidFill>
              </a:rPr>
              <a:t>あいさつ運動</a:t>
            </a:r>
          </a:p>
          <a:p>
            <a:pPr lvl="1">
              <a:lnSpc>
                <a:spcPts val="3800"/>
              </a:lnSpc>
            </a:pPr>
            <a:r>
              <a:rPr lang="ja-JP" altLang="en-US" dirty="0"/>
              <a:t>あいさつ運動　←　</a:t>
            </a:r>
            <a:r>
              <a:rPr lang="ja-JP" altLang="en-US" dirty="0">
                <a:solidFill>
                  <a:srgbClr val="FF0000"/>
                </a:solidFill>
              </a:rPr>
              <a:t>これから始める</a:t>
            </a:r>
          </a:p>
          <a:p>
            <a:pPr lvl="1">
              <a:lnSpc>
                <a:spcPts val="3800"/>
              </a:lnSpc>
            </a:pPr>
            <a:r>
              <a:rPr kumimoji="1" lang="ja-JP" altLang="en-US" dirty="0"/>
              <a:t>あいさつ運動　←　</a:t>
            </a:r>
            <a:r>
              <a:rPr kumimoji="1" lang="ja-JP" altLang="en-US" dirty="0">
                <a:solidFill>
                  <a:srgbClr val="FF0000"/>
                </a:solidFill>
              </a:rPr>
              <a:t>できなければ何もはじまらない</a:t>
            </a:r>
          </a:p>
          <a:p>
            <a:pPr>
              <a:lnSpc>
                <a:spcPts val="3800"/>
              </a:lnSpc>
            </a:pPr>
            <a:r>
              <a:rPr kumimoji="1" lang="ja-JP" altLang="en-US" dirty="0"/>
              <a:t>初動体制の構築になる</a:t>
            </a:r>
          </a:p>
          <a:p>
            <a:pPr lvl="1">
              <a:lnSpc>
                <a:spcPts val="3800"/>
              </a:lnSpc>
            </a:pPr>
            <a:r>
              <a:rPr kumimoji="1" lang="ja-JP" altLang="en-US" dirty="0">
                <a:highlight>
                  <a:srgbClr val="FFFF00"/>
                </a:highlight>
              </a:rPr>
              <a:t>挨拶が自分の大切な人を守る</a:t>
            </a:r>
          </a:p>
          <a:p>
            <a:pPr lvl="1">
              <a:lnSpc>
                <a:spcPts val="3800"/>
              </a:lnSpc>
            </a:pPr>
            <a:r>
              <a:rPr lang="ja-JP" altLang="en-US" dirty="0">
                <a:highlight>
                  <a:srgbClr val="FFFF00"/>
                </a:highlight>
              </a:rPr>
              <a:t>挨拶は最大の防御</a:t>
            </a:r>
          </a:p>
          <a:p>
            <a:pPr lvl="1">
              <a:lnSpc>
                <a:spcPts val="3800"/>
              </a:lnSpc>
            </a:pPr>
            <a:r>
              <a:rPr kumimoji="1" lang="ja-JP" altLang="en-US" dirty="0">
                <a:highlight>
                  <a:srgbClr val="FFFF00"/>
                </a:highlight>
              </a:rPr>
              <a:t>挨拶は最高の攻撃</a:t>
            </a:r>
          </a:p>
          <a:p>
            <a:pPr>
              <a:lnSpc>
                <a:spcPts val="3800"/>
              </a:lnSpc>
            </a:pPr>
            <a:r>
              <a:rPr kumimoji="1" lang="ja-JP" altLang="en-US" dirty="0"/>
              <a:t>安否確認の軽減になる</a:t>
            </a:r>
          </a:p>
          <a:p>
            <a:pPr lvl="1">
              <a:lnSpc>
                <a:spcPts val="3800"/>
              </a:lnSpc>
            </a:pPr>
            <a:r>
              <a:rPr kumimoji="1" lang="ja-JP" altLang="en-US" dirty="0"/>
              <a:t>名簿が無くてもＯＫ</a:t>
            </a:r>
          </a:p>
          <a:p>
            <a:pPr>
              <a:lnSpc>
                <a:spcPts val="3800"/>
              </a:lnSpc>
            </a:pPr>
            <a:r>
              <a:rPr kumimoji="1" lang="ja-JP" altLang="en-US" dirty="0">
                <a:solidFill>
                  <a:srgbClr val="FF0000"/>
                </a:solidFill>
              </a:rPr>
              <a:t>地域防災力の構築になる</a:t>
            </a:r>
          </a:p>
        </p:txBody>
      </p:sp>
      <p:sp>
        <p:nvSpPr>
          <p:cNvPr id="4" name="Rectangle 2"/>
          <p:cNvSpPr>
            <a:spLocks noGrp="1" noChangeArrowheads="1"/>
          </p:cNvSpPr>
          <p:nvPr>
            <p:ph type="title"/>
          </p:nvPr>
        </p:nvSpPr>
        <p:spPr>
          <a:xfrm>
            <a:off x="251520" y="44624"/>
            <a:ext cx="8136904" cy="563563"/>
          </a:xfrm>
          <a:effectLst/>
        </p:spPr>
        <p:txBody>
          <a:bodyPr/>
          <a:lstStyle/>
          <a:p>
            <a:pPr algn="l" eaLnBrk="1" hangingPunct="1">
              <a:defRPr/>
            </a:pPr>
            <a:r>
              <a:rPr lang="ja-JP" altLang="en-US" sz="2800" dirty="0">
                <a:solidFill>
                  <a:srgbClr val="FFFF00"/>
                </a:solidFill>
                <a:latin typeface="+mj-ea"/>
              </a:rPr>
              <a:t>究極の「防災活動」</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359" y="2348880"/>
            <a:ext cx="1424953" cy="2021210"/>
          </a:xfrm>
          <a:prstGeom prst="rect">
            <a:avLst/>
          </a:prstGeom>
        </p:spPr>
      </p:pic>
      <p:pic>
        <p:nvPicPr>
          <p:cNvPr id="6" name="図 5" descr="あいさつ運動－笑顔は世界の共通語-完成.jpg"/>
          <p:cNvPicPr>
            <a:picLocks noChangeAspect="1"/>
          </p:cNvPicPr>
          <p:nvPr/>
        </p:nvPicPr>
        <p:blipFill>
          <a:blip r:embed="rId4" cstate="print"/>
          <a:stretch>
            <a:fillRect/>
          </a:stretch>
        </p:blipFill>
        <p:spPr>
          <a:xfrm>
            <a:off x="5805279" y="4432126"/>
            <a:ext cx="1431017" cy="2021210"/>
          </a:xfrm>
          <a:prstGeom prst="rect">
            <a:avLst/>
          </a:prstGeom>
        </p:spPr>
      </p:pic>
      <p:pic>
        <p:nvPicPr>
          <p:cNvPr id="7" name="図 6" descr="あいさつ運動－ありがとうは心の花束.jpg"/>
          <p:cNvPicPr>
            <a:picLocks noChangeAspect="1"/>
          </p:cNvPicPr>
          <p:nvPr/>
        </p:nvPicPr>
        <p:blipFill>
          <a:blip r:embed="rId5" cstate="print"/>
          <a:stretch>
            <a:fillRect/>
          </a:stretch>
        </p:blipFill>
        <p:spPr>
          <a:xfrm>
            <a:off x="5821428" y="2349104"/>
            <a:ext cx="1419264" cy="2016000"/>
          </a:xfrm>
          <a:prstGeom prst="rect">
            <a:avLst/>
          </a:prstGeom>
        </p:spPr>
      </p:pic>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1284" y="4437112"/>
            <a:ext cx="1421280" cy="2016000"/>
          </a:xfrm>
          <a:prstGeom prst="rect">
            <a:avLst/>
          </a:prstGeom>
        </p:spPr>
      </p:pic>
      <p:pic>
        <p:nvPicPr>
          <p:cNvPr id="12" name="図 11">
            <a:extLst>
              <a:ext uri="{FF2B5EF4-FFF2-40B4-BE49-F238E27FC236}">
                <a16:creationId xmlns:a16="http://schemas.microsoft.com/office/drawing/2014/main" id="{C7384C8A-EA30-1BDE-4DDB-02DE77DFFF9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570921" y="166440"/>
            <a:ext cx="4511598" cy="6381328"/>
          </a:xfrm>
          <a:prstGeom prst="rect">
            <a:avLst/>
          </a:prstGeom>
        </p:spPr>
      </p:pic>
    </p:spTree>
    <p:extLst>
      <p:ext uri="{BB962C8B-B14F-4D97-AF65-F5344CB8AC3E}">
        <p14:creationId xmlns:p14="http://schemas.microsoft.com/office/powerpoint/2010/main" val="6416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8" presetClass="emph" presetSubtype="0" fill="hold" nodeType="afterEffect">
                                  <p:stCondLst>
                                    <p:cond delay="0"/>
                                  </p:stCondLst>
                                  <p:iterate type="lt">
                                    <p:tmPct val="4000"/>
                                  </p:iterate>
                                  <p:childTnLst>
                                    <p:set>
                                      <p:cBhvr override="childStyle">
                                        <p:cTn id="10" dur="500" fill="hold"/>
                                        <p:tgtEl>
                                          <p:spTgt spid="3">
                                            <p:txEl>
                                              <p:pRg st="0" end="0"/>
                                            </p:txEl>
                                          </p:spTgt>
                                        </p:tgtEl>
                                        <p:attrNameLst>
                                          <p:attrName>style.textDecorationUnderline</p:attrName>
                                        </p:attrNameLst>
                                      </p:cBhvr>
                                      <p:to>
                                        <p:strVal val="true"/>
                                      </p:to>
                                    </p:set>
                                  </p:childTnLst>
                                </p:cTn>
                              </p:par>
                            </p:childTnLst>
                          </p:cTn>
                        </p:par>
                        <p:par>
                          <p:cTn id="11" fill="hold">
                            <p:stCondLst>
                              <p:cond delay="11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6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21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500"/>
                                        <p:tgtEl>
                                          <p:spTgt spid="3">
                                            <p:txEl>
                                              <p:pRg st="7" end="7"/>
                                            </p:txEl>
                                          </p:spTgt>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500"/>
                                        <p:tgtEl>
                                          <p:spTgt spid="3">
                                            <p:txEl>
                                              <p:pRg st="9" end="9"/>
                                            </p:txEl>
                                          </p:spTgt>
                                        </p:tgtEl>
                                      </p:cBhvr>
                                    </p:animEffect>
                                  </p:child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Effect transition="in" filter="fade">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800652" y="1352957"/>
            <a:ext cx="5827236" cy="4154984"/>
          </a:xfrm>
          <a:prstGeom prst="rect">
            <a:avLst/>
          </a:prstGeom>
          <a:noFill/>
        </p:spPr>
        <p:txBody>
          <a:bodyPr wrap="none" rtlCol="0">
            <a:spAutoFit/>
          </a:bodyPr>
          <a:lstStyle/>
          <a:p>
            <a:pPr algn="ctr"/>
            <a:r>
              <a:rPr kumimoji="1" lang="ja-JP" altLang="en-US" sz="8800" dirty="0">
                <a:solidFill>
                  <a:schemeClr val="bg1"/>
                </a:solidFill>
                <a:latin typeface="ＤＦ特太ゴシック体" pitchFamily="49" charset="-128"/>
                <a:ea typeface="ＤＦ特太ゴシック体" pitchFamily="49" charset="-128"/>
              </a:rPr>
              <a:t>本当かな？</a:t>
            </a:r>
            <a:endParaRPr kumimoji="1" lang="en-US" altLang="ja-JP" sz="8800" dirty="0">
              <a:solidFill>
                <a:schemeClr val="bg1"/>
              </a:solidFill>
              <a:latin typeface="ＤＦ特太ゴシック体" pitchFamily="49" charset="-128"/>
              <a:ea typeface="ＤＦ特太ゴシック体" pitchFamily="49" charset="-128"/>
            </a:endParaRPr>
          </a:p>
          <a:p>
            <a:pPr algn="ctr"/>
            <a:r>
              <a:rPr kumimoji="1" lang="ja-JP" altLang="en-US" sz="8800" dirty="0">
                <a:solidFill>
                  <a:schemeClr val="bg1"/>
                </a:solidFill>
                <a:latin typeface="ＤＦ特太ゴシック体" pitchFamily="49" charset="-128"/>
                <a:ea typeface="ＤＦ特太ゴシック体" pitchFamily="49" charset="-128"/>
              </a:rPr>
              <a:t>と思う</a:t>
            </a:r>
            <a:endParaRPr kumimoji="1" lang="en-US" altLang="ja-JP" sz="8800" dirty="0">
              <a:solidFill>
                <a:schemeClr val="bg1"/>
              </a:solidFill>
              <a:latin typeface="ＤＦ特太ゴシック体" pitchFamily="49" charset="-128"/>
              <a:ea typeface="ＤＦ特太ゴシック体" pitchFamily="49" charset="-128"/>
            </a:endParaRPr>
          </a:p>
          <a:p>
            <a:pPr algn="ctr"/>
            <a:r>
              <a:rPr kumimoji="1" lang="ja-JP" altLang="en-US" sz="8800" dirty="0">
                <a:solidFill>
                  <a:srgbClr val="FFFF00"/>
                </a:solidFill>
                <a:latin typeface="ＤＦ特太ゴシック体" pitchFamily="49" charset="-128"/>
                <a:ea typeface="ＤＦ特太ゴシック体" pitchFamily="49" charset="-128"/>
              </a:rPr>
              <a:t>あなたに！</a:t>
            </a:r>
          </a:p>
        </p:txBody>
      </p:sp>
    </p:spTree>
    <p:extLst>
      <p:ext uri="{BB962C8B-B14F-4D97-AF65-F5344CB8AC3E}">
        <p14:creationId xmlns:p14="http://schemas.microsoft.com/office/powerpoint/2010/main" val="23828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ABD5D-56B0-6458-7334-2A2537B275D2}"/>
            </a:ext>
          </a:extLst>
        </p:cNvPr>
        <p:cNvGrpSpPr/>
        <p:nvPr/>
      </p:nvGrpSpPr>
      <p:grpSpPr>
        <a:xfrm>
          <a:off x="0" y="0"/>
          <a:ext cx="0" cy="0"/>
          <a:chOff x="0" y="0"/>
          <a:chExt cx="0" cy="0"/>
        </a:xfrm>
      </p:grpSpPr>
      <p:sp>
        <p:nvSpPr>
          <p:cNvPr id="2052" name="Rectangle 4">
            <a:extLst>
              <a:ext uri="{FF2B5EF4-FFF2-40B4-BE49-F238E27FC236}">
                <a16:creationId xmlns:a16="http://schemas.microsoft.com/office/drawing/2014/main" id="{1E24137C-05CF-9DDB-B914-3CDC9CDA33C1}"/>
              </a:ext>
            </a:extLst>
          </p:cNvPr>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a:extLst>
              <a:ext uri="{FF2B5EF4-FFF2-40B4-BE49-F238E27FC236}">
                <a16:creationId xmlns:a16="http://schemas.microsoft.com/office/drawing/2014/main" id="{666C9202-7E62-D523-37D4-2B09090A68A3}"/>
              </a:ext>
            </a:extLst>
          </p:cNvPr>
          <p:cNvSpPr txBox="1"/>
          <p:nvPr/>
        </p:nvSpPr>
        <p:spPr>
          <a:xfrm>
            <a:off x="539552" y="981883"/>
            <a:ext cx="7848872" cy="4154984"/>
          </a:xfrm>
          <a:prstGeom prst="rect">
            <a:avLst/>
          </a:prstGeom>
          <a:noFill/>
        </p:spPr>
        <p:txBody>
          <a:bodyPr wrap="square" rtlCol="0">
            <a:spAutoFit/>
          </a:bodyPr>
          <a:lstStyle/>
          <a:p>
            <a:pPr algn="ctr"/>
            <a:r>
              <a:rPr kumimoji="1" lang="ja-JP" altLang="en-US" sz="8800" dirty="0">
                <a:solidFill>
                  <a:srgbClr val="FFFF00"/>
                </a:solidFill>
                <a:latin typeface="ＤＦＧ特太ゴシック体" pitchFamily="50" charset="-128"/>
                <a:ea typeface="ＤＦＧ特太ゴシック体" pitchFamily="50" charset="-128"/>
              </a:rPr>
              <a:t>挨拶が</a:t>
            </a:r>
          </a:p>
          <a:p>
            <a:pPr algn="ctr"/>
            <a:r>
              <a:rPr kumimoji="1" lang="ja-JP" altLang="en-US" sz="8800" dirty="0">
                <a:solidFill>
                  <a:srgbClr val="FFFF00"/>
                </a:solidFill>
                <a:latin typeface="ＤＦＧ特太ゴシック体" pitchFamily="50" charset="-128"/>
                <a:ea typeface="ＤＦＧ特太ゴシック体" pitchFamily="50" charset="-128"/>
              </a:rPr>
              <a:t>「まち・町・街」を</a:t>
            </a:r>
          </a:p>
          <a:p>
            <a:pPr algn="ctr"/>
            <a:r>
              <a:rPr lang="ja-JP" altLang="en-US" sz="8800" dirty="0">
                <a:solidFill>
                  <a:srgbClr val="FFFF00"/>
                </a:solidFill>
                <a:latin typeface="ＤＦＧ特太ゴシック体" pitchFamily="50" charset="-128"/>
                <a:ea typeface="ＤＦＧ特太ゴシック体" pitchFamily="50" charset="-128"/>
              </a:rPr>
              <a:t>変える！</a:t>
            </a:r>
            <a:endParaRPr kumimoji="1" lang="ja-JP" altLang="en-US" sz="8800" dirty="0">
              <a:solidFill>
                <a:srgbClr val="FFFF00"/>
              </a:solidFill>
              <a:latin typeface="ＤＦＧ特太ゴシック体" pitchFamily="50" charset="-128"/>
              <a:ea typeface="ＤＦＧ特太ゴシック体" pitchFamily="50" charset="-128"/>
            </a:endParaRPr>
          </a:p>
        </p:txBody>
      </p:sp>
    </p:spTree>
    <p:extLst>
      <p:ext uri="{BB962C8B-B14F-4D97-AF65-F5344CB8AC3E}">
        <p14:creationId xmlns:p14="http://schemas.microsoft.com/office/powerpoint/2010/main" val="14212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171" y="807279"/>
            <a:ext cx="1871588" cy="186057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851" y="803213"/>
            <a:ext cx="3133857" cy="1864645"/>
          </a:xfrm>
          <a:prstGeom prst="rect">
            <a:avLst/>
          </a:prstGeom>
        </p:spPr>
      </p:pic>
      <p:sp>
        <p:nvSpPr>
          <p:cNvPr id="8" name="テキスト ボックス 7"/>
          <p:cNvSpPr txBox="1"/>
          <p:nvPr/>
        </p:nvSpPr>
        <p:spPr>
          <a:xfrm>
            <a:off x="5076056" y="2123357"/>
            <a:ext cx="4020652" cy="830997"/>
          </a:xfrm>
          <a:prstGeom prst="rect">
            <a:avLst/>
          </a:prstGeom>
          <a:noFill/>
        </p:spPr>
        <p:txBody>
          <a:bodyPr wrap="none" rtlCol="0">
            <a:spAutoFit/>
          </a:bodyPr>
          <a:lstStyle/>
          <a:p>
            <a:pPr algn="ctr"/>
            <a:r>
              <a:rPr kumimoji="1" lang="ja-JP" altLang="en-US" sz="2400" dirty="0">
                <a:solidFill>
                  <a:srgbClr val="0000FF"/>
                </a:solidFill>
              </a:rPr>
              <a:t>弊害→無作法性な人も集まる</a:t>
            </a:r>
          </a:p>
          <a:p>
            <a:pPr algn="ctr"/>
            <a:r>
              <a:rPr lang="ja-JP" altLang="en-US" sz="2400" dirty="0">
                <a:solidFill>
                  <a:srgbClr val="0000FF"/>
                </a:solidFill>
              </a:rPr>
              <a:t>マナー違反者</a:t>
            </a:r>
            <a:endParaRPr kumimoji="1" lang="ja-JP" altLang="en-US" sz="2400" dirty="0">
              <a:solidFill>
                <a:srgbClr val="0000FF"/>
              </a:solidFill>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275" y="2954353"/>
            <a:ext cx="1322157" cy="1143277"/>
          </a:xfrm>
          <a:prstGeom prst="rect">
            <a:avLst/>
          </a:prstGeom>
        </p:spPr>
      </p:pic>
      <p:sp>
        <p:nvSpPr>
          <p:cNvPr id="3" name="コンテンツ プレースホルダ 2"/>
          <p:cNvSpPr>
            <a:spLocks noGrp="1"/>
          </p:cNvSpPr>
          <p:nvPr>
            <p:ph idx="1"/>
          </p:nvPr>
        </p:nvSpPr>
        <p:spPr>
          <a:xfrm>
            <a:off x="107504" y="692696"/>
            <a:ext cx="8435280" cy="5832648"/>
          </a:xfrm>
        </p:spPr>
        <p:txBody>
          <a:bodyPr/>
          <a:lstStyle/>
          <a:p>
            <a:pPr>
              <a:buFont typeface="Wingdings" pitchFamily="2" charset="2"/>
              <a:buChar char="l"/>
            </a:pPr>
            <a:r>
              <a:rPr kumimoji="1" lang="ja-JP" altLang="en-US" b="1" dirty="0">
                <a:solidFill>
                  <a:srgbClr val="FF0000"/>
                </a:solidFill>
              </a:rPr>
              <a:t>あいさつ運動から始める</a:t>
            </a:r>
          </a:p>
          <a:p>
            <a:pPr lvl="1">
              <a:buFont typeface="Arial" pitchFamily="34" charset="0"/>
              <a:buChar char="↓"/>
            </a:pPr>
            <a:r>
              <a:rPr kumimoji="1" lang="ja-JP" altLang="en-US" b="1" dirty="0"/>
              <a:t>多様な参加が推進される</a:t>
            </a:r>
          </a:p>
          <a:p>
            <a:pPr lvl="2">
              <a:buFont typeface="Arial" pitchFamily="34" charset="0"/>
              <a:buChar char="↓"/>
            </a:pPr>
            <a:r>
              <a:rPr lang="ja-JP" altLang="en-US" b="1" dirty="0"/>
              <a:t>更なる参加を促す為のイベント開催</a:t>
            </a:r>
          </a:p>
          <a:p>
            <a:pPr lvl="1">
              <a:buFont typeface="Arial" pitchFamily="34" charset="0"/>
              <a:buChar char="↓"/>
            </a:pPr>
            <a:r>
              <a:rPr kumimoji="1" lang="ja-JP" altLang="en-US" b="1" dirty="0"/>
              <a:t>町が動き出す</a:t>
            </a:r>
          </a:p>
          <a:p>
            <a:pPr lvl="2">
              <a:buFont typeface="Arial" pitchFamily="34" charset="0"/>
              <a:buChar char="↓"/>
            </a:pPr>
            <a:r>
              <a:rPr lang="ja-JP" altLang="en-US" sz="2400" b="1" dirty="0"/>
              <a:t>町を自分たちで</a:t>
            </a:r>
            <a:r>
              <a:rPr lang="ja-JP" altLang="en-US" sz="2400" b="1" dirty="0">
                <a:solidFill>
                  <a:srgbClr val="FF0000"/>
                </a:solidFill>
              </a:rPr>
              <a:t>創造</a:t>
            </a:r>
            <a:r>
              <a:rPr lang="ja-JP" altLang="en-US" sz="2400" b="1" dirty="0"/>
              <a:t>している感覚</a:t>
            </a:r>
          </a:p>
          <a:p>
            <a:pPr lvl="2">
              <a:buFont typeface="Arial" pitchFamily="34" charset="0"/>
              <a:buChar char="↓"/>
            </a:pPr>
            <a:r>
              <a:rPr kumimoji="1" lang="ja-JP" altLang="en-US" sz="2400" b="1" dirty="0"/>
              <a:t>自分たちの町に</a:t>
            </a:r>
            <a:r>
              <a:rPr kumimoji="1" lang="ja-JP" altLang="en-US" sz="2400" b="1" dirty="0">
                <a:solidFill>
                  <a:srgbClr val="FF0000"/>
                </a:solidFill>
              </a:rPr>
              <a:t>興味</a:t>
            </a:r>
            <a:r>
              <a:rPr kumimoji="1" lang="ja-JP" altLang="en-US" sz="2400" b="1" dirty="0"/>
              <a:t>を持ち出す</a:t>
            </a:r>
          </a:p>
          <a:p>
            <a:pPr lvl="2">
              <a:buFont typeface="Arial" pitchFamily="34" charset="0"/>
              <a:buChar char="↓"/>
            </a:pPr>
            <a:r>
              <a:rPr lang="ja-JP" altLang="en-US" sz="2400" b="1" dirty="0"/>
              <a:t>自分たちの町に</a:t>
            </a:r>
            <a:r>
              <a:rPr lang="ja-JP" altLang="en-US" sz="2400" b="1" dirty="0">
                <a:solidFill>
                  <a:srgbClr val="FF0000"/>
                </a:solidFill>
              </a:rPr>
              <a:t>愛着</a:t>
            </a:r>
            <a:r>
              <a:rPr lang="ja-JP" altLang="en-US" sz="2400" b="1" dirty="0"/>
              <a:t>を持つようになる</a:t>
            </a:r>
          </a:p>
          <a:p>
            <a:pPr lvl="1">
              <a:buFont typeface="Wingdings" pitchFamily="2" charset="2"/>
              <a:buChar char="u"/>
            </a:pPr>
            <a:r>
              <a:rPr kumimoji="1" lang="ja-JP" altLang="en-US" b="1" dirty="0">
                <a:solidFill>
                  <a:srgbClr val="008000"/>
                </a:solidFill>
              </a:rPr>
              <a:t>情報やスキルのなさに他地域に情報を求める</a:t>
            </a:r>
          </a:p>
          <a:p>
            <a:pPr lvl="2">
              <a:buFont typeface="Arial" pitchFamily="34" charset="0"/>
              <a:buChar char="↓"/>
            </a:pPr>
            <a:r>
              <a:rPr lang="ja-JP" altLang="en-US" b="1" dirty="0"/>
              <a:t>多くの情報を得る</a:t>
            </a:r>
          </a:p>
          <a:p>
            <a:pPr lvl="1">
              <a:buFont typeface="Arial" pitchFamily="34" charset="0"/>
              <a:buChar char="↓"/>
            </a:pPr>
            <a:r>
              <a:rPr kumimoji="1" lang="ja-JP" altLang="en-US" b="1" u="sng" dirty="0">
                <a:solidFill>
                  <a:srgbClr val="FF0000"/>
                </a:solidFill>
              </a:rPr>
              <a:t>行政をあてにせず、自立する方向を目指しだす</a:t>
            </a:r>
          </a:p>
          <a:p>
            <a:pPr lvl="1">
              <a:buFont typeface="Arial" pitchFamily="34" charset="0"/>
              <a:buChar char="↓"/>
            </a:pPr>
            <a:r>
              <a:rPr lang="ja-JP" altLang="en-US" b="1" dirty="0"/>
              <a:t>挨拶から</a:t>
            </a:r>
            <a:r>
              <a:rPr lang="ja-JP" altLang="en-US" b="1" dirty="0">
                <a:solidFill>
                  <a:srgbClr val="FF0000"/>
                </a:solidFill>
              </a:rPr>
              <a:t>防災</a:t>
            </a:r>
            <a:r>
              <a:rPr lang="ja-JP" altLang="en-US" b="1" dirty="0"/>
              <a:t>を核にして、町づくりができあがる！</a:t>
            </a:r>
          </a:p>
          <a:p>
            <a:pPr lvl="1">
              <a:buFont typeface="Wingdings" pitchFamily="2" charset="2"/>
              <a:buChar char="u"/>
            </a:pPr>
            <a:r>
              <a:rPr lang="ja-JP" altLang="en-US" b="1" dirty="0"/>
              <a:t>町が「</a:t>
            </a:r>
            <a:r>
              <a:rPr lang="ja-JP" altLang="en-US" b="1" dirty="0">
                <a:solidFill>
                  <a:srgbClr val="FF0000"/>
                </a:solidFill>
              </a:rPr>
              <a:t>住みやすくなる</a:t>
            </a:r>
            <a:r>
              <a:rPr lang="ja-JP" altLang="en-US" b="1" dirty="0"/>
              <a:t>」</a:t>
            </a:r>
          </a:p>
          <a:p>
            <a:pPr lvl="1">
              <a:buFont typeface="Wingdings" pitchFamily="2" charset="2"/>
              <a:buChar char="u"/>
            </a:pPr>
            <a:r>
              <a:rPr lang="ja-JP" altLang="en-US" b="1" dirty="0">
                <a:solidFill>
                  <a:srgbClr val="FF0000"/>
                </a:solidFill>
              </a:rPr>
              <a:t>住み続けたい街になる</a:t>
            </a:r>
          </a:p>
        </p:txBody>
      </p:sp>
      <p:sp>
        <p:nvSpPr>
          <p:cNvPr id="4" name="Rectangle 2"/>
          <p:cNvSpPr>
            <a:spLocks noGrp="1" noChangeArrowheads="1"/>
          </p:cNvSpPr>
          <p:nvPr>
            <p:ph type="title"/>
          </p:nvPr>
        </p:nvSpPr>
        <p:spPr>
          <a:xfrm>
            <a:off x="251520" y="44624"/>
            <a:ext cx="8845188" cy="563563"/>
          </a:xfrm>
          <a:effectLst/>
        </p:spPr>
        <p:txBody>
          <a:bodyPr/>
          <a:lstStyle/>
          <a:p>
            <a:pPr algn="l" eaLnBrk="1" hangingPunct="1">
              <a:defRPr/>
            </a:pPr>
            <a:r>
              <a:rPr lang="ja-JP" altLang="en-US" sz="2800" dirty="0">
                <a:solidFill>
                  <a:srgbClr val="FFFF00"/>
                </a:solidFill>
                <a:latin typeface="+mj-ea"/>
              </a:rPr>
              <a:t>「あいさつ運動」の効果が立証</a:t>
            </a:r>
            <a:r>
              <a:rPr lang="ja-JP" altLang="en-US" sz="2000" dirty="0">
                <a:solidFill>
                  <a:schemeClr val="bg1"/>
                </a:solidFill>
                <a:latin typeface="+mj-ea"/>
              </a:rPr>
              <a:t>（ひょうご震災記念２１世紀研究機構）</a:t>
            </a:r>
          </a:p>
        </p:txBody>
      </p:sp>
      <p:sp>
        <p:nvSpPr>
          <p:cNvPr id="11" name="テキスト ボックス 10"/>
          <p:cNvSpPr txBox="1"/>
          <p:nvPr/>
        </p:nvSpPr>
        <p:spPr>
          <a:xfrm>
            <a:off x="3511603" y="4157595"/>
            <a:ext cx="3948518" cy="461665"/>
          </a:xfrm>
          <a:prstGeom prst="rect">
            <a:avLst/>
          </a:prstGeom>
          <a:noFill/>
        </p:spPr>
        <p:txBody>
          <a:bodyPr wrap="none" rtlCol="0">
            <a:spAutoFit/>
          </a:bodyPr>
          <a:lstStyle/>
          <a:p>
            <a:pPr algn="ctr"/>
            <a:r>
              <a:rPr kumimoji="1" lang="ja-JP" altLang="en-US" sz="2400" dirty="0">
                <a:solidFill>
                  <a:srgbClr val="FF6600"/>
                </a:solidFill>
              </a:rPr>
              <a:t>集める手段のスキルがアップ</a:t>
            </a:r>
          </a:p>
        </p:txBody>
      </p:sp>
      <p:grpSp>
        <p:nvGrpSpPr>
          <p:cNvPr id="12" name="グループ化 11"/>
          <p:cNvGrpSpPr/>
          <p:nvPr/>
        </p:nvGrpSpPr>
        <p:grpSpPr>
          <a:xfrm>
            <a:off x="6580171" y="3483406"/>
            <a:ext cx="2088213" cy="593666"/>
            <a:chOff x="6580171" y="2907342"/>
            <a:chExt cx="2088213" cy="593666"/>
          </a:xfrm>
        </p:grpSpPr>
        <p:sp>
          <p:nvSpPr>
            <p:cNvPr id="10" name="テキスト ボックス 9"/>
            <p:cNvSpPr txBox="1"/>
            <p:nvPr/>
          </p:nvSpPr>
          <p:spPr>
            <a:xfrm>
              <a:off x="6580171" y="3039343"/>
              <a:ext cx="1664238" cy="461665"/>
            </a:xfrm>
            <a:prstGeom prst="rect">
              <a:avLst/>
            </a:prstGeom>
            <a:noFill/>
          </p:spPr>
          <p:txBody>
            <a:bodyPr wrap="none" rtlCol="0">
              <a:spAutoFit/>
            </a:bodyPr>
            <a:lstStyle/>
            <a:p>
              <a:pPr algn="ctr"/>
              <a:r>
                <a:rPr lang="ja-JP" altLang="en-US" sz="2400" dirty="0">
                  <a:solidFill>
                    <a:srgbClr val="FF0000"/>
                  </a:solidFill>
                </a:rPr>
                <a:t>マナー向上</a:t>
              </a:r>
              <a:endParaRPr kumimoji="1" lang="ja-JP" altLang="en-US" sz="2400" dirty="0">
                <a:solidFill>
                  <a:srgbClr val="FF0000"/>
                </a:solidFill>
              </a:endParaRPr>
            </a:p>
          </p:txBody>
        </p:sp>
        <p:sp>
          <p:nvSpPr>
            <p:cNvPr id="7" name="右矢印 6"/>
            <p:cNvSpPr/>
            <p:nvPr/>
          </p:nvSpPr>
          <p:spPr bwMode="auto">
            <a:xfrm rot="18000000">
              <a:off x="8238278" y="3031564"/>
              <a:ext cx="554327" cy="305884"/>
            </a:xfrm>
            <a:prstGeom prst="rightArrow">
              <a:avLst/>
            </a:prstGeom>
            <a:solidFill>
              <a:srgbClr val="FF0000"/>
            </a:solidFill>
            <a:ln w="9525">
              <a:noFill/>
              <a:miter lim="800000"/>
              <a:headEnd/>
              <a:tailEnd/>
            </a:ln>
            <a:effectLst/>
          </p:spPr>
          <p:txBody>
            <a:bodyPr wrap="none" rtlCol="0" anchor="ctr"/>
            <a:lstStyle/>
            <a:p>
              <a:pPr algn="ctr"/>
              <a:endParaRPr kumimoji="1" lang="ja-JP" altLang="en-US"/>
            </a:p>
          </p:txBody>
        </p:sp>
      </p:gr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2237265"/>
            <a:ext cx="1905000" cy="1362075"/>
          </a:xfrm>
          <a:prstGeom prst="rect">
            <a:avLst/>
          </a:prstGeom>
        </p:spPr>
      </p:pic>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291" y="453134"/>
            <a:ext cx="3368213" cy="2687833"/>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3747" y="776405"/>
            <a:ext cx="3152749" cy="2364562"/>
          </a:xfrm>
          <a:prstGeom prst="rect">
            <a:avLst/>
          </a:prstGeom>
        </p:spPr>
      </p:pic>
      <p:sp>
        <p:nvSpPr>
          <p:cNvPr id="9" name="円/楕円 8"/>
          <p:cNvSpPr/>
          <p:nvPr/>
        </p:nvSpPr>
        <p:spPr bwMode="auto">
          <a:xfrm>
            <a:off x="1923254" y="1167607"/>
            <a:ext cx="4716768" cy="4716768"/>
          </a:xfrm>
          <a:prstGeom prst="ellipse">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54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挨拶が</a:t>
            </a:r>
          </a:p>
          <a:p>
            <a:pPr algn="ctr"/>
            <a:r>
              <a:rPr kumimoji="1" lang="ja-JP" altLang="en-US" sz="44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町を住みやすく</a:t>
            </a:r>
          </a:p>
          <a:p>
            <a:pPr algn="ctr"/>
            <a:r>
              <a:rPr lang="ja-JP" altLang="en-US" sz="44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強い街にする！</a:t>
            </a:r>
            <a:endParaRPr kumimoji="1" lang="ja-JP" altLang="en-US" sz="44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p:txBody>
      </p:sp>
      <p:pic>
        <p:nvPicPr>
          <p:cNvPr id="17" name="図 16" descr="抽象, 挿絵 が含まれている画像&#10;&#10;自動的に生成された説明">
            <a:extLst>
              <a:ext uri="{FF2B5EF4-FFF2-40B4-BE49-F238E27FC236}">
                <a16:creationId xmlns:a16="http://schemas.microsoft.com/office/drawing/2014/main" id="{F972A16F-9259-CC87-3B42-BE40285538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0121" y="4272315"/>
            <a:ext cx="1468289" cy="1385531"/>
          </a:xfrm>
          <a:prstGeom prst="rect">
            <a:avLst/>
          </a:prstGeom>
        </p:spPr>
      </p:pic>
    </p:spTree>
    <p:extLst>
      <p:ext uri="{BB962C8B-B14F-4D97-AF65-F5344CB8AC3E}">
        <p14:creationId xmlns:p14="http://schemas.microsoft.com/office/powerpoint/2010/main" val="42211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 presetClass="exit" presetSubtype="0" fill="hold"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childTnLst>
                                </p:cTn>
                              </p:par>
                              <p:par>
                                <p:cTn id="62" presetID="2" presetClass="exit" presetSubtype="4" fill="hold" nodeType="withEffect">
                                  <p:stCondLst>
                                    <p:cond delay="0"/>
                                  </p:stCondLst>
                                  <p:childTnLst>
                                    <p:anim calcmode="lin" valueType="num">
                                      <p:cBhvr additive="base">
                                        <p:cTn id="63" dur="500"/>
                                        <p:tgtEl>
                                          <p:spTgt spid="6"/>
                                        </p:tgtEl>
                                        <p:attrNameLst>
                                          <p:attrName>ppt_x</p:attrName>
                                        </p:attrNameLst>
                                      </p:cBhvr>
                                      <p:tavLst>
                                        <p:tav tm="0">
                                          <p:val>
                                            <p:strVal val="ppt_x"/>
                                          </p:val>
                                        </p:tav>
                                        <p:tav tm="100000">
                                          <p:val>
                                            <p:strVal val="ppt_x"/>
                                          </p:val>
                                        </p:tav>
                                      </p:tavLst>
                                    </p:anim>
                                    <p:anim calcmode="lin" valueType="num">
                                      <p:cBhvr additive="base">
                                        <p:cTn id="64" dur="500"/>
                                        <p:tgtEl>
                                          <p:spTgt spid="6"/>
                                        </p:tgtEl>
                                        <p:attrNameLst>
                                          <p:attrName>ppt_y</p:attrName>
                                        </p:attrNameLst>
                                      </p:cBhvr>
                                      <p:tavLst>
                                        <p:tav tm="0">
                                          <p:val>
                                            <p:strVal val="ppt_y"/>
                                          </p:val>
                                        </p:tav>
                                        <p:tav tm="100000">
                                          <p:val>
                                            <p:strVal val="1+ppt_h/2"/>
                                          </p:val>
                                        </p:tav>
                                      </p:tavLst>
                                    </p:anim>
                                    <p:set>
                                      <p:cBhvr>
                                        <p:cTn id="65" dur="1" fill="hold">
                                          <p:stCondLst>
                                            <p:cond delay="499"/>
                                          </p:stCondLst>
                                        </p:cTn>
                                        <p:tgtEl>
                                          <p:spTgt spid="6"/>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par>
                          <p:cTn id="69" fill="hold">
                            <p:stCondLst>
                              <p:cond delay="500"/>
                            </p:stCondLst>
                            <p:childTnLst>
                              <p:par>
                                <p:cTn id="70" presetID="42"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par>
                                <p:cTn id="75" presetID="14" presetClass="entr" presetSubtype="1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randombar(horizontal)">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
                                            <p:txEl>
                                              <p:pRg st="7" end="7"/>
                                            </p:txEl>
                                          </p:spTgt>
                                        </p:tgtEl>
                                        <p:attrNameLst>
                                          <p:attrName>style.visibility</p:attrName>
                                        </p:attrNameLst>
                                      </p:cBhvr>
                                      <p:to>
                                        <p:strVal val="visible"/>
                                      </p:to>
                                    </p:set>
                                    <p:animEffect transition="in" filter="fade">
                                      <p:cBhvr>
                                        <p:cTn id="82" dur="500"/>
                                        <p:tgtEl>
                                          <p:spTgt spid="3">
                                            <p:txEl>
                                              <p:pRg st="7" end="7"/>
                                            </p:txEl>
                                          </p:spTgt>
                                        </p:tgtEl>
                                      </p:cBhvr>
                                    </p:animEffect>
                                  </p:childTnLst>
                                </p:cTn>
                              </p:par>
                              <p:par>
                                <p:cTn id="83" presetID="53" presetClass="entr" presetSubtype="16"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par>
                                <p:cTn id="88" presetID="1" presetClass="exit" presetSubtype="0" fill="hold" nodeType="withEffect">
                                  <p:stCondLst>
                                    <p:cond delay="0"/>
                                  </p:stCondLst>
                                  <p:childTnLst>
                                    <p:set>
                                      <p:cBhvr>
                                        <p:cTn id="89" dur="1" fill="hold">
                                          <p:stCondLst>
                                            <p:cond delay="0"/>
                                          </p:stCondLst>
                                        </p:cTn>
                                        <p:tgtEl>
                                          <p:spTgt spid="12"/>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barn(inVertical)">
                                      <p:cBhvr>
                                        <p:cTn id="96" dur="500"/>
                                        <p:tgtEl>
                                          <p:spTgt spid="1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
                                            <p:txEl>
                                              <p:pRg st="8" end="8"/>
                                            </p:txEl>
                                          </p:spTgt>
                                        </p:tgtEl>
                                        <p:attrNameLst>
                                          <p:attrName>style.visibility</p:attrName>
                                        </p:attrNameLst>
                                      </p:cBhvr>
                                      <p:to>
                                        <p:strVal val="visible"/>
                                      </p:to>
                                    </p:set>
                                    <p:animEffect transition="in" filter="fade">
                                      <p:cBhvr>
                                        <p:cTn id="101" dur="500"/>
                                        <p:tgtEl>
                                          <p:spTgt spid="3">
                                            <p:txEl>
                                              <p:pRg st="8" end="8"/>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
                                            <p:txEl>
                                              <p:pRg st="9" end="9"/>
                                            </p:txEl>
                                          </p:spTgt>
                                        </p:tgtEl>
                                        <p:attrNameLst>
                                          <p:attrName>style.visibility</p:attrName>
                                        </p:attrNameLst>
                                      </p:cBhvr>
                                      <p:to>
                                        <p:strVal val="visible"/>
                                      </p:to>
                                    </p:set>
                                    <p:animEffect transition="in" filter="fade">
                                      <p:cBhvr>
                                        <p:cTn id="106" dur="500"/>
                                        <p:tgtEl>
                                          <p:spTgt spid="3">
                                            <p:txEl>
                                              <p:pRg st="9" end="9"/>
                                            </p:txEl>
                                          </p:spTgt>
                                        </p:tgtEl>
                                      </p:cBhvr>
                                    </p:animEffect>
                                  </p:childTnLst>
                                </p:cTn>
                              </p:par>
                              <p:par>
                                <p:cTn id="107" presetID="53" presetClass="exit" presetSubtype="32" fill="hold" nodeType="withEffect">
                                  <p:stCondLst>
                                    <p:cond delay="0"/>
                                  </p:stCondLst>
                                  <p:childTnLst>
                                    <p:anim calcmode="lin" valueType="num">
                                      <p:cBhvr>
                                        <p:cTn id="108" dur="500"/>
                                        <p:tgtEl>
                                          <p:spTgt spid="14"/>
                                        </p:tgtEl>
                                        <p:attrNameLst>
                                          <p:attrName>ppt_w</p:attrName>
                                        </p:attrNameLst>
                                      </p:cBhvr>
                                      <p:tavLst>
                                        <p:tav tm="0">
                                          <p:val>
                                            <p:strVal val="ppt_w"/>
                                          </p:val>
                                        </p:tav>
                                        <p:tav tm="100000">
                                          <p:val>
                                            <p:fltVal val="0"/>
                                          </p:val>
                                        </p:tav>
                                      </p:tavLst>
                                    </p:anim>
                                    <p:anim calcmode="lin" valueType="num">
                                      <p:cBhvr>
                                        <p:cTn id="109" dur="500"/>
                                        <p:tgtEl>
                                          <p:spTgt spid="14"/>
                                        </p:tgtEl>
                                        <p:attrNameLst>
                                          <p:attrName>ppt_h</p:attrName>
                                        </p:attrNameLst>
                                      </p:cBhvr>
                                      <p:tavLst>
                                        <p:tav tm="0">
                                          <p:val>
                                            <p:strVal val="ppt_h"/>
                                          </p:val>
                                        </p:tav>
                                        <p:tav tm="100000">
                                          <p:val>
                                            <p:fltVal val="0"/>
                                          </p:val>
                                        </p:tav>
                                      </p:tavLst>
                                    </p:anim>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53" presetClass="entr" presetSubtype="16" fill="hold" nodeType="withEffect">
                                  <p:stCondLst>
                                    <p:cond delay="0"/>
                                  </p:stCondLst>
                                  <p:childTnLst>
                                    <p:set>
                                      <p:cBhvr>
                                        <p:cTn id="113" dur="1" fill="hold">
                                          <p:stCondLst>
                                            <p:cond delay="0"/>
                                          </p:stCondLst>
                                        </p:cTn>
                                        <p:tgtEl>
                                          <p:spTgt spid="15"/>
                                        </p:tgtEl>
                                        <p:attrNameLst>
                                          <p:attrName>style.visibility</p:attrName>
                                        </p:attrNameLst>
                                      </p:cBhvr>
                                      <p:to>
                                        <p:strVal val="visible"/>
                                      </p:to>
                                    </p:set>
                                    <p:anim calcmode="lin" valueType="num">
                                      <p:cBhvr>
                                        <p:cTn id="114" dur="500" fill="hold"/>
                                        <p:tgtEl>
                                          <p:spTgt spid="15"/>
                                        </p:tgtEl>
                                        <p:attrNameLst>
                                          <p:attrName>ppt_w</p:attrName>
                                        </p:attrNameLst>
                                      </p:cBhvr>
                                      <p:tavLst>
                                        <p:tav tm="0">
                                          <p:val>
                                            <p:fltVal val="0"/>
                                          </p:val>
                                        </p:tav>
                                        <p:tav tm="100000">
                                          <p:val>
                                            <p:strVal val="#ppt_w"/>
                                          </p:val>
                                        </p:tav>
                                      </p:tavLst>
                                    </p:anim>
                                    <p:anim calcmode="lin" valueType="num">
                                      <p:cBhvr>
                                        <p:cTn id="115" dur="500" fill="hold"/>
                                        <p:tgtEl>
                                          <p:spTgt spid="15"/>
                                        </p:tgtEl>
                                        <p:attrNameLst>
                                          <p:attrName>ppt_h</p:attrName>
                                        </p:attrNameLst>
                                      </p:cBhvr>
                                      <p:tavLst>
                                        <p:tav tm="0">
                                          <p:val>
                                            <p:fltVal val="0"/>
                                          </p:val>
                                        </p:tav>
                                        <p:tav tm="100000">
                                          <p:val>
                                            <p:strVal val="#ppt_h"/>
                                          </p:val>
                                        </p:tav>
                                      </p:tavLst>
                                    </p:anim>
                                    <p:animEffect transition="in" filter="fade">
                                      <p:cBhvr>
                                        <p:cTn id="116" dur="5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
                                            <p:txEl>
                                              <p:pRg st="10" end="10"/>
                                            </p:txEl>
                                          </p:spTgt>
                                        </p:tgtEl>
                                        <p:attrNameLst>
                                          <p:attrName>style.visibility</p:attrName>
                                        </p:attrNameLst>
                                      </p:cBhvr>
                                      <p:to>
                                        <p:strVal val="visible"/>
                                      </p:to>
                                    </p:set>
                                    <p:animEffect transition="in" filter="fade">
                                      <p:cBhvr>
                                        <p:cTn id="121" dur="500"/>
                                        <p:tgtEl>
                                          <p:spTgt spid="3">
                                            <p:txEl>
                                              <p:pRg st="10" end="10"/>
                                            </p:txEl>
                                          </p:spTgt>
                                        </p:tgtEl>
                                      </p:cBhvr>
                                    </p:animEffect>
                                  </p:childTnLst>
                                </p:cTn>
                              </p:par>
                              <p:par>
                                <p:cTn id="122" presetID="53" presetClass="entr" presetSubtype="16" fill="hold" nodeType="withEffect">
                                  <p:stCondLst>
                                    <p:cond delay="0"/>
                                  </p:stCondLst>
                                  <p:childTnLst>
                                    <p:set>
                                      <p:cBhvr>
                                        <p:cTn id="123" dur="1" fill="hold">
                                          <p:stCondLst>
                                            <p:cond delay="0"/>
                                          </p:stCondLst>
                                        </p:cTn>
                                        <p:tgtEl>
                                          <p:spTgt spid="17"/>
                                        </p:tgtEl>
                                        <p:attrNameLst>
                                          <p:attrName>style.visibility</p:attrName>
                                        </p:attrNameLst>
                                      </p:cBhvr>
                                      <p:to>
                                        <p:strVal val="visible"/>
                                      </p:to>
                                    </p:set>
                                    <p:anim calcmode="lin" valueType="num">
                                      <p:cBhvr>
                                        <p:cTn id="124" dur="500" fill="hold"/>
                                        <p:tgtEl>
                                          <p:spTgt spid="17"/>
                                        </p:tgtEl>
                                        <p:attrNameLst>
                                          <p:attrName>ppt_w</p:attrName>
                                        </p:attrNameLst>
                                      </p:cBhvr>
                                      <p:tavLst>
                                        <p:tav tm="0">
                                          <p:val>
                                            <p:fltVal val="0"/>
                                          </p:val>
                                        </p:tav>
                                        <p:tav tm="100000">
                                          <p:val>
                                            <p:strVal val="#ppt_w"/>
                                          </p:val>
                                        </p:tav>
                                      </p:tavLst>
                                    </p:anim>
                                    <p:anim calcmode="lin" valueType="num">
                                      <p:cBhvr>
                                        <p:cTn id="125" dur="500" fill="hold"/>
                                        <p:tgtEl>
                                          <p:spTgt spid="17"/>
                                        </p:tgtEl>
                                        <p:attrNameLst>
                                          <p:attrName>ppt_h</p:attrName>
                                        </p:attrNameLst>
                                      </p:cBhvr>
                                      <p:tavLst>
                                        <p:tav tm="0">
                                          <p:val>
                                            <p:fltVal val="0"/>
                                          </p:val>
                                        </p:tav>
                                        <p:tav tm="100000">
                                          <p:val>
                                            <p:strVal val="#ppt_h"/>
                                          </p:val>
                                        </p:tav>
                                      </p:tavLst>
                                    </p:anim>
                                    <p:animEffect transition="in" filter="fade">
                                      <p:cBhvr>
                                        <p:cTn id="126" dur="500"/>
                                        <p:tgtEl>
                                          <p:spTgt spid="17"/>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3">
                                            <p:txEl>
                                              <p:pRg st="11" end="11"/>
                                            </p:txEl>
                                          </p:spTgt>
                                        </p:tgtEl>
                                        <p:attrNameLst>
                                          <p:attrName>style.visibility</p:attrName>
                                        </p:attrNameLst>
                                      </p:cBhvr>
                                      <p:to>
                                        <p:strVal val="visible"/>
                                      </p:to>
                                    </p:set>
                                    <p:animEffect transition="in" filter="fade">
                                      <p:cBhvr>
                                        <p:cTn id="131" dur="500"/>
                                        <p:tgtEl>
                                          <p:spTgt spid="3">
                                            <p:txEl>
                                              <p:pRg st="11" end="11"/>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
                                            <p:txEl>
                                              <p:pRg st="12" end="12"/>
                                            </p:txEl>
                                          </p:spTgt>
                                        </p:tgtEl>
                                        <p:attrNameLst>
                                          <p:attrName>style.visibility</p:attrName>
                                        </p:attrNameLst>
                                      </p:cBhvr>
                                      <p:to>
                                        <p:strVal val="visible"/>
                                      </p:to>
                                    </p:set>
                                    <p:animEffect transition="in" filter="fade">
                                      <p:cBhvr>
                                        <p:cTn id="134" dur="500"/>
                                        <p:tgtEl>
                                          <p:spTgt spid="3">
                                            <p:txEl>
                                              <p:pRg st="12" end="12"/>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9"/>
                                        </p:tgtEl>
                                        <p:attrNameLst>
                                          <p:attrName>style.visibility</p:attrName>
                                        </p:attrNameLst>
                                      </p:cBhvr>
                                      <p:to>
                                        <p:strVal val="visible"/>
                                      </p:to>
                                    </p:set>
                                    <p:animEffect transition="in" filter="fade">
                                      <p:cBhvr>
                                        <p:cTn id="139" dur="1000"/>
                                        <p:tgtEl>
                                          <p:spTgt spid="9"/>
                                        </p:tgtEl>
                                      </p:cBhvr>
                                    </p:animEffect>
                                    <p:anim calcmode="lin" valueType="num">
                                      <p:cBhvr>
                                        <p:cTn id="140" dur="1000" fill="hold"/>
                                        <p:tgtEl>
                                          <p:spTgt spid="9"/>
                                        </p:tgtEl>
                                        <p:attrNameLst>
                                          <p:attrName>ppt_x</p:attrName>
                                        </p:attrNameLst>
                                      </p:cBhvr>
                                      <p:tavLst>
                                        <p:tav tm="0">
                                          <p:val>
                                            <p:strVal val="#ppt_x"/>
                                          </p:val>
                                        </p:tav>
                                        <p:tav tm="100000">
                                          <p:val>
                                            <p:strVal val="#ppt_x"/>
                                          </p:val>
                                        </p:tav>
                                      </p:tavLst>
                                    </p:anim>
                                    <p:anim calcmode="lin" valueType="num">
                                      <p:cBhvr>
                                        <p:cTn id="1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P spid="8" grpId="1"/>
      <p:bldP spid="3" grpId="0" uiExpand="1" build="p"/>
      <p:bldP spid="11" grpId="0" uiExpand="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r>
              <a:rPr lang="en-US" altLang="ja-JP" sz="9600" dirty="0">
                <a:solidFill>
                  <a:schemeClr val="bg1"/>
                </a:solidFill>
                <a:latin typeface="Arial Black" panose="020B0A04020102020204" pitchFamily="34" charset="0"/>
              </a:rPr>
              <a:t>END</a:t>
            </a:r>
            <a:endParaRPr lang="ja-JP" altLang="en-US" sz="9600" dirty="0">
              <a:solidFill>
                <a:schemeClr val="bg1"/>
              </a:solidFill>
              <a:latin typeface="Arial Black" panose="020B0A04020102020204" pitchFamily="34" charset="0"/>
            </a:endParaRPr>
          </a:p>
          <a:p>
            <a:pPr algn="ctr"/>
            <a:r>
              <a:rPr lang="ja-JP" altLang="en-US" sz="4400" dirty="0">
                <a:solidFill>
                  <a:srgbClr val="FFFF00"/>
                </a:solidFill>
                <a:latin typeface="AR P悠々ゴシック体E" panose="040B0900000000000000" pitchFamily="50" charset="-128"/>
                <a:ea typeface="AR P悠々ゴシック体E" panose="040B0900000000000000" pitchFamily="50" charset="-128"/>
              </a:rPr>
              <a:t>ご静聴ありがとうございました</a:t>
            </a: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ial Black" panose="020B0A04020102020204" pitchFamily="34" charset="0"/>
            </a:endParaRPr>
          </a:p>
          <a:p>
            <a:pPr algn="ctr"/>
            <a:r>
              <a:rPr lang="en-US" altLang="ja-JP" sz="3600" dirty="0">
                <a:solidFill>
                  <a:schemeClr val="bg1"/>
                </a:solidFill>
                <a:latin typeface="Arial Black" panose="020B0A04020102020204" pitchFamily="34" charset="0"/>
              </a:rPr>
              <a:t>Syousuke Ohnishi</a:t>
            </a:r>
          </a:p>
        </p:txBody>
      </p:sp>
      <p:pic>
        <p:nvPicPr>
          <p:cNvPr id="4" name="図 3" descr="QR コード&#10;&#10;自動的に生成された説明">
            <a:extLst>
              <a:ext uri="{FF2B5EF4-FFF2-40B4-BE49-F238E27FC236}">
                <a16:creationId xmlns:a16="http://schemas.microsoft.com/office/drawing/2014/main" id="{302BC2B3-02B5-698A-4B5C-24B24D113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844" y="2852936"/>
            <a:ext cx="2808312" cy="2808312"/>
          </a:xfrm>
          <a:prstGeom prst="rect">
            <a:avLst/>
          </a:prstGeom>
        </p:spPr>
      </p:pic>
    </p:spTree>
    <p:extLst>
      <p:ext uri="{BB962C8B-B14F-4D97-AF65-F5344CB8AC3E}">
        <p14:creationId xmlns:p14="http://schemas.microsoft.com/office/powerpoint/2010/main" val="41883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p:cTn id="7" dur="500" fill="hold"/>
                                        <p:tgtEl>
                                          <p:spTgt spid="20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52">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anim calcmode="lin" valueType="num">
                                      <p:cBhvr>
                                        <p:cTn id="13" dur="500" fill="hold"/>
                                        <p:tgtEl>
                                          <p:spTgt spid="20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5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052">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2">
                                            <p:txEl>
                                              <p:pRg st="7" end="7"/>
                                            </p:txEl>
                                          </p:spTgt>
                                        </p:tgtEl>
                                        <p:attrNameLst>
                                          <p:attrName>style.visibility</p:attrName>
                                        </p:attrNameLst>
                                      </p:cBhvr>
                                      <p:to>
                                        <p:strVal val="visible"/>
                                      </p:to>
                                    </p:set>
                                    <p:anim calcmode="lin" valueType="num">
                                      <p:cBhvr>
                                        <p:cTn id="19" dur="500" fill="hold"/>
                                        <p:tgtEl>
                                          <p:spTgt spid="2052">
                                            <p:txEl>
                                              <p:pRg st="7" end="7"/>
                                            </p:txEl>
                                          </p:spTgt>
                                        </p:tgtEl>
                                        <p:attrNameLst>
                                          <p:attrName>ppt_w</p:attrName>
                                        </p:attrNameLst>
                                      </p:cBhvr>
                                      <p:tavLst>
                                        <p:tav tm="0">
                                          <p:val>
                                            <p:fltVal val="0"/>
                                          </p:val>
                                        </p:tav>
                                        <p:tav tm="100000">
                                          <p:val>
                                            <p:strVal val="#ppt_w"/>
                                          </p:val>
                                        </p:tav>
                                      </p:tavLst>
                                    </p:anim>
                                    <p:anim calcmode="lin" valueType="num">
                                      <p:cBhvr>
                                        <p:cTn id="20" dur="500" fill="hold"/>
                                        <p:tgtEl>
                                          <p:spTgt spid="2052">
                                            <p:txEl>
                                              <p:pRg st="7" end="7"/>
                                            </p:txEl>
                                          </p:spTgt>
                                        </p:tgtEl>
                                        <p:attrNameLst>
                                          <p:attrName>ppt_h</p:attrName>
                                        </p:attrNameLst>
                                      </p:cBhvr>
                                      <p:tavLst>
                                        <p:tav tm="0">
                                          <p:val>
                                            <p:fltVal val="0"/>
                                          </p:val>
                                        </p:tav>
                                        <p:tav tm="100000">
                                          <p:val>
                                            <p:strVal val="#ppt_h"/>
                                          </p:val>
                                        </p:tav>
                                      </p:tavLst>
                                    </p:anim>
                                    <p:animEffect transition="in" filter="fade">
                                      <p:cBhvr>
                                        <p:cTn id="21" dur="500"/>
                                        <p:tgtEl>
                                          <p:spTgt spid="20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7" name="Rectangle 3"/>
          <p:cNvSpPr>
            <a:spLocks noGrp="1" noChangeArrowheads="1"/>
          </p:cNvSpPr>
          <p:nvPr>
            <p:ph type="body" sz="half" idx="1"/>
          </p:nvPr>
        </p:nvSpPr>
        <p:spPr>
          <a:xfrm>
            <a:off x="169490" y="764704"/>
            <a:ext cx="8668730" cy="5616624"/>
          </a:xfrm>
        </p:spPr>
        <p:txBody>
          <a:bodyPr/>
          <a:lstStyle/>
          <a:p>
            <a:pPr eaLnBrk="1" hangingPunct="1">
              <a:buClr>
                <a:schemeClr val="accent2"/>
              </a:buClr>
            </a:pPr>
            <a:r>
              <a:rPr lang="ja-JP" altLang="en-US" sz="2400" b="1" dirty="0">
                <a:solidFill>
                  <a:srgbClr val="0000FF"/>
                </a:solidFill>
                <a:ea typeface="ＭＳ Ｐゴシック" pitchFamily="50" charset="-128"/>
              </a:rPr>
              <a:t>防災活動</a:t>
            </a:r>
            <a:r>
              <a:rPr lang="ja-JP" altLang="en-US" sz="2400" dirty="0">
                <a:ea typeface="ＭＳ Ｐゴシック" pitchFamily="50" charset="-128"/>
              </a:rPr>
              <a:t>とは、社会的に必要な活動！</a:t>
            </a:r>
          </a:p>
          <a:p>
            <a:pPr eaLnBrk="1" hangingPunct="1">
              <a:buClr>
                <a:schemeClr val="accent2"/>
              </a:buClr>
            </a:pPr>
            <a:r>
              <a:rPr lang="ja-JP" altLang="en-US" sz="2400" dirty="0">
                <a:ea typeface="ＭＳ Ｐゴシック" pitchFamily="50" charset="-128"/>
              </a:rPr>
              <a:t>しかし、眉間にしわを寄せて、難しい顔で難しい話！</a:t>
            </a:r>
          </a:p>
          <a:p>
            <a:pPr eaLnBrk="1" hangingPunct="1">
              <a:buClr>
                <a:schemeClr val="accent2"/>
              </a:buClr>
            </a:pPr>
            <a:r>
              <a:rPr lang="ja-JP" altLang="en-US" sz="2400" dirty="0">
                <a:ea typeface="ＭＳ Ｐゴシック" pitchFamily="50" charset="-128"/>
              </a:rPr>
              <a:t>それで人は本当に集まるのだろうか？</a:t>
            </a:r>
          </a:p>
          <a:p>
            <a:pPr eaLnBrk="1" hangingPunct="1">
              <a:buClr>
                <a:schemeClr val="accent2"/>
              </a:buClr>
            </a:pPr>
            <a:r>
              <a:rPr lang="ja-JP" altLang="en-US" sz="2400" dirty="0">
                <a:ea typeface="ＭＳ Ｐゴシック" pitchFamily="50" charset="-128"/>
              </a:rPr>
              <a:t>防災に興味のある方なら、少しは耳を傾ける？</a:t>
            </a:r>
          </a:p>
          <a:p>
            <a:pPr eaLnBrk="1" hangingPunct="1">
              <a:buClr>
                <a:schemeClr val="accent2"/>
              </a:buClr>
            </a:pPr>
            <a:r>
              <a:rPr lang="ja-JP" altLang="en-US" sz="2400" dirty="0">
                <a:ea typeface="ＭＳ Ｐゴシック" pitchFamily="50" charset="-128"/>
              </a:rPr>
              <a:t>駅前なんかでやろうものなら・・・</a:t>
            </a:r>
          </a:p>
          <a:p>
            <a:pPr eaLnBrk="1" hangingPunct="1">
              <a:buClr>
                <a:schemeClr val="accent2"/>
              </a:buClr>
            </a:pPr>
            <a:r>
              <a:rPr lang="ja-JP" altLang="en-US" sz="2400" dirty="0">
                <a:solidFill>
                  <a:srgbClr val="FF0000"/>
                </a:solidFill>
                <a:ea typeface="ＭＳ Ｐゴシック" pitchFamily="50" charset="-128"/>
              </a:rPr>
              <a:t>そんなもの聞きたくない、足を止める人は少ない！</a:t>
            </a:r>
          </a:p>
          <a:p>
            <a:pPr eaLnBrk="1" hangingPunct="1">
              <a:buClr>
                <a:schemeClr val="accent2"/>
              </a:buClr>
            </a:pPr>
            <a:r>
              <a:rPr lang="ja-JP" altLang="en-US" sz="2400" dirty="0">
                <a:ea typeface="ＭＳ Ｐゴシック" pitchFamily="50" charset="-128"/>
              </a:rPr>
              <a:t>大抵の防災講演会では？</a:t>
            </a:r>
          </a:p>
          <a:p>
            <a:pPr eaLnBrk="1" hangingPunct="1">
              <a:buClr>
                <a:schemeClr val="accent2"/>
              </a:buClr>
            </a:pPr>
            <a:r>
              <a:rPr lang="ja-JP" altLang="en-US" sz="2400" dirty="0">
                <a:solidFill>
                  <a:srgbClr val="0000FF"/>
                </a:solidFill>
                <a:ea typeface="ＭＳ Ｐゴシック" pitchFamily="50" charset="-128"/>
              </a:rPr>
              <a:t>ほとんどの人が寝ます「おやすみなさい」</a:t>
            </a:r>
          </a:p>
          <a:p>
            <a:pPr eaLnBrk="1" hangingPunct="1">
              <a:buClr>
                <a:schemeClr val="accent2"/>
              </a:buClr>
            </a:pPr>
            <a:r>
              <a:rPr lang="ja-JP" altLang="en-US" sz="2400" dirty="0">
                <a:solidFill>
                  <a:srgbClr val="C00000"/>
                </a:solidFill>
                <a:ea typeface="ＭＳ Ｐゴシック" pitchFamily="50" charset="-128"/>
              </a:rPr>
              <a:t>眠たくなるのは「伝え手側」の責任！</a:t>
            </a:r>
          </a:p>
          <a:p>
            <a:pPr eaLnBrk="1" hangingPunct="1">
              <a:buClr>
                <a:schemeClr val="accent2"/>
              </a:buClr>
            </a:pPr>
            <a:r>
              <a:rPr lang="ja-JP" altLang="en-US" sz="2400" dirty="0">
                <a:solidFill>
                  <a:srgbClr val="C00000"/>
                </a:solidFill>
                <a:ea typeface="ＭＳ Ｐゴシック" pitchFamily="50" charset="-128"/>
              </a:rPr>
              <a:t>興味の湧かない、眠くなる話をすることが原因</a:t>
            </a:r>
          </a:p>
          <a:p>
            <a:pPr eaLnBrk="1" hangingPunct="1">
              <a:buClr>
                <a:schemeClr val="accent2"/>
              </a:buClr>
            </a:pPr>
            <a:r>
              <a:rPr lang="ja-JP" altLang="en-US" sz="2400" dirty="0">
                <a:ea typeface="ＭＳ Ｐゴシック" pitchFamily="50" charset="-128"/>
              </a:rPr>
              <a:t>やはり「防災を伝える」には？</a:t>
            </a:r>
          </a:p>
          <a:p>
            <a:pPr eaLnBrk="1" hangingPunct="1">
              <a:buClr>
                <a:schemeClr val="accent2"/>
              </a:buClr>
            </a:pPr>
            <a:r>
              <a:rPr lang="ja-JP" altLang="en-US" sz="2400" dirty="0">
                <a:highlight>
                  <a:srgbClr val="FFFF00"/>
                </a:highlight>
                <a:ea typeface="ＭＳ Ｐゴシック" pitchFamily="50" charset="-128"/>
              </a:rPr>
              <a:t>何の為に防災をするのか</a:t>
            </a:r>
            <a:r>
              <a:rPr lang="ja-JP" altLang="en-US" sz="2400" dirty="0">
                <a:ea typeface="ＭＳ Ｐゴシック" pitchFamily="50" charset="-128"/>
              </a:rPr>
              <a:t>を気付かせる必要がある</a:t>
            </a:r>
            <a:endParaRPr lang="en-US" altLang="ja-JP" sz="2400" dirty="0">
              <a:ea typeface="ＭＳ Ｐゴシック" pitchFamily="50" charset="-128"/>
            </a:endParaRPr>
          </a:p>
          <a:p>
            <a:pPr eaLnBrk="1" hangingPunct="1">
              <a:buClr>
                <a:schemeClr val="accent2"/>
              </a:buClr>
            </a:pPr>
            <a:r>
              <a:rPr lang="ja-JP" altLang="en-US" sz="2400" dirty="0">
                <a:ea typeface="ＭＳ Ｐゴシック" pitchFamily="50" charset="-128"/>
              </a:rPr>
              <a:t>人の心が</a:t>
            </a:r>
            <a:r>
              <a:rPr lang="ja-JP" altLang="en-US" sz="2400" b="1" dirty="0">
                <a:solidFill>
                  <a:srgbClr val="FF0000"/>
                </a:solidFill>
                <a:ea typeface="ＭＳ Ｐゴシック" pitchFamily="50" charset="-128"/>
              </a:rPr>
              <a:t>ワクワクし、プラス思考に心が働く手法が必要</a:t>
            </a:r>
            <a:endParaRPr lang="ja-JP" altLang="en-US" sz="2400" dirty="0">
              <a:ea typeface="ＭＳ Ｐゴシック" pitchFamily="50" charset="-128"/>
            </a:endParaRPr>
          </a:p>
        </p:txBody>
      </p:sp>
      <p:pic>
        <p:nvPicPr>
          <p:cNvPr id="7" name="図 6" descr="防災演説カー.gif"/>
          <p:cNvPicPr>
            <a:picLocks noChangeAspect="1"/>
          </p:cNvPicPr>
          <p:nvPr/>
        </p:nvPicPr>
        <p:blipFill>
          <a:blip r:embed="rId3" cstate="print"/>
          <a:stretch>
            <a:fillRect/>
          </a:stretch>
        </p:blipFill>
        <p:spPr>
          <a:xfrm>
            <a:off x="6479704" y="608187"/>
            <a:ext cx="2664296" cy="2758329"/>
          </a:xfrm>
          <a:prstGeom prst="rect">
            <a:avLst/>
          </a:prstGeom>
        </p:spPr>
      </p:pic>
      <p:sp>
        <p:nvSpPr>
          <p:cNvPr id="472066" name="Rectangle 2"/>
          <p:cNvSpPr>
            <a:spLocks noGrp="1" noChangeArrowheads="1"/>
          </p:cNvSpPr>
          <p:nvPr>
            <p:ph type="title"/>
          </p:nvPr>
        </p:nvSpPr>
        <p:spPr>
          <a:xfrm>
            <a:off x="108297" y="44624"/>
            <a:ext cx="3815631" cy="563563"/>
          </a:xfrm>
          <a:effectLst/>
        </p:spPr>
        <p:txBody>
          <a:bodyPr/>
          <a:lstStyle/>
          <a:p>
            <a:pPr algn="l" eaLnBrk="1" hangingPunct="1">
              <a:defRPr/>
            </a:pPr>
            <a:r>
              <a:rPr lang="ja-JP" altLang="en-US" sz="2800" dirty="0">
                <a:solidFill>
                  <a:schemeClr val="bg1"/>
                </a:solidFill>
                <a:ea typeface="ＭＳ Ｐゴシック" pitchFamily="50" charset="-128"/>
              </a:rPr>
              <a:t>防災の伝え方</a:t>
            </a:r>
          </a:p>
        </p:txBody>
      </p:sp>
      <p:pic>
        <p:nvPicPr>
          <p:cNvPr id="472082" name="Picture 18" descr="desk5"/>
          <p:cNvPicPr>
            <a:picLocks noChangeAspect="1" noChangeArrowheads="1" noCrop="1"/>
          </p:cNvPicPr>
          <p:nvPr/>
        </p:nvPicPr>
        <p:blipFill>
          <a:blip r:embed="rId4" cstate="print"/>
          <a:srcRect/>
          <a:stretch>
            <a:fillRect/>
          </a:stretch>
        </p:blipFill>
        <p:spPr bwMode="auto">
          <a:xfrm>
            <a:off x="6644717" y="3515409"/>
            <a:ext cx="2067743" cy="2124423"/>
          </a:xfrm>
          <a:prstGeom prst="rect">
            <a:avLst/>
          </a:prstGeom>
          <a:noFill/>
          <a:ln w="9525">
            <a:noFill/>
            <a:miter lim="800000"/>
            <a:headEnd/>
            <a:tailEnd/>
          </a:ln>
        </p:spPr>
      </p:pic>
      <p:pic>
        <p:nvPicPr>
          <p:cNvPr id="8" name="図 7"/>
          <p:cNvPicPr>
            <a:picLocks noChangeAspect="1"/>
          </p:cNvPicPr>
          <p:nvPr/>
        </p:nvPicPr>
        <p:blipFill>
          <a:blip r:embed="rId5">
            <a:extLst>
              <a:ext uri="{28A0092B-C50C-407E-A947-70E740481C1C}">
                <a14:useLocalDpi xmlns:a14="http://schemas.microsoft.com/office/drawing/2010/main" val="0"/>
              </a:ext>
            </a:extLst>
          </a:blip>
          <a:srcRect/>
          <a:stretch/>
        </p:blipFill>
        <p:spPr>
          <a:xfrm>
            <a:off x="7023054" y="780797"/>
            <a:ext cx="2397689" cy="2664097"/>
          </a:xfrm>
          <a:prstGeom prst="rect">
            <a:avLst/>
          </a:prstGeom>
        </p:spPr>
      </p:pic>
      <p:grpSp>
        <p:nvGrpSpPr>
          <p:cNvPr id="5" name="グループ化 4">
            <a:extLst>
              <a:ext uri="{FF2B5EF4-FFF2-40B4-BE49-F238E27FC236}">
                <a16:creationId xmlns:a16="http://schemas.microsoft.com/office/drawing/2014/main" id="{49423F9D-EBEA-2F7A-4EA4-B51D8817C4B7}"/>
              </a:ext>
            </a:extLst>
          </p:cNvPr>
          <p:cNvGrpSpPr/>
          <p:nvPr/>
        </p:nvGrpSpPr>
        <p:grpSpPr>
          <a:xfrm>
            <a:off x="216971" y="185376"/>
            <a:ext cx="5771207" cy="3444514"/>
            <a:chOff x="1020642" y="853200"/>
            <a:chExt cx="5771207" cy="3444514"/>
          </a:xfrm>
        </p:grpSpPr>
        <p:sp>
          <p:nvSpPr>
            <p:cNvPr id="22" name="雲形吹き出し 1">
              <a:extLst>
                <a:ext uri="{FF2B5EF4-FFF2-40B4-BE49-F238E27FC236}">
                  <a16:creationId xmlns:a16="http://schemas.microsoft.com/office/drawing/2014/main" id="{A696167A-9980-47EE-9558-1E5FA4A8CAB3}"/>
                </a:ext>
              </a:extLst>
            </p:cNvPr>
            <p:cNvSpPr/>
            <p:nvPr/>
          </p:nvSpPr>
          <p:spPr bwMode="auto">
            <a:xfrm>
              <a:off x="1020642" y="853200"/>
              <a:ext cx="5771207" cy="3444514"/>
            </a:xfrm>
            <a:prstGeom prst="cloudCallout">
              <a:avLst>
                <a:gd name="adj1" fmla="val -16579"/>
                <a:gd name="adj2" fmla="val 81018"/>
              </a:avLst>
            </a:prstGeom>
            <a:solidFill>
              <a:srgbClr val="FFFF00"/>
            </a:solidFill>
            <a:ln w="9525">
              <a:noFill/>
              <a:miter lim="800000"/>
              <a:headEnd/>
              <a:tailEnd/>
            </a:ln>
            <a:effectLst/>
          </p:spPr>
          <p:txBody>
            <a:bodyPr wrap="none" rtlCol="0" anchor="ctr"/>
            <a:lstStyle/>
            <a:p>
              <a:pPr algn="ctr"/>
              <a:r>
                <a:rPr lang="ja-JP" altLang="en-US" sz="3200" dirty="0">
                  <a:solidFill>
                    <a:srgbClr val="FF0000"/>
                  </a:solidFill>
                  <a:latin typeface="AR P悠々ゴシック体E" pitchFamily="50" charset="-128"/>
                  <a:ea typeface="AR P悠々ゴシック体E" pitchFamily="50" charset="-128"/>
                </a:rPr>
                <a:t>災害が襲ってくる</a:t>
              </a:r>
            </a:p>
            <a:p>
              <a:pPr algn="ctr"/>
              <a:r>
                <a:rPr kumimoji="1" lang="ja-JP" altLang="en-US" sz="3200" dirty="0">
                  <a:solidFill>
                    <a:srgbClr val="FF0000"/>
                  </a:solidFill>
                  <a:latin typeface="AR P悠々ゴシック体E" pitchFamily="50" charset="-128"/>
                  <a:ea typeface="AR P悠々ゴシック体E" pitchFamily="50" charset="-128"/>
                </a:rPr>
                <a:t>だから</a:t>
              </a:r>
            </a:p>
            <a:p>
              <a:pPr algn="ctr"/>
              <a:r>
                <a:rPr kumimoji="1" lang="ja-JP" altLang="en-US" sz="3200" dirty="0">
                  <a:solidFill>
                    <a:srgbClr val="7030A0"/>
                  </a:solidFill>
                  <a:latin typeface="AR P悠々ゴシック体E" pitchFamily="50" charset="-128"/>
                  <a:ea typeface="AR P悠々ゴシック体E" pitchFamily="50" charset="-128"/>
                </a:rPr>
                <a:t>防災が必要？</a:t>
              </a:r>
              <a:endParaRPr kumimoji="1" lang="en-US" altLang="ja-JP" sz="3200" dirty="0">
                <a:solidFill>
                  <a:srgbClr val="7030A0"/>
                </a:solidFill>
                <a:latin typeface="AR P悠々ゴシック体E" pitchFamily="50" charset="-128"/>
                <a:ea typeface="AR P悠々ゴシック体E" pitchFamily="50" charset="-128"/>
              </a:endParaRPr>
            </a:p>
            <a:p>
              <a:pPr algn="ctr"/>
              <a:r>
                <a:rPr kumimoji="1" lang="ja-JP" altLang="en-US" sz="3200" dirty="0">
                  <a:solidFill>
                    <a:srgbClr val="FF0000"/>
                  </a:solidFill>
                  <a:latin typeface="AR P悠々ゴシック体E" pitchFamily="50" charset="-128"/>
                  <a:ea typeface="AR P悠々ゴシック体E" pitchFamily="50" charset="-128"/>
                </a:rPr>
                <a:t>これでは</a:t>
              </a:r>
            </a:p>
            <a:p>
              <a:pPr algn="ctr"/>
              <a:r>
                <a:rPr kumimoji="1" lang="ja-JP" altLang="en-US" sz="3200" dirty="0">
                  <a:solidFill>
                    <a:srgbClr val="FF0000"/>
                  </a:solidFill>
                  <a:latin typeface="AR P悠々ゴシック体E" pitchFamily="50" charset="-128"/>
                  <a:ea typeface="AR P悠々ゴシック体E" pitchFamily="50" charset="-128"/>
                </a:rPr>
                <a:t>人は興味を持たない！</a:t>
              </a:r>
            </a:p>
          </p:txBody>
        </p:sp>
        <p:pic>
          <p:nvPicPr>
            <p:cNvPr id="11" name="図 10" descr="食品 が含まれている画像&#10;&#10;自動的に生成された説明">
              <a:extLst>
                <a:ext uri="{FF2B5EF4-FFF2-40B4-BE49-F238E27FC236}">
                  <a16:creationId xmlns:a16="http://schemas.microsoft.com/office/drawing/2014/main" id="{8DD7C2AC-C94B-C661-165D-46C991F7E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946" y="1404852"/>
              <a:ext cx="1306636" cy="1711750"/>
            </a:xfrm>
            <a:prstGeom prst="rect">
              <a:avLst/>
            </a:prstGeom>
          </p:spPr>
        </p:pic>
      </p:grpSp>
      <p:grpSp>
        <p:nvGrpSpPr>
          <p:cNvPr id="4" name="グループ化 3">
            <a:extLst>
              <a:ext uri="{FF2B5EF4-FFF2-40B4-BE49-F238E27FC236}">
                <a16:creationId xmlns:a16="http://schemas.microsoft.com/office/drawing/2014/main" id="{47E7DAF4-F883-3B66-D1B2-BA5F2F8BF896}"/>
              </a:ext>
            </a:extLst>
          </p:cNvPr>
          <p:cNvGrpSpPr/>
          <p:nvPr/>
        </p:nvGrpSpPr>
        <p:grpSpPr>
          <a:xfrm>
            <a:off x="1790491" y="326405"/>
            <a:ext cx="6983983" cy="3974904"/>
            <a:chOff x="1921920" y="720575"/>
            <a:chExt cx="6844463" cy="3974904"/>
          </a:xfrm>
        </p:grpSpPr>
        <p:sp>
          <p:nvSpPr>
            <p:cNvPr id="23" name="雲形吹き出し 1">
              <a:extLst>
                <a:ext uri="{FF2B5EF4-FFF2-40B4-BE49-F238E27FC236}">
                  <a16:creationId xmlns:a16="http://schemas.microsoft.com/office/drawing/2014/main" id="{A178350F-33CB-460E-9448-586CCE40E876}"/>
                </a:ext>
              </a:extLst>
            </p:cNvPr>
            <p:cNvSpPr/>
            <p:nvPr/>
          </p:nvSpPr>
          <p:spPr bwMode="auto">
            <a:xfrm>
              <a:off x="1921920" y="720575"/>
              <a:ext cx="6844463" cy="3974904"/>
            </a:xfrm>
            <a:prstGeom prst="cloudCallout">
              <a:avLst>
                <a:gd name="adj1" fmla="val -25225"/>
                <a:gd name="adj2" fmla="val 92966"/>
              </a:avLst>
            </a:prstGeom>
            <a:solidFill>
              <a:srgbClr val="FFFF00"/>
            </a:solidFill>
            <a:ln w="9525">
              <a:noFill/>
              <a:miter lim="800000"/>
              <a:headEnd/>
              <a:tailEnd/>
            </a:ln>
            <a:effectLst/>
          </p:spPr>
          <p:txBody>
            <a:bodyPr wrap="none" rtlCol="0" anchor="ctr"/>
            <a:lstStyle/>
            <a:p>
              <a:pPr algn="ctr"/>
              <a:r>
                <a:rPr lang="ja-JP" altLang="en-US" sz="4000" dirty="0">
                  <a:solidFill>
                    <a:srgbClr val="FF0000"/>
                  </a:solidFill>
                  <a:latin typeface="AR P悠々ゴシック体E" pitchFamily="50" charset="-128"/>
                  <a:ea typeface="AR P悠々ゴシック体E" pitchFamily="50" charset="-128"/>
                </a:rPr>
                <a:t>日常の中に</a:t>
              </a:r>
              <a:endParaRPr lang="en-US" altLang="ja-JP" sz="4000" dirty="0">
                <a:solidFill>
                  <a:srgbClr val="FF0000"/>
                </a:solidFill>
                <a:latin typeface="AR P悠々ゴシック体E" pitchFamily="50" charset="-128"/>
                <a:ea typeface="AR P悠々ゴシック体E" pitchFamily="50" charset="-128"/>
              </a:endParaRPr>
            </a:p>
            <a:p>
              <a:pPr algn="ctr"/>
              <a:r>
                <a:rPr lang="ja-JP" altLang="en-US" sz="4000" dirty="0">
                  <a:solidFill>
                    <a:srgbClr val="008000"/>
                  </a:solidFill>
                  <a:latin typeface="AR P悠々ゴシック体E" pitchFamily="50" charset="-128"/>
                  <a:ea typeface="AR P悠々ゴシック体E" pitchFamily="50" charset="-128"/>
                </a:rPr>
                <a:t>楽しみ</a:t>
              </a:r>
              <a:r>
                <a:rPr lang="ja-JP" altLang="en-US" sz="3200" dirty="0">
                  <a:solidFill>
                    <a:srgbClr val="FF0000"/>
                  </a:solidFill>
                  <a:latin typeface="AR P悠々ゴシック体E" pitchFamily="50" charset="-128"/>
                  <a:ea typeface="AR P悠々ゴシック体E" pitchFamily="50" charset="-128"/>
                </a:rPr>
                <a:t>や</a:t>
              </a:r>
              <a:r>
                <a:rPr lang="ja-JP" altLang="en-US" sz="4000" dirty="0">
                  <a:solidFill>
                    <a:srgbClr val="008000"/>
                  </a:solidFill>
                  <a:latin typeface="AR P悠々ゴシック体E" pitchFamily="50" charset="-128"/>
                  <a:ea typeface="AR P悠々ゴシック体E" pitchFamily="50" charset="-128"/>
                </a:rPr>
                <a:t>よろこび</a:t>
              </a:r>
              <a:r>
                <a:rPr lang="ja-JP" altLang="en-US" sz="3200" dirty="0">
                  <a:solidFill>
                    <a:srgbClr val="FF0000"/>
                  </a:solidFill>
                  <a:latin typeface="AR P悠々ゴシック体E" pitchFamily="50" charset="-128"/>
                  <a:ea typeface="AR P悠々ゴシック体E" pitchFamily="50" charset="-128"/>
                </a:rPr>
                <a:t>を</a:t>
              </a:r>
            </a:p>
            <a:p>
              <a:pPr algn="ctr"/>
              <a:r>
                <a:rPr kumimoji="1" lang="ja-JP" altLang="en-US" sz="3200" dirty="0">
                  <a:solidFill>
                    <a:srgbClr val="FF0000"/>
                  </a:solidFill>
                  <a:latin typeface="AR P悠々ゴシック体E" pitchFamily="50" charset="-128"/>
                  <a:ea typeface="AR P悠々ゴシック体E" pitchFamily="50" charset="-128"/>
                </a:rPr>
                <a:t>プラスした</a:t>
              </a:r>
            </a:p>
            <a:p>
              <a:pPr algn="ctr"/>
              <a:r>
                <a:rPr kumimoji="1" lang="ja-JP" altLang="en-US" sz="4000" dirty="0">
                  <a:solidFill>
                    <a:srgbClr val="008000"/>
                  </a:solidFill>
                  <a:latin typeface="AR P悠々ゴシック体E" pitchFamily="50" charset="-128"/>
                  <a:ea typeface="AR P悠々ゴシック体E" pitchFamily="50" charset="-128"/>
                </a:rPr>
                <a:t>活動</a:t>
              </a:r>
              <a:r>
                <a:rPr kumimoji="1" lang="ja-JP" altLang="en-US" sz="3200" dirty="0">
                  <a:solidFill>
                    <a:srgbClr val="FF0000"/>
                  </a:solidFill>
                  <a:latin typeface="AR P悠々ゴシック体E" pitchFamily="50" charset="-128"/>
                  <a:ea typeface="AR P悠々ゴシック体E" pitchFamily="50" charset="-128"/>
                </a:rPr>
                <a:t>と</a:t>
              </a:r>
              <a:r>
                <a:rPr kumimoji="1" lang="ja-JP" altLang="en-US" sz="4000" dirty="0">
                  <a:solidFill>
                    <a:srgbClr val="008000"/>
                  </a:solidFill>
                  <a:latin typeface="AR P悠々ゴシック体E" pitchFamily="50" charset="-128"/>
                  <a:ea typeface="AR P悠々ゴシック体E" pitchFamily="50" charset="-128"/>
                </a:rPr>
                <a:t>思考</a:t>
              </a:r>
              <a:r>
                <a:rPr kumimoji="1" lang="ja-JP" altLang="en-US" sz="3200" dirty="0">
                  <a:solidFill>
                    <a:srgbClr val="FF0000"/>
                  </a:solidFill>
                  <a:latin typeface="AR P悠々ゴシック体E" pitchFamily="50" charset="-128"/>
                  <a:ea typeface="AR P悠々ゴシック体E" pitchFamily="50" charset="-128"/>
                </a:rPr>
                <a:t>にすることが重要！</a:t>
              </a:r>
            </a:p>
          </p:txBody>
        </p:sp>
        <p:pic>
          <p:nvPicPr>
            <p:cNvPr id="18" name="図 17">
              <a:extLst>
                <a:ext uri="{FF2B5EF4-FFF2-40B4-BE49-F238E27FC236}">
                  <a16:creationId xmlns:a16="http://schemas.microsoft.com/office/drawing/2014/main" id="{DAA2CF7C-4E3D-538E-9031-8B2179F93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9951" y="1419935"/>
              <a:ext cx="1410652" cy="1884522"/>
            </a:xfrm>
            <a:prstGeom prst="rect">
              <a:avLst/>
            </a:prstGeom>
          </p:spPr>
        </p:pic>
      </p:grpSp>
      <p:pic>
        <p:nvPicPr>
          <p:cNvPr id="3" name="図 2" descr="部屋, 時計 が含まれている画像&#10;&#10;自動的に生成された説明">
            <a:extLst>
              <a:ext uri="{FF2B5EF4-FFF2-40B4-BE49-F238E27FC236}">
                <a16:creationId xmlns:a16="http://schemas.microsoft.com/office/drawing/2014/main" id="{5CC6D9FC-4EEF-3C5D-37B5-E98044730E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0178" y="3420103"/>
            <a:ext cx="2177425" cy="2576834"/>
          </a:xfrm>
          <a:prstGeom prst="rect">
            <a:avLst/>
          </a:prstGeom>
        </p:spPr>
      </p:pic>
      <p:pic>
        <p:nvPicPr>
          <p:cNvPr id="6" name="図 5" descr="コンピュータ, テーブル, ノートパソコン, 女性 が含まれている画像&#10;&#10;自動的に生成された説明">
            <a:extLst>
              <a:ext uri="{FF2B5EF4-FFF2-40B4-BE49-F238E27FC236}">
                <a16:creationId xmlns:a16="http://schemas.microsoft.com/office/drawing/2014/main" id="{709FD47D-6B26-1233-1E13-C2CDDB0C27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8669" y="597017"/>
            <a:ext cx="2698681" cy="2254915"/>
          </a:xfrm>
          <a:prstGeom prst="rect">
            <a:avLst/>
          </a:prstGeom>
        </p:spPr>
      </p:pic>
    </p:spTree>
    <p:custDataLst>
      <p:tags r:id="rId1"/>
    </p:custDataLst>
    <p:extLst>
      <p:ext uri="{BB962C8B-B14F-4D97-AF65-F5344CB8AC3E}">
        <p14:creationId xmlns:p14="http://schemas.microsoft.com/office/powerpoint/2010/main" val="29430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animEffect transition="in" filter="fade">
                                      <p:cBhvr>
                                        <p:cTn id="7" dur="2000"/>
                                        <p:tgtEl>
                                          <p:spTgt spid="472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2067">
                                            <p:txEl>
                                              <p:pRg st="1" end="1"/>
                                            </p:txEl>
                                          </p:spTgt>
                                        </p:tgtEl>
                                        <p:attrNameLst>
                                          <p:attrName>style.visibility</p:attrName>
                                        </p:attrNameLst>
                                      </p:cBhvr>
                                      <p:to>
                                        <p:strVal val="visible"/>
                                      </p:to>
                                    </p:set>
                                    <p:animEffect transition="in" filter="fade">
                                      <p:cBhvr>
                                        <p:cTn id="12" dur="2000"/>
                                        <p:tgtEl>
                                          <p:spTgt spid="472067">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2067">
                                            <p:txEl>
                                              <p:pRg st="2" end="2"/>
                                            </p:txEl>
                                          </p:spTgt>
                                        </p:tgtEl>
                                        <p:attrNameLst>
                                          <p:attrName>style.visibility</p:attrName>
                                        </p:attrNameLst>
                                      </p:cBhvr>
                                      <p:to>
                                        <p:strVal val="visible"/>
                                      </p:to>
                                    </p:set>
                                    <p:animEffect transition="in" filter="fade">
                                      <p:cBhvr>
                                        <p:cTn id="22" dur="2000"/>
                                        <p:tgtEl>
                                          <p:spTgt spid="4720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2067">
                                            <p:txEl>
                                              <p:pRg st="3" end="3"/>
                                            </p:txEl>
                                          </p:spTgt>
                                        </p:tgtEl>
                                        <p:attrNameLst>
                                          <p:attrName>style.visibility</p:attrName>
                                        </p:attrNameLst>
                                      </p:cBhvr>
                                      <p:to>
                                        <p:strVal val="visible"/>
                                      </p:to>
                                    </p:set>
                                    <p:animEffect transition="in" filter="fade">
                                      <p:cBhvr>
                                        <p:cTn id="27" dur="2000"/>
                                        <p:tgtEl>
                                          <p:spTgt spid="47206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2067">
                                            <p:txEl>
                                              <p:pRg st="4" end="4"/>
                                            </p:txEl>
                                          </p:spTgt>
                                        </p:tgtEl>
                                        <p:attrNameLst>
                                          <p:attrName>style.visibility</p:attrName>
                                        </p:attrNameLst>
                                      </p:cBhvr>
                                      <p:to>
                                        <p:strVal val="visible"/>
                                      </p:to>
                                    </p:set>
                                    <p:animEffect transition="in" filter="fade">
                                      <p:cBhvr>
                                        <p:cTn id="32" dur="2000"/>
                                        <p:tgtEl>
                                          <p:spTgt spid="472067">
                                            <p:txEl>
                                              <p:pRg st="4" end="4"/>
                                            </p:txEl>
                                          </p:spTgt>
                                        </p:tgtEl>
                                      </p:cBhvr>
                                    </p:animEffect>
                                  </p:childTnLst>
                                </p:cTn>
                              </p:par>
                              <p:par>
                                <p:cTn id="33" presetID="53" presetClass="exit" presetSubtype="0" fill="hold" nodeType="with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53"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2067">
                                            <p:txEl>
                                              <p:pRg st="5" end="5"/>
                                            </p:txEl>
                                          </p:spTgt>
                                        </p:tgtEl>
                                        <p:attrNameLst>
                                          <p:attrName>style.visibility</p:attrName>
                                        </p:attrNameLst>
                                      </p:cBhvr>
                                      <p:to>
                                        <p:strVal val="visible"/>
                                      </p:to>
                                    </p:set>
                                    <p:animEffect transition="in" filter="fade">
                                      <p:cBhvr>
                                        <p:cTn id="47" dur="2000"/>
                                        <p:tgtEl>
                                          <p:spTgt spid="472067">
                                            <p:txEl>
                                              <p:pRg st="5" end="5"/>
                                            </p:txEl>
                                          </p:spTgt>
                                        </p:tgtEl>
                                      </p:cBhvr>
                                    </p:animEffect>
                                  </p:childTnLst>
                                </p:cTn>
                              </p:par>
                              <p:par>
                                <p:cTn id="48" presetID="42" presetClass="path" presetSubtype="0" accel="50000" decel="50000" fill="hold" nodeType="withEffect">
                                  <p:stCondLst>
                                    <p:cond delay="0"/>
                                  </p:stCondLst>
                                  <p:childTnLst>
                                    <p:animMotion origin="layout" path="M -2.77778E-7 -4.81481E-6 L -1.00799 0.01366 " pathEditMode="relative" rAng="0" ptsTypes="AA">
                                      <p:cBhvr>
                                        <p:cTn id="49" dur="2000" fill="hold"/>
                                        <p:tgtEl>
                                          <p:spTgt spid="7"/>
                                        </p:tgtEl>
                                        <p:attrNameLst>
                                          <p:attrName>ppt_x</p:attrName>
                                          <p:attrName>ppt_y</p:attrName>
                                        </p:attrNameLst>
                                      </p:cBhvr>
                                      <p:rCtr x="-50399" y="671"/>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72067">
                                            <p:txEl>
                                              <p:pRg st="6" end="6"/>
                                            </p:txEl>
                                          </p:spTgt>
                                        </p:tgtEl>
                                        <p:attrNameLst>
                                          <p:attrName>style.visibility</p:attrName>
                                        </p:attrNameLst>
                                      </p:cBhvr>
                                      <p:to>
                                        <p:strVal val="visible"/>
                                      </p:to>
                                    </p:set>
                                    <p:animEffect transition="in" filter="fade">
                                      <p:cBhvr>
                                        <p:cTn id="54" dur="2000"/>
                                        <p:tgtEl>
                                          <p:spTgt spid="472067">
                                            <p:txEl>
                                              <p:pRg st="6" end="6"/>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randombar(horizontal)">
                                      <p:cBhvr>
                                        <p:cTn id="57" dur="500"/>
                                        <p:tgtEl>
                                          <p:spTgt spid="6"/>
                                        </p:tgtEl>
                                      </p:cBhvr>
                                    </p:animEffect>
                                  </p:childTnLst>
                                </p:cTn>
                              </p:par>
                              <p:par>
                                <p:cTn id="58" presetID="14" presetClass="entr" presetSubtype="10" fill="hold" nodeType="withEffect">
                                  <p:stCondLst>
                                    <p:cond delay="0"/>
                                  </p:stCondLst>
                                  <p:childTnLst>
                                    <p:set>
                                      <p:cBhvr>
                                        <p:cTn id="59" dur="1" fill="hold">
                                          <p:stCondLst>
                                            <p:cond delay="0"/>
                                          </p:stCondLst>
                                        </p:cTn>
                                        <p:tgtEl>
                                          <p:spTgt spid="472082"/>
                                        </p:tgtEl>
                                        <p:attrNameLst>
                                          <p:attrName>style.visibility</p:attrName>
                                        </p:attrNameLst>
                                      </p:cBhvr>
                                      <p:to>
                                        <p:strVal val="visible"/>
                                      </p:to>
                                    </p:set>
                                    <p:animEffect transition="in" filter="randombar(horizontal)">
                                      <p:cBhvr>
                                        <p:cTn id="60" dur="500"/>
                                        <p:tgtEl>
                                          <p:spTgt spid="472082"/>
                                        </p:tgtEl>
                                      </p:cBhvr>
                                    </p:animEffec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2067">
                                            <p:txEl>
                                              <p:pRg st="7" end="7"/>
                                            </p:txEl>
                                          </p:spTgt>
                                        </p:tgtEl>
                                        <p:attrNameLst>
                                          <p:attrName>style.visibility</p:attrName>
                                        </p:attrNameLst>
                                      </p:cBhvr>
                                      <p:to>
                                        <p:strVal val="visible"/>
                                      </p:to>
                                    </p:set>
                                    <p:animEffect transition="in" filter="fade">
                                      <p:cBhvr>
                                        <p:cTn id="67" dur="2000"/>
                                        <p:tgtEl>
                                          <p:spTgt spid="472067">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72067">
                                            <p:txEl>
                                              <p:pRg st="8" end="8"/>
                                            </p:txEl>
                                          </p:spTgt>
                                        </p:tgtEl>
                                        <p:attrNameLst>
                                          <p:attrName>style.visibility</p:attrName>
                                        </p:attrNameLst>
                                      </p:cBhvr>
                                      <p:to>
                                        <p:strVal val="visible"/>
                                      </p:to>
                                    </p:set>
                                    <p:animEffect transition="in" filter="fade">
                                      <p:cBhvr>
                                        <p:cTn id="72" dur="2000"/>
                                        <p:tgtEl>
                                          <p:spTgt spid="472067">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72067">
                                            <p:txEl>
                                              <p:pRg st="9" end="9"/>
                                            </p:txEl>
                                          </p:spTgt>
                                        </p:tgtEl>
                                        <p:attrNameLst>
                                          <p:attrName>style.visibility</p:attrName>
                                        </p:attrNameLst>
                                      </p:cBhvr>
                                      <p:to>
                                        <p:strVal val="visible"/>
                                      </p:to>
                                    </p:set>
                                    <p:animEffect transition="in" filter="fade">
                                      <p:cBhvr>
                                        <p:cTn id="77" dur="2000"/>
                                        <p:tgtEl>
                                          <p:spTgt spid="472067">
                                            <p:txEl>
                                              <p:pRg st="9" end="9"/>
                                            </p:txEl>
                                          </p:spTgt>
                                        </p:tgtEl>
                                      </p:cBhvr>
                                    </p:animEffect>
                                  </p:childTnLst>
                                </p:cTn>
                              </p:par>
                            </p:childTnLst>
                          </p:cTn>
                        </p:par>
                        <p:par>
                          <p:cTn id="78" fill="hold">
                            <p:stCondLst>
                              <p:cond delay="2000"/>
                            </p:stCondLst>
                            <p:childTnLst>
                              <p:par>
                                <p:cTn id="79" presetID="42" presetClass="entr" presetSubtype="0"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
                                          </p:val>
                                        </p:tav>
                                        <p:tav tm="100000">
                                          <p:val>
                                            <p:strVal val="#ppt_x"/>
                                          </p:val>
                                        </p:tav>
                                      </p:tavLst>
                                    </p:anim>
                                    <p:anim calcmode="lin" valueType="num">
                                      <p:cBhvr>
                                        <p:cTn id="83" dur="500" fill="hold"/>
                                        <p:tgtEl>
                                          <p:spTgt spid="5"/>
                                        </p:tgtEl>
                                        <p:attrNameLst>
                                          <p:attrName>ppt_y</p:attrName>
                                        </p:attrNameLst>
                                      </p:cBhvr>
                                      <p:tavLst>
                                        <p:tav tm="0">
                                          <p:val>
                                            <p:strVal val="#ppt_y+.1"/>
                                          </p:val>
                                        </p:tav>
                                        <p:tav tm="100000">
                                          <p:val>
                                            <p:strVal val="#ppt_y"/>
                                          </p:val>
                                        </p:tav>
                                      </p:tavLst>
                                    </p:anim>
                                  </p:childTnLst>
                                </p:cTn>
                              </p:par>
                              <p:par>
                                <p:cTn id="84" presetID="1" presetClass="exit" presetSubtype="0" fill="hold" nodeType="withEffect">
                                  <p:stCondLst>
                                    <p:cond delay="0"/>
                                  </p:stCondLst>
                                  <p:childTnLst>
                                    <p:set>
                                      <p:cBhvr>
                                        <p:cTn id="85" dur="1" fill="hold">
                                          <p:stCondLst>
                                            <p:cond delay="0"/>
                                          </p:stCondLst>
                                        </p:cTn>
                                        <p:tgtEl>
                                          <p:spTgt spid="472082"/>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72067">
                                            <p:txEl>
                                              <p:pRg st="10" end="10"/>
                                            </p:txEl>
                                          </p:spTgt>
                                        </p:tgtEl>
                                        <p:attrNameLst>
                                          <p:attrName>style.visibility</p:attrName>
                                        </p:attrNameLst>
                                      </p:cBhvr>
                                      <p:to>
                                        <p:strVal val="visible"/>
                                      </p:to>
                                    </p:set>
                                    <p:animEffect transition="in" filter="fade">
                                      <p:cBhvr>
                                        <p:cTn id="92" dur="2000"/>
                                        <p:tgtEl>
                                          <p:spTgt spid="472067">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72067">
                                            <p:txEl>
                                              <p:pRg st="11" end="11"/>
                                            </p:txEl>
                                          </p:spTgt>
                                        </p:tgtEl>
                                        <p:attrNameLst>
                                          <p:attrName>style.visibility</p:attrName>
                                        </p:attrNameLst>
                                      </p:cBhvr>
                                      <p:to>
                                        <p:strVal val="visible"/>
                                      </p:to>
                                    </p:set>
                                    <p:animEffect transition="in" filter="fade">
                                      <p:cBhvr>
                                        <p:cTn id="97" dur="2000"/>
                                        <p:tgtEl>
                                          <p:spTgt spid="472067">
                                            <p:txEl>
                                              <p:pRg st="11" end="11"/>
                                            </p:txEl>
                                          </p:spTgt>
                                        </p:tgtEl>
                                      </p:cBhvr>
                                    </p:animEffect>
                                  </p:childTnLst>
                                </p:cTn>
                              </p:par>
                              <p:par>
                                <p:cTn id="98" presetID="53" presetClass="entr" presetSubtype="16" fill="hold" nodeType="withEffect">
                                  <p:stCondLst>
                                    <p:cond delay="0"/>
                                  </p:stCondLst>
                                  <p:childTnLst>
                                    <p:set>
                                      <p:cBhvr>
                                        <p:cTn id="99" dur="1" fill="hold">
                                          <p:stCondLst>
                                            <p:cond delay="0"/>
                                          </p:stCondLst>
                                        </p:cTn>
                                        <p:tgtEl>
                                          <p:spTgt spid="3"/>
                                        </p:tgtEl>
                                        <p:attrNameLst>
                                          <p:attrName>style.visibility</p:attrName>
                                        </p:attrNameLst>
                                      </p:cBhvr>
                                      <p:to>
                                        <p:strVal val="visible"/>
                                      </p:to>
                                    </p:set>
                                    <p:anim calcmode="lin" valueType="num">
                                      <p:cBhvr>
                                        <p:cTn id="100" dur="500" fill="hold"/>
                                        <p:tgtEl>
                                          <p:spTgt spid="3"/>
                                        </p:tgtEl>
                                        <p:attrNameLst>
                                          <p:attrName>ppt_w</p:attrName>
                                        </p:attrNameLst>
                                      </p:cBhvr>
                                      <p:tavLst>
                                        <p:tav tm="0">
                                          <p:val>
                                            <p:fltVal val="0"/>
                                          </p:val>
                                        </p:tav>
                                        <p:tav tm="100000">
                                          <p:val>
                                            <p:strVal val="#ppt_w"/>
                                          </p:val>
                                        </p:tav>
                                      </p:tavLst>
                                    </p:anim>
                                    <p:anim calcmode="lin" valueType="num">
                                      <p:cBhvr>
                                        <p:cTn id="101" dur="500" fill="hold"/>
                                        <p:tgtEl>
                                          <p:spTgt spid="3"/>
                                        </p:tgtEl>
                                        <p:attrNameLst>
                                          <p:attrName>ppt_h</p:attrName>
                                        </p:attrNameLst>
                                      </p:cBhvr>
                                      <p:tavLst>
                                        <p:tav tm="0">
                                          <p:val>
                                            <p:fltVal val="0"/>
                                          </p:val>
                                        </p:tav>
                                        <p:tav tm="100000">
                                          <p:val>
                                            <p:strVal val="#ppt_h"/>
                                          </p:val>
                                        </p:tav>
                                      </p:tavLst>
                                    </p:anim>
                                    <p:animEffect transition="in" filter="fade">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72067">
                                            <p:txEl>
                                              <p:pRg st="12" end="12"/>
                                            </p:txEl>
                                          </p:spTgt>
                                        </p:tgtEl>
                                        <p:attrNameLst>
                                          <p:attrName>style.visibility</p:attrName>
                                        </p:attrNameLst>
                                      </p:cBhvr>
                                      <p:to>
                                        <p:strVal val="visible"/>
                                      </p:to>
                                    </p:set>
                                    <p:animEffect transition="in" filter="fade">
                                      <p:cBhvr>
                                        <p:cTn id="107" dur="2000"/>
                                        <p:tgtEl>
                                          <p:spTgt spid="472067">
                                            <p:txEl>
                                              <p:pRg st="12" end="12"/>
                                            </p:txEl>
                                          </p:spTgt>
                                        </p:tgtEl>
                                      </p:cBhvr>
                                    </p:animEffect>
                                  </p:childTnLst>
                                </p:cTn>
                              </p:par>
                              <p:par>
                                <p:cTn id="108" presetID="42" presetClass="entr" presetSubtype="0" fill="hold" nodeType="with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1000"/>
                                        <p:tgtEl>
                                          <p:spTgt spid="4"/>
                                        </p:tgtEl>
                                      </p:cBhvr>
                                    </p:animEffect>
                                    <p:anim calcmode="lin" valueType="num">
                                      <p:cBhvr>
                                        <p:cTn id="111" dur="1000" fill="hold"/>
                                        <p:tgtEl>
                                          <p:spTgt spid="4"/>
                                        </p:tgtEl>
                                        <p:attrNameLst>
                                          <p:attrName>ppt_x</p:attrName>
                                        </p:attrNameLst>
                                      </p:cBhvr>
                                      <p:tavLst>
                                        <p:tav tm="0">
                                          <p:val>
                                            <p:strVal val="#ppt_x"/>
                                          </p:val>
                                        </p:tav>
                                        <p:tav tm="100000">
                                          <p:val>
                                            <p:strVal val="#ppt_x"/>
                                          </p:val>
                                        </p:tav>
                                      </p:tavLst>
                                    </p:anim>
                                    <p:anim calcmode="lin" valueType="num">
                                      <p:cBhvr>
                                        <p:cTn id="112" dur="1000" fill="hold"/>
                                        <p:tgtEl>
                                          <p:spTgt spid="4"/>
                                        </p:tgtEl>
                                        <p:attrNameLst>
                                          <p:attrName>ppt_y</p:attrName>
                                        </p:attrNameLst>
                                      </p:cBhvr>
                                      <p:tavLst>
                                        <p:tav tm="0">
                                          <p:val>
                                            <p:strVal val="#ppt_y+.1"/>
                                          </p:val>
                                        </p:tav>
                                        <p:tav tm="100000">
                                          <p:val>
                                            <p:strVal val="#ppt_y"/>
                                          </p:val>
                                        </p:tav>
                                      </p:tavLst>
                                    </p:anim>
                                  </p:childTnLst>
                                </p:cTn>
                              </p:par>
                              <p:par>
                                <p:cTn id="113" presetID="1" presetClass="exit" presetSubtype="0" fill="hold" nodeType="withEffect">
                                  <p:stCondLst>
                                    <p:cond delay="0"/>
                                  </p:stCondLst>
                                  <p:childTnLst>
                                    <p:set>
                                      <p:cBhvr>
                                        <p:cTn id="1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1"/>
</p:tagLst>
</file>

<file path=ppt/tags/tag10.xml><?xml version="1.0" encoding="utf-8"?>
<p:tagLst xmlns:a="http://schemas.openxmlformats.org/drawingml/2006/main" xmlns:r="http://schemas.openxmlformats.org/officeDocument/2006/relationships" xmlns:p="http://schemas.openxmlformats.org/presentationml/2006/main">
  <p:tag name="TIMING" val="|3.7|5.6"/>
</p:tagLst>
</file>

<file path=ppt/tags/tag11.xml><?xml version="1.0" encoding="utf-8"?>
<p:tagLst xmlns:a="http://schemas.openxmlformats.org/drawingml/2006/main" xmlns:r="http://schemas.openxmlformats.org/officeDocument/2006/relationships" xmlns:p="http://schemas.openxmlformats.org/presentationml/2006/main">
  <p:tag name="TIMING" val="|2.1|1.4|1.5|1.1|4.1|2.6|2.7|2.3|4.3|5.2|3.3"/>
</p:tagLst>
</file>

<file path=ppt/tags/tag12.xml><?xml version="1.0" encoding="utf-8"?>
<p:tagLst xmlns:a="http://schemas.openxmlformats.org/drawingml/2006/main" xmlns:r="http://schemas.openxmlformats.org/officeDocument/2006/relationships" xmlns:p="http://schemas.openxmlformats.org/presentationml/2006/main">
  <p:tag name="TIMING" val="|2.1|1.4|1.5|1.1|4.1|2.6|2.7|2.3|4.3|5.2|3.3"/>
</p:tagLst>
</file>

<file path=ppt/tags/tag13.xml><?xml version="1.0" encoding="utf-8"?>
<p:tagLst xmlns:a="http://schemas.openxmlformats.org/drawingml/2006/main" xmlns:r="http://schemas.openxmlformats.org/officeDocument/2006/relationships" xmlns:p="http://schemas.openxmlformats.org/presentationml/2006/main">
  <p:tag name="TIMING" val="|3|2.4|1.5|1.6|2.2|1.3|1|3.8|2.9|1.6|2.2|1.3|1.2|2|1.2|1.3|1.9|1|1.1|2|1.3|1.1|2.3|1.8|1.4"/>
</p:tagLst>
</file>

<file path=ppt/tags/tag14.xml><?xml version="1.0" encoding="utf-8"?>
<p:tagLst xmlns:a="http://schemas.openxmlformats.org/drawingml/2006/main" xmlns:r="http://schemas.openxmlformats.org/officeDocument/2006/relationships" xmlns:p="http://schemas.openxmlformats.org/presentationml/2006/main">
  <p:tag name="TIMING" val="|1.5|3.6|1.4|3.9|3.3"/>
</p:tagLst>
</file>

<file path=ppt/tags/tag15.xml><?xml version="1.0" encoding="utf-8"?>
<p:tagLst xmlns:a="http://schemas.openxmlformats.org/drawingml/2006/main" xmlns:r="http://schemas.openxmlformats.org/officeDocument/2006/relationships" xmlns:p="http://schemas.openxmlformats.org/presentationml/2006/main">
  <p:tag name="TIMING" val="|4.9|2.2|12.9|2.5"/>
</p:tagLst>
</file>

<file path=ppt/tags/tag16.xml><?xml version="1.0" encoding="utf-8"?>
<p:tagLst xmlns:a="http://schemas.openxmlformats.org/drawingml/2006/main" xmlns:r="http://schemas.openxmlformats.org/officeDocument/2006/relationships" xmlns:p="http://schemas.openxmlformats.org/presentationml/2006/main">
  <p:tag name="TIMING" val="|1.9|1.3|1.6|1.2|1.1|1.1|0.9|1.5|1.6|0.8|1.6"/>
</p:tagLst>
</file>

<file path=ppt/tags/tag17.xml><?xml version="1.0" encoding="utf-8"?>
<p:tagLst xmlns:a="http://schemas.openxmlformats.org/drawingml/2006/main" xmlns:r="http://schemas.openxmlformats.org/officeDocument/2006/relationships" xmlns:p="http://schemas.openxmlformats.org/presentationml/2006/main">
  <p:tag name="TIMING" val="|2.5|2.1|2.7|0.8|1.6|1.9|2.6|4|1.2|1.5|2.5|1.8"/>
</p:tagLst>
</file>

<file path=ppt/tags/tag18.xml><?xml version="1.0" encoding="utf-8"?>
<p:tagLst xmlns:a="http://schemas.openxmlformats.org/drawingml/2006/main" xmlns:r="http://schemas.openxmlformats.org/officeDocument/2006/relationships" xmlns:p="http://schemas.openxmlformats.org/presentationml/2006/main">
  <p:tag name="TIMING" val="|1.6|1.9|1.6|1.7|1.8|1.4|1.5|1.3|1.2"/>
</p:tagLst>
</file>

<file path=ppt/tags/tag19.xml><?xml version="1.0" encoding="utf-8"?>
<p:tagLst xmlns:a="http://schemas.openxmlformats.org/drawingml/2006/main" xmlns:r="http://schemas.openxmlformats.org/officeDocument/2006/relationships" xmlns:p="http://schemas.openxmlformats.org/presentationml/2006/main">
  <p:tag name="TIMING" val="|1.8|1.4|2.2|1.3|1.1|1.9|2.5|2.9|2.2|1.1"/>
</p:tagLst>
</file>

<file path=ppt/tags/tag2.xml><?xml version="1.0" encoding="utf-8"?>
<p:tagLst xmlns:a="http://schemas.openxmlformats.org/drawingml/2006/main" xmlns:r="http://schemas.openxmlformats.org/officeDocument/2006/relationships" xmlns:p="http://schemas.openxmlformats.org/presentationml/2006/main">
  <p:tag name="TIMING" val="|1.1|1.4|1.8|1.6|1.7|1.5|2.4|1.5|2.2|2.5|6.3|1.6|1.7"/>
</p:tagLst>
</file>

<file path=ppt/tags/tag20.xml><?xml version="1.0" encoding="utf-8"?>
<p:tagLst xmlns:a="http://schemas.openxmlformats.org/drawingml/2006/main" xmlns:r="http://schemas.openxmlformats.org/officeDocument/2006/relationships" xmlns:p="http://schemas.openxmlformats.org/presentationml/2006/main">
  <p:tag name="TIMING" val="|2.3|2|1.4|1.4|1|1.5|1.5|2.8|2.5|1.6|4.1|2.9|3.1|8.5"/>
</p:tagLst>
</file>

<file path=ppt/tags/tag21.xml><?xml version="1.0" encoding="utf-8"?>
<p:tagLst xmlns:a="http://schemas.openxmlformats.org/drawingml/2006/main" xmlns:r="http://schemas.openxmlformats.org/officeDocument/2006/relationships" xmlns:p="http://schemas.openxmlformats.org/presentationml/2006/main">
  <p:tag name="TIMING" val="|0.9|1.3|1.2|1.4|1.1|0.8|0.6|0.7|1|1|2.5"/>
</p:tagLst>
</file>

<file path=ppt/tags/tag22.xml><?xml version="1.0" encoding="utf-8"?>
<p:tagLst xmlns:a="http://schemas.openxmlformats.org/drawingml/2006/main" xmlns:r="http://schemas.openxmlformats.org/officeDocument/2006/relationships" xmlns:p="http://schemas.openxmlformats.org/presentationml/2006/main">
  <p:tag name="TIMING" val="|1.2|2.2|1.2|1.7|4.9|2.6|4.3|0.9|1.5|2.4|1.8|4.1|4.2|1.2|2.4|4.3|5.2|6.5|5"/>
</p:tagLst>
</file>

<file path=ppt/tags/tag23.xml><?xml version="1.0" encoding="utf-8"?>
<p:tagLst xmlns:a="http://schemas.openxmlformats.org/drawingml/2006/main" xmlns:r="http://schemas.openxmlformats.org/officeDocument/2006/relationships" xmlns:p="http://schemas.openxmlformats.org/presentationml/2006/main">
  <p:tag name="TIMING" val="|0.7|1.6|8.9|4.9|1.6|2.6|1.7|1.2|0.7|1.9|4.8|6.3"/>
</p:tagLst>
</file>

<file path=ppt/tags/tag24.xml><?xml version="1.0" encoding="utf-8"?>
<p:tagLst xmlns:a="http://schemas.openxmlformats.org/drawingml/2006/main" xmlns:r="http://schemas.openxmlformats.org/officeDocument/2006/relationships" xmlns:p="http://schemas.openxmlformats.org/presentationml/2006/main">
  <p:tag name="TIMING" val="|1.3|1|2.6|4.9|2.8|2.7|4.1"/>
</p:tagLst>
</file>

<file path=ppt/tags/tag25.xml><?xml version="1.0" encoding="utf-8"?>
<p:tagLst xmlns:a="http://schemas.openxmlformats.org/drawingml/2006/main" xmlns:r="http://schemas.openxmlformats.org/officeDocument/2006/relationships" xmlns:p="http://schemas.openxmlformats.org/presentationml/2006/main">
  <p:tag name="TIMING" val="|0.9|1.1|1|1.5|2.2|2.4|1.2|2.2|0.9|2.1|3.2|3.4"/>
</p:tagLst>
</file>

<file path=ppt/tags/tag26.xml><?xml version="1.0" encoding="utf-8"?>
<p:tagLst xmlns:a="http://schemas.openxmlformats.org/drawingml/2006/main" xmlns:r="http://schemas.openxmlformats.org/officeDocument/2006/relationships" xmlns:p="http://schemas.openxmlformats.org/presentationml/2006/main">
  <p:tag name="TIMING" val="|1.8|4.6|9.3|7.4|11.1"/>
</p:tagLst>
</file>

<file path=ppt/tags/tag27.xml><?xml version="1.0" encoding="utf-8"?>
<p:tagLst xmlns:a="http://schemas.openxmlformats.org/drawingml/2006/main" xmlns:r="http://schemas.openxmlformats.org/officeDocument/2006/relationships" xmlns:p="http://schemas.openxmlformats.org/presentationml/2006/main">
  <p:tag name="TIMING" val="|0.6|1.9|1.8|3.6|1.3|2|2.8|2.4|2.1|1.5|4.1|3.9|1.5|1|1|4.8|13.8|2.7|3.9"/>
</p:tagLst>
</file>

<file path=ppt/tags/tag28.xml><?xml version="1.0" encoding="utf-8"?>
<p:tagLst xmlns:a="http://schemas.openxmlformats.org/drawingml/2006/main" xmlns:r="http://schemas.openxmlformats.org/officeDocument/2006/relationships" xmlns:p="http://schemas.openxmlformats.org/presentationml/2006/main">
  <p:tag name="TIMING" val="|0.9|1|1|1.7|2.2|5.2|1.3|1|1.3"/>
</p:tagLst>
</file>

<file path=ppt/tags/tag29.xml><?xml version="1.0" encoding="utf-8"?>
<p:tagLst xmlns:a="http://schemas.openxmlformats.org/drawingml/2006/main" xmlns:r="http://schemas.openxmlformats.org/officeDocument/2006/relationships" xmlns:p="http://schemas.openxmlformats.org/presentationml/2006/main">
  <p:tag name="TIMING" val="|1.2|5.2|4.6|2.4|2.2|3|2.8|1.6|2.6|2|4.3|2.7"/>
</p:tagLst>
</file>

<file path=ppt/tags/tag3.xml><?xml version="1.0" encoding="utf-8"?>
<p:tagLst xmlns:a="http://schemas.openxmlformats.org/drawingml/2006/main" xmlns:r="http://schemas.openxmlformats.org/officeDocument/2006/relationships" xmlns:p="http://schemas.openxmlformats.org/presentationml/2006/main">
  <p:tag name="TIMING" val="|1.1|1.4|1.8|1.6|1.7|1.5|2.4|1.5|2.2|2.5|6.3|1.6|1.7"/>
</p:tagLst>
</file>

<file path=ppt/tags/tag4.xml><?xml version="1.0" encoding="utf-8"?>
<p:tagLst xmlns:a="http://schemas.openxmlformats.org/drawingml/2006/main" xmlns:r="http://schemas.openxmlformats.org/officeDocument/2006/relationships" xmlns:p="http://schemas.openxmlformats.org/presentationml/2006/main">
  <p:tag name="TIMING" val="|2.4|2.4|1.7|1.3|2.5|1|0.8|1.2|3.6|2.6"/>
</p:tagLst>
</file>

<file path=ppt/tags/tag5.xml><?xml version="1.0" encoding="utf-8"?>
<p:tagLst xmlns:a="http://schemas.openxmlformats.org/drawingml/2006/main" xmlns:r="http://schemas.openxmlformats.org/officeDocument/2006/relationships" xmlns:p="http://schemas.openxmlformats.org/presentationml/2006/main">
  <p:tag name="TIMING" val="|1.7|1.5|3.2|0.9|2.1|3.4|1.7|1.9|0.8"/>
</p:tagLst>
</file>

<file path=ppt/tags/tag6.xml><?xml version="1.0" encoding="utf-8"?>
<p:tagLst xmlns:a="http://schemas.openxmlformats.org/drawingml/2006/main" xmlns:r="http://schemas.openxmlformats.org/officeDocument/2006/relationships" xmlns:p="http://schemas.openxmlformats.org/presentationml/2006/main">
  <p:tag name="TIMING" val="|0.8|1.9|0.7|2.6|3.8|3|2.6|5.2|0.8|2.9|3|2.6"/>
</p:tagLst>
</file>

<file path=ppt/tags/tag7.xml><?xml version="1.0" encoding="utf-8"?>
<p:tagLst xmlns:a="http://schemas.openxmlformats.org/drawingml/2006/main" xmlns:r="http://schemas.openxmlformats.org/officeDocument/2006/relationships" xmlns:p="http://schemas.openxmlformats.org/presentationml/2006/main">
  <p:tag name="TIMING" val="|1|2.4|0.7|1.4|1.5|0.8|3.6|2.8|4.4"/>
</p:tagLst>
</file>

<file path=ppt/tags/tag8.xml><?xml version="1.0" encoding="utf-8"?>
<p:tagLst xmlns:a="http://schemas.openxmlformats.org/drawingml/2006/main" xmlns:r="http://schemas.openxmlformats.org/officeDocument/2006/relationships" xmlns:p="http://schemas.openxmlformats.org/presentationml/2006/main">
  <p:tag name="TIMING" val="|1.2|1.6|8.2|2.1|7.4|5.9|4.5"/>
</p:tagLst>
</file>

<file path=ppt/tags/tag9.xml><?xml version="1.0" encoding="utf-8"?>
<p:tagLst xmlns:a="http://schemas.openxmlformats.org/drawingml/2006/main" xmlns:r="http://schemas.openxmlformats.org/officeDocument/2006/relationships" xmlns:p="http://schemas.openxmlformats.org/presentationml/2006/main">
  <p:tag name="TIMING" val="|10.7|1.2|1.5|1|1.1|1.5|2.3|1.5|1.2|1|1.4|2.5|4.6|7.4"/>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000"/>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defRPr kumimoji="0" sz="4000" dirty="0">
            <a:latin typeface="AR P悠々ゴシック体E" panose="040B0900000000000000" pitchFamily="50" charset="-128"/>
            <a:ea typeface="AR P悠々ゴシック体E" panose="040B0900000000000000" pitchFamily="50" charset="-128"/>
          </a:defRPr>
        </a:defPPr>
      </a:lstStyle>
    </a:spDef>
    <a:txDef>
      <a:spPr>
        <a:noFill/>
      </a:spPr>
      <a:bodyPr wrap="none" rtlCol="0">
        <a:spAutoFit/>
      </a:bodyPr>
      <a:lstStyle>
        <a:defPPr algn="ctr">
          <a:defRPr kumimoji="1" sz="8800" dirty="0" smtClean="0">
            <a:solidFill>
              <a:srgbClr val="FFFF00"/>
            </a:solidFill>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edf165-053a-47fa-be23-2b084bde00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2E70F5C6CAB4540B4D7E9DA517B2105" ma:contentTypeVersion="18" ma:contentTypeDescription="新しいドキュメントを作成します。" ma:contentTypeScope="" ma:versionID="7067138201e9cc94e70565138333fcf6">
  <xsd:schema xmlns:xsd="http://www.w3.org/2001/XMLSchema" xmlns:xs="http://www.w3.org/2001/XMLSchema" xmlns:p="http://schemas.microsoft.com/office/2006/metadata/properties" xmlns:ns3="8e6e7fb6-8a6f-4e0a-b925-e749412b980a" xmlns:ns4="1cedf165-053a-47fa-be23-2b084bde0043" targetNamespace="http://schemas.microsoft.com/office/2006/metadata/properties" ma:root="true" ma:fieldsID="b21f1a98acce26f282a8e9cb3524b66d" ns3:_="" ns4:_="">
    <xsd:import namespace="8e6e7fb6-8a6f-4e0a-b925-e749412b980a"/>
    <xsd:import namespace="1cedf165-053a-47fa-be23-2b084bde00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e7fb6-8a6f-4e0a-b925-e749412b980a"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edf165-053a-47fa-be23-2b084bde004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231774-FCEF-434E-9EF5-4ECAD13D1C86}">
  <ds:schemaRefs>
    <ds:schemaRef ds:uri="http://purl.org/dc/elements/1.1/"/>
    <ds:schemaRef ds:uri="8e6e7fb6-8a6f-4e0a-b925-e749412b980a"/>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1cedf165-053a-47fa-be23-2b084bde004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CC22167-9CB9-49BB-826D-5E06566756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6e7fb6-8a6f-4e0a-b925-e749412b980a"/>
    <ds:schemaRef ds:uri="1cedf165-053a-47fa-be23-2b084bde00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F07057-EE52-482D-B198-3F04181393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84696</TotalTime>
  <Words>6145</Words>
  <Application>Microsoft Office PowerPoint</Application>
  <PresentationFormat>画面に合わせる (4:3)</PresentationFormat>
  <Paragraphs>1056</Paragraphs>
  <Slides>84</Slides>
  <Notes>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84</vt:i4>
      </vt:variant>
    </vt:vector>
  </HeadingPairs>
  <TitlesOfParts>
    <vt:vector size="103" baseType="lpstr">
      <vt:lpstr>HG丸ｺﾞｼｯｸM-PRO</vt:lpstr>
      <vt:lpstr>ＤＦＧまるもじ体W9</vt:lpstr>
      <vt:lpstr>AR P悠々ゴシック体E</vt:lpstr>
      <vt:lpstr>Arial Black</vt:lpstr>
      <vt:lpstr>ＤＦＧ特太ゴシック体</vt:lpstr>
      <vt:lpstr>さむらい</vt:lpstr>
      <vt:lpstr>ＭＳ ゴシック</vt:lpstr>
      <vt:lpstr>Arial</vt:lpstr>
      <vt:lpstr>HGP創英角ｺﾞｼｯｸUB</vt:lpstr>
      <vt:lpstr>ＤＦＧ極太ゴシック体</vt:lpstr>
      <vt:lpstr>ＤＦＰ特太ゴシック体</vt:lpstr>
      <vt:lpstr>AR P悠々ｺﾞｼｯｸ体E04</vt:lpstr>
      <vt:lpstr>ＤＦ特太ゴシック体</vt:lpstr>
      <vt:lpstr>Segoe UI Historic</vt:lpstr>
      <vt:lpstr>AR悠々ゴシック体E</vt:lpstr>
      <vt:lpstr>AR悠々ｺﾞｼｯｸ体E04</vt:lpstr>
      <vt:lpstr>Wingdings</vt:lpstr>
      <vt:lpstr>ＭＳ Ｐゴシック</vt:lpstr>
      <vt:lpstr>標準デザイン</vt:lpstr>
      <vt:lpstr>PowerPoint プレゼンテーション</vt:lpstr>
      <vt:lpstr>PowerPoint プレゼンテーション</vt:lpstr>
      <vt:lpstr>はじめに</vt:lpstr>
      <vt:lpstr>ご遠慮なく</vt:lpstr>
      <vt:lpstr>講演に先立ち</vt:lpstr>
      <vt:lpstr>PowerPoint プレゼンテーション</vt:lpstr>
      <vt:lpstr>PowerPoint プレゼンテーション</vt:lpstr>
      <vt:lpstr>PowerPoint プレゼンテーション</vt:lpstr>
      <vt:lpstr>防災の伝え方</vt:lpstr>
      <vt:lpstr>防災の伝え方　その２</vt:lpstr>
      <vt:lpstr>本日お伝えしたいこと</vt:lpstr>
      <vt:lpstr>PowerPoint プレゼンテーション</vt:lpstr>
      <vt:lpstr>PowerPoint プレゼンテーション</vt:lpstr>
      <vt:lpstr>地域防災とコミュニティ</vt:lpstr>
      <vt:lpstr>地域防災とコミュニティ</vt:lpstr>
      <vt:lpstr>地域防災にコミュニティが不可欠</vt:lpstr>
      <vt:lpstr>地域を守ること</vt:lpstr>
      <vt:lpstr>自分事からはじめる地域防災ネットワーク</vt:lpstr>
      <vt:lpstr>PowerPoint プレゼンテーション</vt:lpstr>
      <vt:lpstr>PowerPoint プレゼンテーション</vt:lpstr>
      <vt:lpstr>時代遅れの防災啓発</vt:lpstr>
      <vt:lpstr>新しいカタチの防災を創ろう！</vt:lpstr>
      <vt:lpstr>正しいコミュニティをつくろう！</vt:lpstr>
      <vt:lpstr>PowerPoint プレゼンテーション</vt:lpstr>
      <vt:lpstr>PowerPoint プレゼンテーション</vt:lpstr>
      <vt:lpstr>PowerPoint プレゼンテーション</vt:lpstr>
      <vt:lpstr>PowerPoint プレゼンテーション</vt:lpstr>
      <vt:lpstr>防災の基本スタイル</vt:lpstr>
      <vt:lpstr>我々が考えた防災のカタチ</vt:lpstr>
      <vt:lpstr>１６文字のことわざ化</vt:lpstr>
      <vt:lpstr>防災活動の目指すゴール</vt:lpstr>
      <vt:lpstr>地域共助には「組織論」の応用が近道</vt:lpstr>
      <vt:lpstr>同心円的な感染力</vt:lpstr>
      <vt:lpstr>「インパクト」のなせる技</vt:lpstr>
      <vt:lpstr>『強い言葉』とは？</vt:lpstr>
      <vt:lpstr>『強い言葉』の利用</vt:lpstr>
      <vt:lpstr>PowerPoint プレゼンテーション</vt:lpstr>
      <vt:lpstr>PowerPoint プレゼンテーション</vt:lpstr>
      <vt:lpstr>防災の勘違いを修正しましょう</vt:lpstr>
      <vt:lpstr>PowerPoint プレゼンテーション</vt:lpstr>
      <vt:lpstr>何を目指すのか？（自分の防災の目的は？）</vt:lpstr>
      <vt:lpstr>何を目指すのか？（自分の防災の目的は？）</vt:lpstr>
      <vt:lpstr>全国でとても困ることが発生している</vt:lpstr>
      <vt:lpstr>災害から離れる？災害から逃げる？</vt:lpstr>
      <vt:lpstr>「災害を相手に考える」からこうなる</vt:lpstr>
      <vt:lpstr>PowerPoint プレゼンテーション</vt:lpstr>
      <vt:lpstr>PowerPoint プレゼンテーション</vt:lpstr>
      <vt:lpstr>PowerPoint プレゼンテーション</vt:lpstr>
      <vt:lpstr>もしも、あなたが出勤中なら？</vt:lpstr>
      <vt:lpstr>PowerPoint プレゼンテーション</vt:lpstr>
      <vt:lpstr>もしも、あなたが広島市民なら？</vt:lpstr>
      <vt:lpstr>解説</vt:lpstr>
      <vt:lpstr>PowerPoint プレゼンテーション</vt:lpstr>
      <vt:lpstr>PowerPoint プレゼンテーション</vt:lpstr>
      <vt:lpstr>PowerPoint プレゼンテーション</vt:lpstr>
      <vt:lpstr>慌てない心は「決める・決めておく」ことで解決</vt:lpstr>
      <vt:lpstr>普段の中で「決める・決めておく」</vt:lpstr>
      <vt:lpstr>PowerPoint プレゼンテーション</vt:lpstr>
      <vt:lpstr>PowerPoint プレゼンテーション</vt:lpstr>
      <vt:lpstr>防災の「スタートライン」</vt:lpstr>
      <vt:lpstr>主役は「人」。その為に自分から学べ！</vt:lpstr>
      <vt:lpstr>PowerPoint プレゼンテーション</vt:lpstr>
      <vt:lpstr>いつ？何をやるかを考える！</vt:lpstr>
      <vt:lpstr>防災活動は災害が発生した瞬間にとり終えている？</vt:lpstr>
      <vt:lpstr>防災活動とは何をすれば良いのか？</vt:lpstr>
      <vt:lpstr>防災活動とは何をすれば良いのか？</vt:lpstr>
      <vt:lpstr>PowerPoint プレゼンテーション</vt:lpstr>
      <vt:lpstr>PowerPoint プレゼンテーション</vt:lpstr>
      <vt:lpstr>楽しくライフラインの構築</vt:lpstr>
      <vt:lpstr>PowerPoint プレゼンテーション</vt:lpstr>
      <vt:lpstr>PowerPoint プレゼンテーション</vt:lpstr>
      <vt:lpstr>防災活動は決してトップダウンではないチーム運営</vt:lpstr>
      <vt:lpstr>空虚が生み出す能力→足りないから補い合う</vt:lpstr>
      <vt:lpstr>私は、助けてもらわないと生きていけない</vt:lpstr>
      <vt:lpstr>PowerPoint プレゼンテーション</vt:lpstr>
      <vt:lpstr>PowerPoint プレゼンテーション</vt:lpstr>
      <vt:lpstr>防災活動はやりたくても「優先順位で迷い？」</vt:lpstr>
      <vt:lpstr>選択への理解を！</vt:lpstr>
      <vt:lpstr>不安要素！家族を誰が守ってくれるのか？</vt:lpstr>
      <vt:lpstr>究極の「防災活動」</vt:lpstr>
      <vt:lpstr>PowerPoint プレゼンテーション</vt:lpstr>
      <vt:lpstr>PowerPoint プレゼンテーション</vt:lpstr>
      <vt:lpstr>「あいさつ運動」の効果が立証（ひょうご震災記念２１世紀研究機構）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OHNISHI</dc:creator>
  <cp:lastModifiedBy>大西賞典</cp:lastModifiedBy>
  <cp:revision>4233</cp:revision>
  <cp:lastPrinted>2021-09-13T10:03:44Z</cp:lastPrinted>
  <dcterms:created xsi:type="dcterms:W3CDTF">2009-10-14T10:26:19Z</dcterms:created>
  <dcterms:modified xsi:type="dcterms:W3CDTF">2025-01-27T08:05:01Z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0x01010092E70F5C6CAB4540B4D7E9DA517B2105</vt:lpwstr>
  </property>
</Properties>
</file>