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2526" r:id="rId3"/>
    <p:sldId id="2527" r:id="rId4"/>
  </p:sldIdLst>
  <p:sldSz cx="9144000" cy="6858000" type="screen4x3"/>
  <p:notesSz cx="6858000" cy="9144000"/>
  <p:embeddedFontLst>
    <p:embeddedFont>
      <p:font typeface="游ゴシック" panose="020B0400000000000000" pitchFamily="50" charset="-128"/>
      <p:regular r:id="rId7"/>
      <p:bold r:id="rId8"/>
    </p:embeddedFont>
    <p:embeddedFont>
      <p:font typeface="游ゴシック Light" panose="020B0300000000000000" pitchFamily="50" charset="-128"/>
      <p:regular r:id="rId9"/>
    </p:embeddedFont>
    <p:embeddedFont>
      <p:font typeface="AR P悠々ゴシック体E" panose="040B0900000000000000" pitchFamily="50" charset="-128"/>
      <p:regular r:id="rId10"/>
    </p:embeddedFont>
    <p:embeddedFont>
      <p:font typeface="ＤＦＧ特太ゴシック体" panose="020B0A00010101010101" pitchFamily="50" charset="-128"/>
      <p:regular r:id="rId11"/>
    </p:embeddedFont>
  </p:embeddedFont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FFF00"/>
    <a:srgbClr val="FFFF66"/>
    <a:srgbClr val="FF3300"/>
    <a:srgbClr val="FF6600"/>
    <a:srgbClr val="969696"/>
    <a:srgbClr val="FF9900"/>
    <a:srgbClr val="FF66F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1" autoAdjust="0"/>
    <p:restoredTop sz="94731" autoAdjust="0"/>
  </p:normalViewPr>
  <p:slideViewPr>
    <p:cSldViewPr>
      <p:cViewPr varScale="1">
        <p:scale>
          <a:sx n="110" d="100"/>
          <a:sy n="110" d="100"/>
        </p:scale>
        <p:origin x="165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99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5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5D984-4E1F-4AF1-AF3B-2ADF4BBD7B36}" type="datetimeFigureOut">
              <a:rPr kumimoji="1" lang="ja-JP" altLang="en-US" smtClean="0"/>
              <a:pPr/>
              <a:t>2019/9/22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D9490-19E8-450A-B0A8-469918563C0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6570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60A354A-BE0E-4775-91E9-5710D7B3BFA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450919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F6C87F-1275-4FB9-8DFA-F695A39EF7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DED95A4-72E7-45B6-A0F0-D77BDEEC3B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E264E82-6377-4071-9C69-617812210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3490-7526-4007-9378-782F83B09B9A}" type="datetimeFigureOut">
              <a:rPr kumimoji="1" lang="ja-JP" altLang="en-US" smtClean="0"/>
              <a:t>2019/9/22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EFBAC03-5602-43BC-A71B-A3A3EFEB9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566F314-12EC-4568-8DB1-4EFB3AC3B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476-5A55-46E3-B8CB-AD31D51BC0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3134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F4624F-A97E-42DA-B1DA-4E00DA789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EB9ECF4-FDE5-4D8A-AE7B-8C46571AA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03DD126-EEA2-48AD-ACCC-129DCA0C7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3490-7526-4007-9378-782F83B09B9A}" type="datetimeFigureOut">
              <a:rPr kumimoji="1" lang="ja-JP" altLang="en-US" smtClean="0"/>
              <a:t>2019/9/22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03D2FA-49A5-42D1-9284-EE045CF56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36A0E0-B3A4-4315-B47A-3E72BE619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476-5A55-46E3-B8CB-AD31D51BC0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3842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B693F0-24C6-468B-8AA0-F33318C29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7CA65D1-CDB6-4E72-9025-C3BD10E0A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AAA6A8E-9198-44E2-8C21-88E37F148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3490-7526-4007-9378-782F83B09B9A}" type="datetimeFigureOut">
              <a:rPr kumimoji="1" lang="ja-JP" altLang="en-US" smtClean="0"/>
              <a:t>2019/9/22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DBAADD9-8824-4296-B96E-678DA8B40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C5B878B-687A-420D-AA20-B30F0E88F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476-5A55-46E3-B8CB-AD31D51BC0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871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7FD499-B8FA-46D4-BA10-5B7EF8DAF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5E7204-256F-4D03-927E-E106D25750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54ED81D-534F-4DF1-8E01-828841E02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4D41C17-C89E-430C-B14B-2741F3C61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3490-7526-4007-9378-782F83B09B9A}" type="datetimeFigureOut">
              <a:rPr kumimoji="1" lang="ja-JP" altLang="en-US" smtClean="0"/>
              <a:t>2019/9/22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724B823-CFD8-44FF-B292-0E553706E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294647E-479C-4A21-8BDD-55EB32E75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476-5A55-46E3-B8CB-AD31D51BC0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0583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356A7D-9960-408C-8A2D-366E51D37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7C26C47-0489-4744-B4E2-F1C23CD31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3A1DAB1-38FD-44BB-9FEB-21C938FEE6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A003A8D-768C-482D-86DE-753B602441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3CE07E2-8D9C-4902-AA7D-ECA87A307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CD10F50-149A-46BD-8477-1C8117466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3490-7526-4007-9378-782F83B09B9A}" type="datetimeFigureOut">
              <a:rPr kumimoji="1" lang="ja-JP" altLang="en-US" smtClean="0"/>
              <a:t>2019/9/22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BFF9D6C-909E-4468-93C7-370471FB1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C776520-6C87-44A4-A507-E6CD3DFB5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476-5A55-46E3-B8CB-AD31D51BC0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7511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5B8DB4-1F0C-4638-B0A5-83F3F42F3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117AECE-114B-455D-82B6-CA1B09DA1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3490-7526-4007-9378-782F83B09B9A}" type="datetimeFigureOut">
              <a:rPr kumimoji="1" lang="ja-JP" altLang="en-US" smtClean="0"/>
              <a:t>2019/9/22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5DDE8F0-D59E-4E2C-8791-C3EFB354A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B7B8A20-8D96-4CE2-8E1B-9907EB04C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476-5A55-46E3-B8CB-AD31D51BC0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489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D8CC712-C1A3-43D7-96AF-FE7D2E901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3490-7526-4007-9378-782F83B09B9A}" type="datetimeFigureOut">
              <a:rPr kumimoji="1" lang="ja-JP" altLang="en-US" smtClean="0"/>
              <a:t>2019/9/22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E93B4D0-D80D-4F37-8E3B-C54C46210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078AEE7-9AE7-4807-B6B1-903711F3F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476-5A55-46E3-B8CB-AD31D51BC0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8247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ECF4CA-7ECE-4FE9-849A-68FE24A1A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40EC0A6-A2A3-463A-AFF5-22CDD7A8B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227B19D-B7A0-4C98-8FC4-1289BC1DE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4FC680C-D31C-4666-B466-B1D3D97EF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3490-7526-4007-9378-782F83B09B9A}" type="datetimeFigureOut">
              <a:rPr kumimoji="1" lang="ja-JP" altLang="en-US" smtClean="0"/>
              <a:t>2019/9/22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451F171-0048-45C6-A708-1C04FF291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811F1DF-E642-4CA5-92AE-BBA8AA8B4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476-5A55-46E3-B8CB-AD31D51BC0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5410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229600" cy="648072"/>
          </a:xfrm>
          <a:prstGeom prst="rect">
            <a:avLst/>
          </a:prstGeom>
          <a:effectLst/>
        </p:spPr>
        <p:txBody>
          <a:bodyPr/>
          <a:lstStyle>
            <a:lvl1pPr algn="l">
              <a:defRPr sz="3200" baseline="0">
                <a:solidFill>
                  <a:srgbClr val="FFFF00"/>
                </a:solidFill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buFont typeface="Arial" pitchFamily="34" charset="0"/>
              <a:buChar char="•"/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buFont typeface="Arial" pitchFamily="34" charset="0"/>
              <a:buChar char="•"/>
              <a:defRPr/>
            </a:lvl4pPr>
            <a:lvl5pPr>
              <a:buClr>
                <a:schemeClr val="accent2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607F9A-8E67-4311-8597-C4FBD571B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4296178-2312-49B2-9516-002529A62D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75BAA92-E347-497E-A66A-A66ECD340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D073A9C-90B7-4D05-84B2-22195143E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3490-7526-4007-9378-782F83B09B9A}" type="datetimeFigureOut">
              <a:rPr kumimoji="1" lang="ja-JP" altLang="en-US" smtClean="0"/>
              <a:t>2019/9/22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F47037C-4057-4E74-BB65-AC8985335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1D0BC0B-30C4-4D69-A79A-DFA0BF4AD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476-5A55-46E3-B8CB-AD31D51BC0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6239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AC52AD-ECF8-4123-BF02-621CB072C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AE5D1ED-6DEE-4920-B45D-331958F430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BAD289-6EB5-45B9-A7B2-6757D2975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3490-7526-4007-9378-782F83B09B9A}" type="datetimeFigureOut">
              <a:rPr kumimoji="1" lang="ja-JP" altLang="en-US" smtClean="0"/>
              <a:t>2019/9/22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5F966A7-6F62-497C-92D1-12264F1A2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7954EF8-EFCD-45B3-B58B-E730428CA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476-5A55-46E3-B8CB-AD31D51BC0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5431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F2587F-0D7E-4DB6-B16A-8D39B7EA7B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259A6F2-01CD-4097-A4B2-1485DD0BF0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C01B9D0-70C5-4215-915C-7E6EEE1C5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3490-7526-4007-9378-782F83B09B9A}" type="datetimeFigureOut">
              <a:rPr kumimoji="1" lang="ja-JP" altLang="en-US" smtClean="0"/>
              <a:t>2019/9/22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15E317-E3DC-4F2A-BEB2-8C6500F5A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97ACF11-8591-42D3-A192-B0A06C309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476-5A55-46E3-B8CB-AD31D51BC0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6576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620713"/>
            <a:ext cx="9144000" cy="714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8523288" y="6616700"/>
            <a:ext cx="585787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fld id="{F10E94C2-5BF4-44AF-B6DA-5A0045E97B1B}" type="slidenum">
              <a:rPr lang="en-US" altLang="ja-JP" sz="1000"/>
              <a:pPr algn="r"/>
              <a:t>‹#›</a:t>
            </a:fld>
            <a:endParaRPr lang="en-US" altLang="ja-JP" sz="1000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61521" y="651944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rgbClr val="008000"/>
                </a:solidFill>
                <a:ea typeface="ＤＨＰ特太ゴシック体" pitchFamily="2" charset="-128"/>
              </a:rPr>
              <a:t>地域防災研究所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258F238-2161-4B72-BCA9-DEC63C7DC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CDC90B5-9B00-4A6C-A314-5909E91C4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E9BA1D8-5429-4BEA-955D-02BFBD3F0A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F3490-7526-4007-9378-782F83B09B9A}" type="datetimeFigureOut">
              <a:rPr kumimoji="1" lang="ja-JP" altLang="en-US" smtClean="0"/>
              <a:t>2019/9/22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7836A9E-4EEC-4EFB-824F-5D57CD867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669859-4DA9-403D-9B60-033AA5C4B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5E476-5A55-46E3-B8CB-AD31D51BC0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201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27384"/>
            <a:ext cx="9144000" cy="68580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7564" y="1194226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 dirty="0">
                <a:solidFill>
                  <a:schemeClr val="bg1"/>
                </a:solidFill>
                <a:latin typeface="ＤＦＧ特太ゴシック体" pitchFamily="50" charset="-128"/>
                <a:ea typeface="ＤＦＧ特太ゴシック体" pitchFamily="50" charset="-128"/>
              </a:rPr>
              <a:t>ところで</a:t>
            </a:r>
          </a:p>
          <a:p>
            <a:pPr algn="ctr"/>
            <a:r>
              <a:rPr kumimoji="1" lang="ja-JP" altLang="en-US" sz="7200" dirty="0">
                <a:solidFill>
                  <a:schemeClr val="bg1"/>
                </a:solidFill>
                <a:latin typeface="ＤＦＧ特太ゴシック体" pitchFamily="50" charset="-128"/>
                <a:ea typeface="ＤＦＧ特太ゴシック体" pitchFamily="50" charset="-128"/>
              </a:rPr>
              <a:t>本当に</a:t>
            </a:r>
          </a:p>
          <a:p>
            <a:pPr algn="ctr"/>
            <a:r>
              <a:rPr kumimoji="1" lang="ja-JP" altLang="en-US" sz="7200" dirty="0">
                <a:solidFill>
                  <a:srgbClr val="FFFF00"/>
                </a:solidFill>
                <a:latin typeface="ＤＦＧ特太ゴシック体" pitchFamily="50" charset="-128"/>
                <a:ea typeface="ＤＦＧ特太ゴシック体" pitchFamily="50" charset="-128"/>
              </a:rPr>
              <a:t>「共助」</a:t>
            </a:r>
            <a:r>
              <a:rPr kumimoji="1" lang="ja-JP" altLang="en-US" sz="7200" dirty="0">
                <a:solidFill>
                  <a:schemeClr val="bg1"/>
                </a:solidFill>
                <a:latin typeface="ＤＦＧ特太ゴシック体" pitchFamily="50" charset="-128"/>
                <a:ea typeface="ＤＦＧ特太ゴシック体" pitchFamily="50" charset="-128"/>
              </a:rPr>
              <a:t>は</a:t>
            </a:r>
            <a:endParaRPr kumimoji="1" lang="en-US" altLang="ja-JP" sz="7200" dirty="0">
              <a:solidFill>
                <a:schemeClr val="bg1"/>
              </a:solidFill>
              <a:latin typeface="ＤＦＧ特太ゴシック体" pitchFamily="50" charset="-128"/>
              <a:ea typeface="ＤＦＧ特太ゴシック体" pitchFamily="50" charset="-128"/>
            </a:endParaRPr>
          </a:p>
          <a:p>
            <a:pPr algn="ctr"/>
            <a:r>
              <a:rPr kumimoji="1" lang="ja-JP" altLang="en-US" sz="7200" dirty="0">
                <a:solidFill>
                  <a:schemeClr val="bg1"/>
                </a:solidFill>
                <a:latin typeface="ＤＦＧ特太ゴシック体" pitchFamily="50" charset="-128"/>
                <a:ea typeface="ＤＦＧ特太ゴシック体" pitchFamily="50" charset="-128"/>
              </a:rPr>
              <a:t>必要なのか？</a:t>
            </a:r>
          </a:p>
        </p:txBody>
      </p:sp>
    </p:spTree>
    <p:extLst>
      <p:ext uri="{BB962C8B-B14F-4D97-AF65-F5344CB8AC3E}">
        <p14:creationId xmlns:p14="http://schemas.microsoft.com/office/powerpoint/2010/main" val="247221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「共助」の形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764704"/>
            <a:ext cx="8507288" cy="5616624"/>
          </a:xfrm>
        </p:spPr>
        <p:txBody>
          <a:bodyPr/>
          <a:lstStyle/>
          <a:p>
            <a:r>
              <a:rPr kumimoji="1" lang="ja-JP" altLang="en-US" sz="2800" dirty="0">
                <a:solidFill>
                  <a:srgbClr val="7030A0"/>
                </a:solidFill>
              </a:rPr>
              <a:t>人を助ける共助</a:t>
            </a:r>
          </a:p>
          <a:p>
            <a:r>
              <a:rPr kumimoji="1" lang="ja-JP" altLang="en-US" sz="2800" dirty="0">
                <a:solidFill>
                  <a:srgbClr val="FF0000"/>
                </a:solidFill>
              </a:rPr>
              <a:t>助かりたいと思う人がお互いに助け合うことが「</a:t>
            </a:r>
            <a:r>
              <a:rPr kumimoji="1" lang="ja-JP" altLang="en-US" sz="2800" dirty="0">
                <a:solidFill>
                  <a:srgbClr val="FF0000"/>
                </a:solidFill>
                <a:highlight>
                  <a:srgbClr val="FFFF00"/>
                </a:highlight>
              </a:rPr>
              <a:t>共助</a:t>
            </a:r>
            <a:r>
              <a:rPr kumimoji="1" lang="ja-JP" altLang="en-US" sz="2800" dirty="0">
                <a:solidFill>
                  <a:srgbClr val="FF0000"/>
                </a:solidFill>
              </a:rPr>
              <a:t>」</a:t>
            </a:r>
          </a:p>
          <a:p>
            <a:pPr lvl="1"/>
            <a:r>
              <a:rPr kumimoji="1" lang="ja-JP" altLang="en-US" sz="2400" dirty="0"/>
              <a:t>「</a:t>
            </a:r>
            <a:r>
              <a:rPr kumimoji="1" lang="ja-JP" altLang="en-US" sz="2400" dirty="0">
                <a:solidFill>
                  <a:srgbClr val="0070C0"/>
                </a:solidFill>
              </a:rPr>
              <a:t>助かろうとする意志がない人</a:t>
            </a:r>
            <a:r>
              <a:rPr kumimoji="1" lang="ja-JP" altLang="en-US" sz="2400" dirty="0"/>
              <a:t>」を</a:t>
            </a:r>
            <a:br>
              <a:rPr kumimoji="1" lang="ja-JP" altLang="en-US" sz="2400" dirty="0"/>
            </a:br>
            <a:r>
              <a:rPr kumimoji="1" lang="ja-JP" altLang="en-US" sz="2400" dirty="0"/>
              <a:t>　　　　　　　　助けることは不可能</a:t>
            </a:r>
          </a:p>
          <a:p>
            <a:r>
              <a:rPr kumimoji="1" lang="ja-JP" altLang="en-US" sz="2800" dirty="0"/>
              <a:t>しかし現在の日本では</a:t>
            </a:r>
          </a:p>
          <a:p>
            <a:r>
              <a:rPr kumimoji="1" lang="ja-JP" altLang="en-US" sz="2800" dirty="0">
                <a:solidFill>
                  <a:srgbClr val="7030A0"/>
                </a:solidFill>
              </a:rPr>
              <a:t>人を助ける共助</a:t>
            </a:r>
            <a:r>
              <a:rPr kumimoji="1" lang="ja-JP" altLang="en-US" sz="2800" dirty="0"/>
              <a:t>が推進されている</a:t>
            </a:r>
          </a:p>
          <a:p>
            <a:r>
              <a:rPr kumimoji="1" lang="ja-JP" altLang="en-US" sz="2800" dirty="0"/>
              <a:t>どこかにスタートラインの引き間違った原因がある</a:t>
            </a:r>
          </a:p>
          <a:p>
            <a:r>
              <a:rPr kumimoji="1" lang="ja-JP" altLang="en-US" sz="2800" dirty="0"/>
              <a:t>自主防災組織「</a:t>
            </a:r>
            <a:r>
              <a:rPr kumimoji="1" lang="ja-JP" altLang="en-US" sz="2800" dirty="0">
                <a:solidFill>
                  <a:srgbClr val="FF0000"/>
                </a:solidFill>
              </a:rPr>
              <a:t>共助</a:t>
            </a:r>
            <a:r>
              <a:rPr kumimoji="1" lang="ja-JP" altLang="en-US" sz="2800" dirty="0"/>
              <a:t>」→何をすべきか「</a:t>
            </a:r>
            <a:r>
              <a:rPr kumimoji="1" lang="ja-JP" altLang="en-US" sz="2800" dirty="0">
                <a:solidFill>
                  <a:srgbClr val="FF0000"/>
                </a:solidFill>
              </a:rPr>
              <a:t>定義がない</a:t>
            </a:r>
            <a:r>
              <a:rPr kumimoji="1" lang="ja-JP" altLang="en-US" sz="2800" dirty="0"/>
              <a:t>」</a:t>
            </a:r>
          </a:p>
          <a:p>
            <a:pPr lvl="1"/>
            <a:r>
              <a:rPr kumimoji="1" lang="ja-JP" altLang="en-US" sz="2400" dirty="0">
                <a:solidFill>
                  <a:srgbClr val="FF0000"/>
                </a:solidFill>
              </a:rPr>
              <a:t>できること</a:t>
            </a:r>
          </a:p>
          <a:p>
            <a:pPr lvl="1"/>
            <a:r>
              <a:rPr kumimoji="1" lang="ja-JP" altLang="en-US" sz="2400" dirty="0">
                <a:solidFill>
                  <a:srgbClr val="FF0000"/>
                </a:solidFill>
              </a:rPr>
              <a:t>できないこと</a:t>
            </a:r>
          </a:p>
          <a:p>
            <a:r>
              <a:rPr kumimoji="1" lang="ja-JP" altLang="en-US" sz="2800" dirty="0"/>
              <a:t>これらが何処にも明記されていない！</a:t>
            </a:r>
          </a:p>
          <a:p>
            <a:r>
              <a:rPr kumimoji="1" lang="ja-JP" altLang="en-US" sz="2800" dirty="0"/>
              <a:t>できるようになる為にはそれなりの</a:t>
            </a:r>
            <a:r>
              <a:rPr kumimoji="1" lang="ja-JP" altLang="en-US" sz="2800" dirty="0">
                <a:solidFill>
                  <a:srgbClr val="FF0000"/>
                </a:solidFill>
                <a:highlight>
                  <a:srgbClr val="FFFF00"/>
                </a:highlight>
              </a:rPr>
              <a:t>備え（装備）が必要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491" y="1711507"/>
            <a:ext cx="2954100" cy="1984786"/>
          </a:xfrm>
          <a:prstGeom prst="rect">
            <a:avLst/>
          </a:prstGeom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1C78C7F2-3D2D-45A2-896B-A4CDD5FE528F}"/>
              </a:ext>
            </a:extLst>
          </p:cNvPr>
          <p:cNvSpPr/>
          <p:nvPr/>
        </p:nvSpPr>
        <p:spPr bwMode="auto">
          <a:xfrm>
            <a:off x="297655" y="476672"/>
            <a:ext cx="5626968" cy="3528392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kumimoji="1" lang="ja-JP" altLang="en-US" sz="4000" dirty="0">
                <a:solidFill>
                  <a:schemeClr val="bg1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助けることができない</a:t>
            </a:r>
          </a:p>
          <a:p>
            <a:pPr algn="ctr"/>
            <a:r>
              <a:rPr kumimoji="1" lang="ja-JP" altLang="en-US" sz="4000" dirty="0" err="1">
                <a:solidFill>
                  <a:schemeClr val="bg1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だけ</a:t>
            </a:r>
            <a:r>
              <a:rPr kumimoji="1" lang="ja-JP" altLang="en-US" sz="4000" dirty="0">
                <a:solidFill>
                  <a:schemeClr val="bg1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ではなく</a:t>
            </a:r>
          </a:p>
          <a:p>
            <a:pPr algn="ctr"/>
            <a:r>
              <a:rPr kumimoji="1" lang="ja-JP" altLang="en-US" sz="4000" dirty="0">
                <a:solidFill>
                  <a:srgbClr val="FFFF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共倒れしかねない！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57E6B816-3708-4210-A268-35F519B90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566" y="1711558"/>
            <a:ext cx="2953950" cy="198468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C0D2D91-1CA0-4309-B527-778E81845E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741" y="1711003"/>
            <a:ext cx="2955600" cy="198579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315A0D3-FAB6-4F3E-A0B2-888D1419A2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567" y="1711558"/>
            <a:ext cx="2953949" cy="198468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210B0FFD-8886-405C-AA4D-A332EBA27B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741" y="1710449"/>
            <a:ext cx="2955600" cy="1985794"/>
          </a:xfrm>
          <a:prstGeom prst="rect">
            <a:avLst/>
          </a:prstGeom>
        </p:spPr>
      </p:pic>
      <p:sp>
        <p:nvSpPr>
          <p:cNvPr id="13" name="吹き出し: 円形 12">
            <a:extLst>
              <a:ext uri="{FF2B5EF4-FFF2-40B4-BE49-F238E27FC236}">
                <a16:creationId xmlns:a16="http://schemas.microsoft.com/office/drawing/2014/main" id="{B797C071-1B7D-4E51-BBFC-744CDFFAE1B6}"/>
              </a:ext>
            </a:extLst>
          </p:cNvPr>
          <p:cNvSpPr/>
          <p:nvPr/>
        </p:nvSpPr>
        <p:spPr bwMode="auto">
          <a:xfrm>
            <a:off x="2987824" y="3768251"/>
            <a:ext cx="6120782" cy="2325045"/>
          </a:xfrm>
          <a:prstGeom prst="wedgeEllipseCallout">
            <a:avLst>
              <a:gd name="adj1" fmla="val 27305"/>
              <a:gd name="adj2" fmla="val -74649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kumimoji="1" lang="ja-JP" altLang="en-US" sz="3200" dirty="0">
                <a:solidFill>
                  <a:srgbClr val="FFFF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自分が生き延びる術を</a:t>
            </a:r>
            <a:br>
              <a:rPr kumimoji="1" lang="ja-JP" altLang="en-US" sz="3200" dirty="0">
                <a:solidFill>
                  <a:srgbClr val="FFFF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</a:br>
            <a:r>
              <a:rPr kumimoji="1" lang="ja-JP" altLang="en-US" sz="3200" dirty="0">
                <a:solidFill>
                  <a:srgbClr val="FFFF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身につけること！</a:t>
            </a:r>
            <a:endParaRPr kumimoji="1" lang="en-US" altLang="ja-JP" sz="3200" dirty="0">
              <a:solidFill>
                <a:srgbClr val="FFFF0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pPr algn="ctr"/>
            <a:r>
              <a:rPr kumimoji="1" lang="ja-JP" altLang="en-US" sz="3200" dirty="0">
                <a:solidFill>
                  <a:schemeClr val="bg1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それが置き去りに</a:t>
            </a:r>
          </a:p>
          <a:p>
            <a:pPr algn="ctr"/>
            <a:r>
              <a:rPr kumimoji="1" lang="ja-JP" altLang="en-US" sz="3200" dirty="0">
                <a:solidFill>
                  <a:schemeClr val="bg1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なっている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D7EA847C-D818-431C-86C9-39B3A06113B0}"/>
              </a:ext>
            </a:extLst>
          </p:cNvPr>
          <p:cNvSpPr/>
          <p:nvPr/>
        </p:nvSpPr>
        <p:spPr bwMode="auto">
          <a:xfrm>
            <a:off x="457200" y="692696"/>
            <a:ext cx="8291264" cy="5688632"/>
          </a:xfrm>
          <a:prstGeom prst="round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ja-JP" altLang="en-US" sz="4400" dirty="0">
                <a:solidFill>
                  <a:srgbClr val="0000FF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助かる意識のない人や</a:t>
            </a:r>
            <a:endParaRPr lang="en-US" altLang="ja-JP" sz="4400" dirty="0">
              <a:solidFill>
                <a:srgbClr val="0000FF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pPr algn="ctr"/>
            <a:r>
              <a:rPr lang="ja-JP" altLang="en-US" sz="4400" dirty="0">
                <a:solidFill>
                  <a:srgbClr val="0000FF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助かる努力をしない人</a:t>
            </a:r>
          </a:p>
          <a:p>
            <a:pPr algn="ctr"/>
            <a:r>
              <a:rPr lang="ja-JP" altLang="en-US" sz="44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この人達の「</a:t>
            </a:r>
            <a:r>
              <a:rPr lang="ja-JP" altLang="en-US" sz="4400" dirty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安否確認</a:t>
            </a:r>
            <a:r>
              <a:rPr lang="ja-JP" altLang="en-US" sz="44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」なんて</a:t>
            </a:r>
          </a:p>
          <a:p>
            <a:pPr algn="ctr"/>
            <a:r>
              <a:rPr lang="ja-JP" altLang="en-US" sz="44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する必要はない</a:t>
            </a:r>
            <a:r>
              <a:rPr lang="en-US" altLang="ja-JP" sz="44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!</a:t>
            </a:r>
          </a:p>
          <a:p>
            <a:pPr algn="ctr"/>
            <a:r>
              <a:rPr lang="ja-JP" altLang="en-US" sz="44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　</a:t>
            </a:r>
            <a:r>
              <a:rPr lang="en-US" altLang="ja-JP" sz="44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『</a:t>
            </a:r>
            <a:r>
              <a:rPr lang="ja-JP" altLang="en-US" sz="4400" dirty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私は大丈夫です！</a:t>
            </a:r>
            <a:r>
              <a:rPr lang="en-US" altLang="ja-JP" sz="44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』</a:t>
            </a:r>
            <a:endParaRPr lang="ja-JP" altLang="en-US" sz="4400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pPr algn="ctr"/>
            <a:r>
              <a:rPr lang="ja-JP" altLang="en-US" sz="44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自らが発信することが</a:t>
            </a:r>
          </a:p>
          <a:p>
            <a:pPr algn="ctr"/>
            <a:r>
              <a:rPr lang="ja-JP" altLang="en-US" sz="4400" dirty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最も重要！</a:t>
            </a:r>
            <a:endParaRPr lang="en-US" altLang="ja-JP" sz="4400" dirty="0">
              <a:solidFill>
                <a:srgbClr val="FF000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21DF573B-B402-427E-8769-ACA1F8575DC8}"/>
              </a:ext>
            </a:extLst>
          </p:cNvPr>
          <p:cNvSpPr/>
          <p:nvPr/>
        </p:nvSpPr>
        <p:spPr bwMode="auto">
          <a:xfrm>
            <a:off x="457200" y="692696"/>
            <a:ext cx="8291264" cy="5688632"/>
          </a:xfrm>
          <a:prstGeom prst="round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ja-JP" altLang="en-US" sz="4400" dirty="0">
                <a:solidFill>
                  <a:schemeClr val="bg1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発信することが出来ない人</a:t>
            </a:r>
            <a:r>
              <a:rPr lang="ja-JP" altLang="en-US" sz="3200" dirty="0">
                <a:solidFill>
                  <a:schemeClr val="bg1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と</a:t>
            </a:r>
          </a:p>
          <a:p>
            <a:pPr algn="ctr"/>
            <a:r>
              <a:rPr lang="ja-JP" altLang="en-US" sz="4400" dirty="0">
                <a:solidFill>
                  <a:schemeClr val="bg1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発信しない人</a:t>
            </a:r>
          </a:p>
          <a:p>
            <a:pPr algn="ctr"/>
            <a:r>
              <a:rPr lang="ja-JP" altLang="en-US" sz="4400" dirty="0">
                <a:solidFill>
                  <a:srgbClr val="FFFF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全く違うもの！</a:t>
            </a:r>
            <a:endParaRPr lang="en-US" altLang="ja-JP" sz="4400" dirty="0">
              <a:solidFill>
                <a:srgbClr val="FFFF0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pPr algn="ctr"/>
            <a:r>
              <a:rPr lang="ja-JP" altLang="en-US" sz="4400" dirty="0">
                <a:solidFill>
                  <a:schemeClr val="bg1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普段は何もせず</a:t>
            </a:r>
          </a:p>
          <a:p>
            <a:pPr algn="ctr"/>
            <a:r>
              <a:rPr lang="ja-JP" altLang="en-US" sz="4400" dirty="0">
                <a:solidFill>
                  <a:schemeClr val="bg1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災害時だから</a:t>
            </a:r>
          </a:p>
          <a:p>
            <a:pPr algn="ctr"/>
            <a:r>
              <a:rPr lang="ja-JP" altLang="en-US" sz="4400" dirty="0">
                <a:solidFill>
                  <a:srgbClr val="FFFF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助けろ！</a:t>
            </a:r>
            <a:endParaRPr lang="en-US" altLang="ja-JP" sz="4400" dirty="0">
              <a:solidFill>
                <a:srgbClr val="FFFF0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pPr algn="ctr"/>
            <a:r>
              <a:rPr lang="ja-JP" altLang="en-US" sz="4400" dirty="0">
                <a:solidFill>
                  <a:schemeClr val="bg1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これは都合良すぎる！</a:t>
            </a:r>
            <a:endParaRPr lang="en-US" altLang="ja-JP" sz="4400" dirty="0">
              <a:solidFill>
                <a:schemeClr val="bg1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pPr algn="ctr"/>
            <a:endParaRPr lang="en-US" altLang="ja-JP" sz="4400" dirty="0">
              <a:solidFill>
                <a:schemeClr val="bg1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299F630A-3A97-4F2E-BB5F-A2E96485EF33}"/>
              </a:ext>
            </a:extLst>
          </p:cNvPr>
          <p:cNvSpPr/>
          <p:nvPr/>
        </p:nvSpPr>
        <p:spPr bwMode="auto">
          <a:xfrm>
            <a:off x="446765" y="692696"/>
            <a:ext cx="8291264" cy="5688632"/>
          </a:xfrm>
          <a:prstGeom prst="round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ja-JP" altLang="en-US" sz="6000" dirty="0">
                <a:solidFill>
                  <a:schemeClr val="bg1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一般市民がやることと</a:t>
            </a:r>
          </a:p>
          <a:p>
            <a:pPr algn="ctr"/>
            <a:r>
              <a:rPr lang="ja-JP" altLang="en-US" sz="6000" dirty="0">
                <a:solidFill>
                  <a:srgbClr val="FFFF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行政がやるべき責務</a:t>
            </a:r>
            <a:r>
              <a:rPr lang="ja-JP" altLang="en-US" sz="6000" dirty="0">
                <a:solidFill>
                  <a:schemeClr val="bg1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が</a:t>
            </a:r>
          </a:p>
          <a:p>
            <a:pPr algn="ctr"/>
            <a:r>
              <a:rPr lang="ja-JP" altLang="en-US" sz="6000" dirty="0">
                <a:solidFill>
                  <a:schemeClr val="bg1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混在しすぎている！</a:t>
            </a:r>
            <a:endParaRPr lang="en-US" altLang="ja-JP" sz="4400" dirty="0">
              <a:solidFill>
                <a:schemeClr val="bg1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633AFD59-2F3D-4787-A765-F44750824020}"/>
              </a:ext>
            </a:extLst>
          </p:cNvPr>
          <p:cNvSpPr/>
          <p:nvPr/>
        </p:nvSpPr>
        <p:spPr bwMode="auto">
          <a:xfrm>
            <a:off x="436330" y="692696"/>
            <a:ext cx="8291264" cy="5688632"/>
          </a:xfrm>
          <a:prstGeom prst="round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ja-JP" altLang="en-US" sz="5400" dirty="0">
                <a:solidFill>
                  <a:srgbClr val="FFFF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行政ができもしないことを</a:t>
            </a:r>
          </a:p>
          <a:p>
            <a:pPr algn="ctr"/>
            <a:r>
              <a:rPr lang="ja-JP" altLang="en-US" sz="5400" dirty="0">
                <a:solidFill>
                  <a:schemeClr val="bg1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災害対策基本法に</a:t>
            </a:r>
          </a:p>
          <a:p>
            <a:pPr algn="ctr"/>
            <a:r>
              <a:rPr lang="ja-JP" altLang="en-US" sz="5400" dirty="0">
                <a:solidFill>
                  <a:schemeClr val="bg1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記載するな！</a:t>
            </a:r>
            <a:endParaRPr lang="en-US" altLang="ja-JP" sz="5400" dirty="0">
              <a:solidFill>
                <a:schemeClr val="bg1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pPr algn="ctr"/>
            <a:r>
              <a:rPr lang="ja-JP" altLang="en-US" sz="5400" dirty="0">
                <a:solidFill>
                  <a:srgbClr val="FFFF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市民は勘違いする！</a:t>
            </a:r>
            <a:endParaRPr lang="en-US" altLang="ja-JP" sz="5400" dirty="0">
              <a:solidFill>
                <a:srgbClr val="FFFF0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435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6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9525">
          <a:noFill/>
          <a:miter lim="800000"/>
          <a:headEnd/>
          <a:tailEnd/>
        </a:ln>
        <a:effectLst/>
      </a:spPr>
      <a:bodyPr wrap="none" rtlCol="0" anchor="ctr"/>
      <a:lstStyle>
        <a:defPPr algn="ctr">
          <a:defRPr kumimoji="1"/>
        </a:defPPr>
      </a:lstStyle>
    </a:spDef>
    <a:txDef>
      <a:spPr>
        <a:noFill/>
      </a:spPr>
      <a:bodyPr wrap="none" rtlCol="0">
        <a:spAutoFit/>
      </a:bodyPr>
      <a:lstStyle>
        <a:defPPr algn="ctr">
          <a:defRPr kumimoji="1" sz="8800" dirty="0" smtClean="0">
            <a:solidFill>
              <a:srgbClr val="FFFF00"/>
            </a:solidFill>
          </a:defRPr>
        </a:defPPr>
      </a:lstStyle>
    </a:tx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65810</TotalTime>
  <Words>150</Words>
  <Application>Microsoft Office PowerPoint</Application>
  <PresentationFormat>画面に合わせる (4:3)</PresentationFormat>
  <Paragraphs>43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ＤＦＧ特太ゴシック体</vt:lpstr>
      <vt:lpstr>游ゴシック Light</vt:lpstr>
      <vt:lpstr>Arial</vt:lpstr>
      <vt:lpstr>AR P悠々ゴシック体E</vt:lpstr>
      <vt:lpstr>游ゴシック</vt:lpstr>
      <vt:lpstr>標準デザイン</vt:lpstr>
      <vt:lpstr>デザインの設定</vt:lpstr>
      <vt:lpstr>PowerPoint プレゼンテーション</vt:lpstr>
      <vt:lpstr>「共助」の形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OHNISHI</dc:creator>
  <cp:lastModifiedBy>大西賞典</cp:lastModifiedBy>
  <cp:revision>3241</cp:revision>
  <dcterms:created xsi:type="dcterms:W3CDTF">2009-10-14T10:26:19Z</dcterms:created>
  <dcterms:modified xsi:type="dcterms:W3CDTF">2019-09-22T04:37:07Z</dcterms:modified>
</cp:coreProperties>
</file>