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351" r:id="rId3"/>
    <p:sldId id="2352" r:id="rId4"/>
    <p:sldId id="2353" r:id="rId5"/>
    <p:sldId id="2354" r:id="rId6"/>
    <p:sldId id="2355" r:id="rId7"/>
    <p:sldId id="2356" r:id="rId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008000"/>
    <a:srgbClr val="FFFF00"/>
    <a:srgbClr val="FF9900"/>
    <a:srgbClr val="FF6600"/>
    <a:srgbClr val="FF3300"/>
    <a:srgbClr val="FF66FF"/>
    <a:srgbClr val="FFFF6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17" autoAdjust="0"/>
    <p:restoredTop sz="94731" autoAdjust="0"/>
  </p:normalViewPr>
  <p:slideViewPr>
    <p:cSldViewPr>
      <p:cViewPr varScale="1">
        <p:scale>
          <a:sx n="111" d="100"/>
          <a:sy n="111" d="100"/>
        </p:scale>
        <p:origin x="13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D984-4E1F-4AF1-AF3B-2ADF4BBD7B36}" type="datetimeFigureOut">
              <a:rPr kumimoji="1" lang="ja-JP" altLang="en-US" smtClean="0"/>
              <a:pPr/>
              <a:t>2019/9/22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9490-19E8-450A-B0A8-469918563C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57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0A354A-BE0E-4775-91E9-5710D7B3BF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0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354A-BE0E-4775-91E9-5710D7B3BFA6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436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354A-BE0E-4775-91E9-5710D7B3BFA6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931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354A-BE0E-4775-91E9-5710D7B3BFA6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2345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354A-BE0E-4775-91E9-5710D7B3BFA6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518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A354A-BE0E-4775-91E9-5710D7B3BFA6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118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55A8E-3B91-4B99-975B-E1A672945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44ADCA-92F6-48E9-B3FF-18EF269B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D32D98-20D0-4A49-A05B-66744D76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08A6F1-41AA-4DF8-B252-03E77936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B7CE1B-F276-47CF-8620-7BD0AEE8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01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67A06-2FB7-479F-AD68-A0443C56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F8F74-D58F-492E-8607-746E8A248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B5C017-7AB9-4FB7-92E5-4F6C083E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7577C7-9480-4B06-929F-333D444D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453E74-3205-4DF9-B09F-6A8778A4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36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00A0E-CE82-4225-97DC-C27926BD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6A0496-54A9-477D-8497-A27DBF57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385560-D562-478F-B836-7F3A75DA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BA7291-90E9-47F3-B6F1-E14A7A73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894C3B-D8A0-462D-B4B7-3A02112E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1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55CF0-7989-431E-AAC7-796A894C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8EDBCF-364C-4D07-9878-02A405B41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BF8214-719E-449F-91BE-38A44589C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5C3BA7-BAA5-4C87-A3B9-D0AFD2AB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346292-DF74-4DB4-A40B-B2B80A15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354765-5E31-4618-A95F-9D06B9D0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23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04EE95-971D-43AA-AC5C-B14E3962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6C6547-FB96-4970-A3A2-768BF6360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BCD3B1-82CC-423F-A94F-9B729E596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FA04E7-A33C-48A3-9E2A-6BA1F7CD8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588FFFB-D5B1-4D85-BB5D-D3B7CCC3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5389B07-772A-4024-852F-09C88FAA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37EDD6-C886-4F23-8F63-222EF092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45D141-5770-4725-8A69-D7FE38AB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73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DE7313-B57A-4EB3-AA60-AD7EA8C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8AA82E-EF8E-4FEA-B77A-D02C3703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C46D5B-3D83-43FD-9B24-262AA2E5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363862-BEA3-4210-894F-28B88740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179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079079-A249-409C-AC76-E08676C4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A4E6D6-B628-4A11-9D9A-5D960C30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263E6D-4743-4F7C-90C8-1C656FBE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55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11CA6-0880-4821-8DDF-8FDDD705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AF4ED-186D-477C-8286-82AAD7D1C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C22329-8770-48B2-94A5-F663A997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2A5A14-C073-47B3-9B7D-53FB3FAC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E42A06-9EE8-4A01-B060-92CE378B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0E4FE1-35CC-4FD6-BD9E-5971E72E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94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48072"/>
          </a:xfrm>
          <a:prstGeom prst="rect">
            <a:avLst/>
          </a:prstGeom>
          <a:effectLst/>
        </p:spPr>
        <p:txBody>
          <a:bodyPr/>
          <a:lstStyle>
            <a:lvl1pPr algn="l">
              <a:defRPr sz="3200" baseline="0">
                <a:solidFill>
                  <a:srgbClr val="FFFF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Arial" pitchFamily="34" charset="0"/>
              <a:buChar char="•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buFont typeface="Arial" pitchFamily="34" charset="0"/>
              <a:buChar char="•"/>
              <a:defRPr/>
            </a:lvl4pPr>
            <a:lvl5pPr>
              <a:buClr>
                <a:schemeClr val="accent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23678-9972-4D8D-AA49-706A293F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AA234C-C694-456C-BCA2-431FBD8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025621-76FA-489B-B8B8-51C876D52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56ADBE-9956-476F-AED1-2C124F98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DFC4A9-BEF7-4ACE-A850-30E016B4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2B399F-B80D-4CE9-A7A5-59D81814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31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370948-ADA6-48C7-ACE3-79300A8B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A21F45-19B6-4EF7-A0ED-EB611D2D4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685DE4-7217-42B9-BFFB-4E010A35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5C1A93-091F-4B43-A29F-AF084DF1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D6FCF4-5DFE-49B2-9A45-9A307AB2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68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F8FFA1-F73B-40BB-9FDC-9166660DA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242450-6222-4824-BD4C-FAC8832F5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590C1-EE8A-4E17-8064-2D3E886D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45850-CA85-4DD4-9490-140399A5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59310E-9A2F-4C86-8B04-0D97FCF4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70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523288" y="6616700"/>
            <a:ext cx="5857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F10E94C2-5BF4-44AF-B6DA-5A0045E97B1B}" type="slidenum">
              <a:rPr lang="en-US" altLang="ja-JP" sz="1000"/>
              <a:pPr algn="r"/>
              <a:t>‹#›</a:t>
            </a:fld>
            <a:endParaRPr lang="en-US" altLang="ja-JP" sz="10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152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8000"/>
                </a:solidFill>
                <a:ea typeface="ＤＨＰ特太ゴシック体" pitchFamily="2" charset="-128"/>
              </a:rPr>
              <a:t>地域防災研究所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105C256-6A88-49F1-BE08-E5BA3B9C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BA73A9-C306-4C48-B7CE-4C06BF435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FCA6A-1835-4B04-A4D3-9B029BA6D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228B-AD72-4ADD-B667-2E5E9E4CD54B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87601-4C66-475C-AA4C-7D4767C4E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F64C61-2316-4F04-AF3E-8CFEE3C34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530A-1E5E-4EAD-939B-55AD9BB8C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6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jpg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1489" y="980728"/>
            <a:ext cx="695575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rgbClr val="FFFF00"/>
                </a:solidFill>
                <a:latin typeface="ＤＦ特太ゴシック体" pitchFamily="49" charset="-128"/>
                <a:ea typeface="ＤＦ特太ゴシック体" pitchFamily="49" charset="-128"/>
              </a:rPr>
              <a:t>なぜ</a:t>
            </a:r>
            <a:r>
              <a:rPr kumimoji="1" lang="ja-JP" altLang="en-US" sz="66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ＤＦ特太ゴシック体" pitchFamily="49" charset="-128"/>
                <a:ea typeface="ＤＦ特太ゴシック体" pitchFamily="49" charset="-128"/>
              </a:rPr>
              <a:t>共助</a:t>
            </a:r>
            <a:r>
              <a:rPr kumimoji="1" lang="ja-JP" altLang="en-US" sz="6600" dirty="0">
                <a:solidFill>
                  <a:srgbClr val="FFFF00"/>
                </a:solidFill>
                <a:latin typeface="ＤＦ特太ゴシック体" pitchFamily="49" charset="-128"/>
                <a:ea typeface="ＤＦ特太ゴシック体" pitchFamily="49" charset="-128"/>
              </a:rPr>
              <a:t>が必要か</a:t>
            </a:r>
          </a:p>
          <a:p>
            <a:pPr algn="ctr"/>
            <a:r>
              <a:rPr kumimoji="1" lang="ja-JP" altLang="en-US" sz="6600" dirty="0">
                <a:solidFill>
                  <a:srgbClr val="FFFF00"/>
                </a:solidFill>
                <a:latin typeface="ＤＦ特太ゴシック体" pitchFamily="49" charset="-128"/>
                <a:ea typeface="ＤＦ特太ゴシック体" pitchFamily="49" charset="-128"/>
              </a:rPr>
              <a:t>簡単理解へ</a:t>
            </a:r>
          </a:p>
          <a:p>
            <a:pPr algn="ctr"/>
            <a:r>
              <a:rPr kumimoji="1" lang="ja-JP" altLang="en-US" sz="66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災害対応</a:t>
            </a:r>
          </a:p>
          <a:p>
            <a:pPr algn="ctr"/>
            <a:r>
              <a:rPr kumimoji="1" lang="ja-JP" altLang="en-US" sz="66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フローチャートを</a:t>
            </a:r>
            <a:endParaRPr kumimoji="1" lang="en-US" altLang="ja-JP" sz="6600" dirty="0">
              <a:solidFill>
                <a:schemeClr val="bg1"/>
              </a:solidFill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kumimoji="1" lang="ja-JP" altLang="en-US" sz="6600" dirty="0">
                <a:solidFill>
                  <a:schemeClr val="bg1"/>
                </a:solidFill>
                <a:latin typeface="ＤＦ特太ゴシック体" pitchFamily="49" charset="-128"/>
                <a:ea typeface="ＤＦ特太ゴシック体" pitchFamily="49" charset="-128"/>
              </a:rPr>
              <a:t>つくれ！</a:t>
            </a:r>
          </a:p>
        </p:txBody>
      </p:sp>
    </p:spTree>
    <p:extLst>
      <p:ext uri="{BB962C8B-B14F-4D97-AF65-F5344CB8AC3E}">
        <p14:creationId xmlns:p14="http://schemas.microsoft.com/office/powerpoint/2010/main" val="31190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48072"/>
          </a:xfrm>
        </p:spPr>
        <p:txBody>
          <a:bodyPr/>
          <a:lstStyle/>
          <a:p>
            <a:r>
              <a:rPr kumimoji="1" lang="ja-JP" altLang="en-US" dirty="0"/>
              <a:t>フローチャートとは？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4685" y="896521"/>
            <a:ext cx="574548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ひと言でいえば「樹形図」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処理の流れを図示したもの</a:t>
            </a:r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プログラミングをするとき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実際のプログラムを作る前に作成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どのような流れで処理が進むと？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効率が良いのか！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しかし、</a:t>
            </a:r>
            <a:r>
              <a:rPr kumimoji="1" lang="ja-JP" altLang="en-US" sz="2800" dirty="0">
                <a:solidFill>
                  <a:srgbClr val="FF0000"/>
                </a:solidFill>
              </a:rPr>
              <a:t>予期せぬ事態の対応は？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5922"/>
            <a:ext cx="7557675" cy="5101430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51" y="836711"/>
            <a:ext cx="3291993" cy="2645939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3" y="3951662"/>
            <a:ext cx="2571593" cy="2801572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78" y="3951662"/>
            <a:ext cx="3532842" cy="25034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32" y="809887"/>
            <a:ext cx="3291990" cy="264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02" y="2947530"/>
            <a:ext cx="5143041" cy="343726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0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48072"/>
          </a:xfrm>
        </p:spPr>
        <p:txBody>
          <a:bodyPr/>
          <a:lstStyle/>
          <a:p>
            <a:r>
              <a:rPr kumimoji="1" lang="ja-JP" altLang="en-US" dirty="0"/>
              <a:t>フローチャートとは？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4685" y="896521"/>
            <a:ext cx="57454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ひと言でいえば「樹形図」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処理の流れを図示したもの</a:t>
            </a:r>
            <a:endParaRPr lang="ja-JP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プログラミングをするとき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実際のプログラムを作る前に作成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どのような流れで処理が進むと？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効率が良いのか！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しかし、</a:t>
            </a:r>
            <a:r>
              <a:rPr kumimoji="1" lang="ja-JP" altLang="en-US" sz="2800" dirty="0">
                <a:solidFill>
                  <a:srgbClr val="FF0000"/>
                </a:solidFill>
              </a:rPr>
              <a:t>予期せぬ事態の対応は？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rgbClr val="FF0000"/>
                </a:solidFill>
              </a:rPr>
              <a:t>災害時には判断を迫られる！</a:t>
            </a:r>
          </a:p>
        </p:txBody>
      </p:sp>
    </p:spTree>
    <p:extLst>
      <p:ext uri="{BB962C8B-B14F-4D97-AF65-F5344CB8AC3E}">
        <p14:creationId xmlns:p14="http://schemas.microsoft.com/office/powerpoint/2010/main" val="33014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29" y="3789040"/>
            <a:ext cx="3991666" cy="2667764"/>
          </a:xfrm>
          <a:prstGeom prst="rect">
            <a:avLst/>
          </a:prstGeom>
        </p:spPr>
      </p:pic>
      <p:cxnSp>
        <p:nvCxnSpPr>
          <p:cNvPr id="27" name="直線コネクタ 26"/>
          <p:cNvCxnSpPr>
            <a:endCxn id="32" idx="0"/>
          </p:cNvCxnSpPr>
          <p:nvPr/>
        </p:nvCxnSpPr>
        <p:spPr>
          <a:xfrm>
            <a:off x="7668344" y="1304712"/>
            <a:ext cx="0" cy="158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フローチャート: 処理 27"/>
          <p:cNvSpPr/>
          <p:nvPr/>
        </p:nvSpPr>
        <p:spPr>
          <a:xfrm>
            <a:off x="6948344" y="2813669"/>
            <a:ext cx="1440000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おでんを買う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528660" y="339287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30" name="フローチャート: 端子 29"/>
          <p:cNvSpPr/>
          <p:nvPr/>
        </p:nvSpPr>
        <p:spPr>
          <a:xfrm>
            <a:off x="6588224" y="836712"/>
            <a:ext cx="2160240" cy="468000"/>
          </a:xfrm>
          <a:prstGeom prst="flowChartTerminator">
            <a:avLst/>
          </a:prstGeom>
          <a:solidFill>
            <a:srgbClr val="C5E0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おにぎりを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買ってきて</a:t>
            </a:r>
            <a:r>
              <a:rPr kumimoji="1" lang="ja-JP" altLang="en-US" sz="1400" dirty="0" err="1">
                <a:solidFill>
                  <a:schemeClr val="tx1"/>
                </a:solidFill>
              </a:rPr>
              <a:t>と</a:t>
            </a:r>
            <a:r>
              <a:rPr kumimoji="1" lang="ja-JP" altLang="en-US" sz="1400" dirty="0">
                <a:solidFill>
                  <a:schemeClr val="tx1"/>
                </a:solidFill>
              </a:rPr>
              <a:t>頼まれる</a:t>
            </a:r>
          </a:p>
        </p:txBody>
      </p:sp>
      <p:sp>
        <p:nvSpPr>
          <p:cNvPr id="31" name="フローチャート: 判断 30"/>
          <p:cNvSpPr/>
          <p:nvPr/>
        </p:nvSpPr>
        <p:spPr>
          <a:xfrm>
            <a:off x="6804344" y="2053064"/>
            <a:ext cx="1728000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おでんがセール</a:t>
            </a:r>
          </a:p>
        </p:txBody>
      </p:sp>
      <p:sp>
        <p:nvSpPr>
          <p:cNvPr id="32" name="フローチャート: 処理 31"/>
          <p:cNvSpPr/>
          <p:nvPr/>
        </p:nvSpPr>
        <p:spPr>
          <a:xfrm>
            <a:off x="6948344" y="1462888"/>
            <a:ext cx="1440000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コンビニへ行く</a:t>
            </a:r>
          </a:p>
        </p:txBody>
      </p:sp>
      <p:sp>
        <p:nvSpPr>
          <p:cNvPr id="33" name="フローチャート: 処理 32"/>
          <p:cNvSpPr/>
          <p:nvPr/>
        </p:nvSpPr>
        <p:spPr>
          <a:xfrm>
            <a:off x="6948344" y="4164450"/>
            <a:ext cx="1440000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おにぎりを買う</a:t>
            </a:r>
          </a:p>
        </p:txBody>
      </p:sp>
      <p:sp>
        <p:nvSpPr>
          <p:cNvPr id="34" name="フローチャート: 判断 33"/>
          <p:cNvSpPr/>
          <p:nvPr/>
        </p:nvSpPr>
        <p:spPr>
          <a:xfrm>
            <a:off x="6804344" y="3403845"/>
            <a:ext cx="1728000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残金あり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87174" y="2503117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528660" y="205059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87174" y="3865426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7750258" y="2354278"/>
            <a:ext cx="1183426" cy="972953"/>
            <a:chOff x="2156775" y="1603378"/>
            <a:chExt cx="1183426" cy="972953"/>
          </a:xfrm>
        </p:grpSpPr>
        <p:cxnSp>
          <p:nvCxnSpPr>
            <p:cNvPr id="39" name="直線コネクタ 38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2953448" y="1603378"/>
              <a:ext cx="3845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フローチャート: 端子 41"/>
          <p:cNvSpPr/>
          <p:nvPr/>
        </p:nvSpPr>
        <p:spPr>
          <a:xfrm>
            <a:off x="6588224" y="5985336"/>
            <a:ext cx="2160240" cy="468000"/>
          </a:xfrm>
          <a:prstGeom prst="flowChartTerminator">
            <a:avLst/>
          </a:prstGeom>
          <a:solidFill>
            <a:srgbClr val="C5E0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みんなで食べる</a:t>
            </a:r>
          </a:p>
        </p:txBody>
      </p:sp>
      <p:sp>
        <p:nvSpPr>
          <p:cNvPr id="43" name="フローチャート: 定義済み処理 42"/>
          <p:cNvSpPr/>
          <p:nvPr/>
        </p:nvSpPr>
        <p:spPr>
          <a:xfrm>
            <a:off x="6891971" y="4754626"/>
            <a:ext cx="1552747" cy="436949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持ち帰る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7750258" y="3702585"/>
            <a:ext cx="1183426" cy="972953"/>
            <a:chOff x="2156775" y="1603378"/>
            <a:chExt cx="1183426" cy="972953"/>
          </a:xfrm>
        </p:grpSpPr>
        <p:cxnSp>
          <p:nvCxnSpPr>
            <p:cNvPr id="45" name="直線コネクタ 44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953448" y="1603378"/>
              <a:ext cx="3845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48072"/>
          </a:xfrm>
        </p:spPr>
        <p:txBody>
          <a:bodyPr/>
          <a:lstStyle/>
          <a:p>
            <a:r>
              <a:rPr kumimoji="1" lang="ja-JP" altLang="en-US" dirty="0"/>
              <a:t>フローチャートとは？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4685" y="896521"/>
            <a:ext cx="41472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判断を迫られる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そんな場合の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簡単なフローチャートで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ご説明しましょう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コンビニ編</a:t>
            </a:r>
          </a:p>
        </p:txBody>
      </p:sp>
      <p:cxnSp>
        <p:nvCxnSpPr>
          <p:cNvPr id="96" name="直線コネクタ 95"/>
          <p:cNvCxnSpPr/>
          <p:nvPr/>
        </p:nvCxnSpPr>
        <p:spPr>
          <a:xfrm>
            <a:off x="7687505" y="1892414"/>
            <a:ext cx="0" cy="158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7668050" y="2655493"/>
            <a:ext cx="0" cy="158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7668050" y="3257531"/>
            <a:ext cx="0" cy="158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7667755" y="4006274"/>
            <a:ext cx="0" cy="158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7667755" y="4596450"/>
            <a:ext cx="0" cy="158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7677188" y="5191575"/>
            <a:ext cx="0" cy="158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77" y="127136"/>
            <a:ext cx="989110" cy="19394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29" y="4305295"/>
            <a:ext cx="1251986" cy="1997850"/>
          </a:xfrm>
          <a:prstGeom prst="rect">
            <a:avLst/>
          </a:prstGeom>
        </p:spPr>
      </p:pic>
      <p:cxnSp>
        <p:nvCxnSpPr>
          <p:cNvPr id="51" name="直線コネクタ 50"/>
          <p:cNvCxnSpPr/>
          <p:nvPr/>
        </p:nvCxnSpPr>
        <p:spPr>
          <a:xfrm>
            <a:off x="7666577" y="5827160"/>
            <a:ext cx="0" cy="158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フローチャート: 手操作入力 51"/>
          <p:cNvSpPr/>
          <p:nvPr/>
        </p:nvSpPr>
        <p:spPr bwMode="auto">
          <a:xfrm>
            <a:off x="6837838" y="5316071"/>
            <a:ext cx="1606879" cy="511089"/>
          </a:xfrm>
          <a:prstGeom prst="flowChartManualInpu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1400" dirty="0">
                <a:solidFill>
                  <a:srgbClr val="FFFF00"/>
                </a:solidFill>
              </a:rPr>
              <a:t>少し怒られる！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30" y="4005063"/>
            <a:ext cx="1412726" cy="247846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147">
            <a:off x="4367352" y="963480"/>
            <a:ext cx="1389017" cy="36553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77" y="1443557"/>
            <a:ext cx="1146090" cy="10452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35" y="2380568"/>
            <a:ext cx="2427163" cy="26239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4526">
            <a:off x="4894125" y="3175430"/>
            <a:ext cx="1769181" cy="1663030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 bwMode="auto">
          <a:xfrm>
            <a:off x="351933" y="1196752"/>
            <a:ext cx="5040560" cy="4752528"/>
          </a:xfrm>
          <a:prstGeom prst="wedgeEllipseCallout">
            <a:avLst>
              <a:gd name="adj1" fmla="val 84539"/>
              <a:gd name="adj2" fmla="val -1946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「おでんセール」</a:t>
            </a: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凄いイレギュラーを</a:t>
            </a: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先に処理をした</a:t>
            </a: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ここが</a:t>
            </a: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大きな「ミスだ」</a:t>
            </a: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なぜ先に</a:t>
            </a: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「おにぎり」を</a:t>
            </a:r>
          </a:p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買わなかったのか？</a:t>
            </a:r>
            <a:endParaRPr kumimoji="1" lang="en-US" altLang="ja-JP" sz="2800" dirty="0">
              <a:solidFill>
                <a:schemeClr val="bg1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4" name="円/楕円 3"/>
          <p:cNvSpPr/>
          <p:nvPr/>
        </p:nvSpPr>
        <p:spPr bwMode="auto">
          <a:xfrm>
            <a:off x="595602" y="1268760"/>
            <a:ext cx="4608512" cy="4608512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これが</a:t>
            </a:r>
          </a:p>
          <a:p>
            <a:pPr algn="ctr"/>
            <a:r>
              <a:rPr lang="ja-JP" altLang="en-US" sz="40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災害時に起こる</a:t>
            </a:r>
          </a:p>
          <a:p>
            <a:pPr algn="ctr"/>
            <a:r>
              <a:rPr lang="ja-JP" altLang="en-US" sz="40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ヒューマンエラー！</a:t>
            </a:r>
          </a:p>
          <a:p>
            <a:pPr algn="ctr"/>
            <a:r>
              <a:rPr lang="ja-JP" altLang="en-US" sz="54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判断ミス</a:t>
            </a:r>
            <a:endParaRPr lang="en-US" altLang="ja-JP" sz="5400" dirty="0">
              <a:solidFill>
                <a:srgbClr val="FFFF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0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42" grpId="0" animBg="1"/>
      <p:bldP spid="43" grpId="0" animBg="1"/>
      <p:bldP spid="5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-13492" y="-19350"/>
            <a:ext cx="916202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cxnSp>
        <p:nvCxnSpPr>
          <p:cNvPr id="106" name="直線コネクタ 105"/>
          <p:cNvCxnSpPr/>
          <p:nvPr/>
        </p:nvCxnSpPr>
        <p:spPr>
          <a:xfrm>
            <a:off x="2411759" y="633351"/>
            <a:ext cx="0" cy="164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2411759" y="1323812"/>
            <a:ext cx="0" cy="164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>
            <a:off x="2411759" y="1920079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flipH="1">
            <a:off x="2411759" y="2673925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H="1">
            <a:off x="2411759" y="3297219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>
            <a:off x="2411759" y="4085978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H="1">
            <a:off x="2411759" y="4722956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H="1">
            <a:off x="2411759" y="5358707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2411759" y="5893162"/>
            <a:ext cx="1" cy="295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588223" y="633351"/>
            <a:ext cx="0" cy="164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6588223" y="1323812"/>
            <a:ext cx="0" cy="164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H="1">
            <a:off x="6588223" y="1920079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H="1">
            <a:off x="6588223" y="2673925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H="1">
            <a:off x="6588223" y="3297219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H="1">
            <a:off x="6588223" y="4085978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H="1">
            <a:off x="6588223" y="4722956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 flipH="1">
            <a:off x="6588223" y="5358707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6588223" y="5893162"/>
            <a:ext cx="1" cy="295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ローチャート: 処理 4"/>
          <p:cNvSpPr/>
          <p:nvPr/>
        </p:nvSpPr>
        <p:spPr>
          <a:xfrm>
            <a:off x="1575964" y="2889556"/>
            <a:ext cx="1652708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消火活動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06220" y="3479910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7" name="フローチャート: 判断 6"/>
          <p:cNvSpPr/>
          <p:nvPr/>
        </p:nvSpPr>
        <p:spPr>
          <a:xfrm>
            <a:off x="1327051" y="2103603"/>
            <a:ext cx="2150534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火災発生</a:t>
            </a:r>
          </a:p>
        </p:txBody>
      </p:sp>
      <p:sp>
        <p:nvSpPr>
          <p:cNvPr id="8" name="フローチャート: 処理 7"/>
          <p:cNvSpPr/>
          <p:nvPr/>
        </p:nvSpPr>
        <p:spPr>
          <a:xfrm>
            <a:off x="1575965" y="1488079"/>
            <a:ext cx="1652707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大地震が発生</a:t>
            </a:r>
          </a:p>
        </p:txBody>
      </p:sp>
      <p:sp>
        <p:nvSpPr>
          <p:cNvPr id="9" name="フローチャート: 処理 8"/>
          <p:cNvSpPr/>
          <p:nvPr/>
        </p:nvSpPr>
        <p:spPr>
          <a:xfrm>
            <a:off x="1575964" y="4291033"/>
            <a:ext cx="1652708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救助</a:t>
            </a:r>
          </a:p>
        </p:txBody>
      </p:sp>
      <p:sp>
        <p:nvSpPr>
          <p:cNvPr id="10" name="フローチャート: 判断 9"/>
          <p:cNvSpPr/>
          <p:nvPr/>
        </p:nvSpPr>
        <p:spPr>
          <a:xfrm>
            <a:off x="1327051" y="3505080"/>
            <a:ext cx="2150534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要救助者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82747" y="2564904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24338" y="2075523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82747" y="3967970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14" name="フローチャート: 端子 13"/>
          <p:cNvSpPr/>
          <p:nvPr/>
        </p:nvSpPr>
        <p:spPr>
          <a:xfrm>
            <a:off x="1250318" y="6183812"/>
            <a:ext cx="2304000" cy="468000"/>
          </a:xfrm>
          <a:prstGeom prst="flowChartTerminator">
            <a:avLst/>
          </a:pr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FFFF00"/>
                </a:solidFill>
              </a:rPr>
              <a:t>大切な人を守る</a:t>
            </a:r>
          </a:p>
        </p:txBody>
      </p:sp>
      <p:sp>
        <p:nvSpPr>
          <p:cNvPr id="15" name="フローチャート: 定義済み処理 14"/>
          <p:cNvSpPr/>
          <p:nvPr/>
        </p:nvSpPr>
        <p:spPr>
          <a:xfrm>
            <a:off x="1448923" y="4947819"/>
            <a:ext cx="1906790" cy="436949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近所で助け合い</a:t>
            </a:r>
          </a:p>
        </p:txBody>
      </p:sp>
      <p:sp>
        <p:nvSpPr>
          <p:cNvPr id="16" name="フローチャート: 端子 15"/>
          <p:cNvSpPr/>
          <p:nvPr/>
        </p:nvSpPr>
        <p:spPr>
          <a:xfrm>
            <a:off x="1239724" y="165351"/>
            <a:ext cx="2325188" cy="468000"/>
          </a:xfrm>
          <a:prstGeom prst="flowChartTerminator">
            <a:avLst/>
          </a:prstGeom>
          <a:solidFill>
            <a:srgbClr val="C5E0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地震が多発し防災活動が必要と言われる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2447449" y="2415766"/>
            <a:ext cx="1199578" cy="1009095"/>
            <a:chOff x="2156775" y="1603378"/>
            <a:chExt cx="1183426" cy="972953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3139736" y="1603378"/>
              <a:ext cx="198297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フローチャート: 手作業 20"/>
          <p:cNvSpPr/>
          <p:nvPr/>
        </p:nvSpPr>
        <p:spPr>
          <a:xfrm>
            <a:off x="1592898" y="5563343"/>
            <a:ext cx="1618840" cy="473262"/>
          </a:xfrm>
          <a:prstGeom prst="flowChartManualOperation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炊き出し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2445251" y="3806294"/>
            <a:ext cx="1199578" cy="1009095"/>
            <a:chOff x="2156775" y="1603378"/>
            <a:chExt cx="1183426" cy="972953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3139736" y="1603378"/>
              <a:ext cx="198297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フローチャート: 準備 25"/>
          <p:cNvSpPr/>
          <p:nvPr/>
        </p:nvSpPr>
        <p:spPr>
          <a:xfrm>
            <a:off x="1239724" y="797618"/>
            <a:ext cx="2325188" cy="516716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近所の方と</a:t>
            </a:r>
            <a:r>
              <a:rPr lang="ja-JP" altLang="en-US" sz="1400" dirty="0">
                <a:solidFill>
                  <a:srgbClr val="FF0000"/>
                </a:solidFill>
              </a:rPr>
              <a:t>挨拶</a:t>
            </a:r>
          </a:p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顔見知り</a:t>
            </a:r>
          </a:p>
        </p:txBody>
      </p:sp>
      <p:sp>
        <p:nvSpPr>
          <p:cNvPr id="74" name="フローチャート: 処理 73"/>
          <p:cNvSpPr/>
          <p:nvPr/>
        </p:nvSpPr>
        <p:spPr>
          <a:xfrm>
            <a:off x="5752428" y="2889556"/>
            <a:ext cx="1652708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消火活動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482684" y="3479910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76" name="フローチャート: 判断 75"/>
          <p:cNvSpPr/>
          <p:nvPr/>
        </p:nvSpPr>
        <p:spPr>
          <a:xfrm>
            <a:off x="5503515" y="2103603"/>
            <a:ext cx="2150534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火災発生</a:t>
            </a:r>
          </a:p>
        </p:txBody>
      </p:sp>
      <p:sp>
        <p:nvSpPr>
          <p:cNvPr id="77" name="フローチャート: 処理 76"/>
          <p:cNvSpPr/>
          <p:nvPr/>
        </p:nvSpPr>
        <p:spPr>
          <a:xfrm>
            <a:off x="5752429" y="1488079"/>
            <a:ext cx="1652707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大地震が発生</a:t>
            </a:r>
          </a:p>
        </p:txBody>
      </p:sp>
      <p:sp>
        <p:nvSpPr>
          <p:cNvPr id="78" name="フローチャート: 処理 77"/>
          <p:cNvSpPr/>
          <p:nvPr/>
        </p:nvSpPr>
        <p:spPr>
          <a:xfrm>
            <a:off x="5752428" y="4291033"/>
            <a:ext cx="1652708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救助</a:t>
            </a:r>
          </a:p>
        </p:txBody>
      </p:sp>
      <p:sp>
        <p:nvSpPr>
          <p:cNvPr id="79" name="フローチャート: 判断 78"/>
          <p:cNvSpPr/>
          <p:nvPr/>
        </p:nvSpPr>
        <p:spPr>
          <a:xfrm>
            <a:off x="5503515" y="3505080"/>
            <a:ext cx="2150534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要救助者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759211" y="2564904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500802" y="2075523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759211" y="3967970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83" name="フローチャート: 端子 82"/>
          <p:cNvSpPr/>
          <p:nvPr/>
        </p:nvSpPr>
        <p:spPr>
          <a:xfrm>
            <a:off x="5426782" y="6183812"/>
            <a:ext cx="2304000" cy="4680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大切な人は守れない</a:t>
            </a:r>
          </a:p>
        </p:txBody>
      </p:sp>
      <p:sp>
        <p:nvSpPr>
          <p:cNvPr id="84" name="フローチャート: 定義済み処理 83"/>
          <p:cNvSpPr/>
          <p:nvPr/>
        </p:nvSpPr>
        <p:spPr>
          <a:xfrm>
            <a:off x="5625387" y="4947819"/>
            <a:ext cx="1906790" cy="436949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自分で頑張る</a:t>
            </a:r>
          </a:p>
        </p:txBody>
      </p:sp>
      <p:sp>
        <p:nvSpPr>
          <p:cNvPr id="85" name="フローチャート: 端子 84"/>
          <p:cNvSpPr/>
          <p:nvPr/>
        </p:nvSpPr>
        <p:spPr>
          <a:xfrm>
            <a:off x="5416188" y="152688"/>
            <a:ext cx="2325188" cy="468000"/>
          </a:xfrm>
          <a:prstGeom prst="flowChartTerminator">
            <a:avLst/>
          </a:prstGeom>
          <a:solidFill>
            <a:srgbClr val="C5E0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地震が多発し防災活動が必要と言われる</a:t>
            </a:r>
          </a:p>
        </p:txBody>
      </p:sp>
      <p:grpSp>
        <p:nvGrpSpPr>
          <p:cNvPr id="86" name="グループ化 85"/>
          <p:cNvGrpSpPr/>
          <p:nvPr/>
        </p:nvGrpSpPr>
        <p:grpSpPr>
          <a:xfrm>
            <a:off x="6623913" y="2415766"/>
            <a:ext cx="1199578" cy="1009095"/>
            <a:chOff x="2156775" y="1603378"/>
            <a:chExt cx="1183426" cy="972953"/>
          </a:xfrm>
        </p:grpSpPr>
        <p:cxnSp>
          <p:nvCxnSpPr>
            <p:cNvPr id="87" name="直線コネクタ 86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3139736" y="1603378"/>
              <a:ext cx="198297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グループ化 90"/>
          <p:cNvGrpSpPr/>
          <p:nvPr/>
        </p:nvGrpSpPr>
        <p:grpSpPr>
          <a:xfrm>
            <a:off x="6621715" y="3806294"/>
            <a:ext cx="1199578" cy="1009095"/>
            <a:chOff x="2156775" y="1603378"/>
            <a:chExt cx="1183426" cy="972953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3139736" y="1603378"/>
              <a:ext cx="198297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フローチャート: 準備 94"/>
          <p:cNvSpPr/>
          <p:nvPr/>
        </p:nvSpPr>
        <p:spPr>
          <a:xfrm>
            <a:off x="5416188" y="797618"/>
            <a:ext cx="2325188" cy="516716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近所の人とは</a:t>
            </a:r>
          </a:p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付き合いがない</a:t>
            </a:r>
          </a:p>
        </p:txBody>
      </p:sp>
      <p:sp>
        <p:nvSpPr>
          <p:cNvPr id="98" name="フローチャート: 手操作入力 97"/>
          <p:cNvSpPr/>
          <p:nvPr/>
        </p:nvSpPr>
        <p:spPr bwMode="auto">
          <a:xfrm>
            <a:off x="5822222" y="5517232"/>
            <a:ext cx="1470300" cy="418057"/>
          </a:xfrm>
          <a:prstGeom prst="flowChartManualInpu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1400" dirty="0">
                <a:solidFill>
                  <a:srgbClr val="FFFF00"/>
                </a:solidFill>
              </a:rPr>
              <a:t>助けを求める</a:t>
            </a:r>
          </a:p>
        </p:txBody>
      </p:sp>
      <p:grpSp>
        <p:nvGrpSpPr>
          <p:cNvPr id="116" name="グループ化 115"/>
          <p:cNvGrpSpPr/>
          <p:nvPr/>
        </p:nvGrpSpPr>
        <p:grpSpPr>
          <a:xfrm>
            <a:off x="3586434" y="1043511"/>
            <a:ext cx="2248151" cy="4783862"/>
            <a:chOff x="3284209" y="1043511"/>
            <a:chExt cx="991406" cy="4783862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3779912" y="5827373"/>
              <a:ext cx="495703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flipH="1">
              <a:off x="3284209" y="1043511"/>
              <a:ext cx="495703" cy="0"/>
            </a:xfrm>
            <a:prstGeom prst="line">
              <a:avLst/>
            </a:prstGeom>
            <a:ln w="5715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3779912" y="1043511"/>
              <a:ext cx="0" cy="4783862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テキスト ボックス 116"/>
          <p:cNvSpPr txBox="1"/>
          <p:nvPr/>
        </p:nvSpPr>
        <p:spPr>
          <a:xfrm>
            <a:off x="5307274" y="5443192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6660232" y="5867980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1823" y="272145"/>
            <a:ext cx="738664" cy="4803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</a:rPr>
              <a:t>地震対応フローチャート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59" y="125685"/>
            <a:ext cx="3285664" cy="19648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16" y="316772"/>
            <a:ext cx="817960" cy="171260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45" y="1263313"/>
            <a:ext cx="1828800" cy="174307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2" y="2398359"/>
            <a:ext cx="1497731" cy="1235628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43" y="1008175"/>
            <a:ext cx="2187528" cy="164064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33" y="3148703"/>
            <a:ext cx="2286000" cy="11811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04" y="4012024"/>
            <a:ext cx="1390580" cy="817661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11" y="4735780"/>
            <a:ext cx="1812315" cy="1442602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 rot="2700000">
            <a:off x="7570188" y="5103827"/>
            <a:ext cx="1296144" cy="1296144"/>
            <a:chOff x="8892480" y="4181613"/>
            <a:chExt cx="1296144" cy="1296144"/>
          </a:xfrm>
        </p:grpSpPr>
        <p:sp>
          <p:nvSpPr>
            <p:cNvPr id="35" name="正方形/長方形 34"/>
            <p:cNvSpPr/>
            <p:nvPr/>
          </p:nvSpPr>
          <p:spPr bwMode="auto">
            <a:xfrm>
              <a:off x="8892480" y="4717253"/>
              <a:ext cx="1296144" cy="2248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99" name="正方形/長方形 98"/>
            <p:cNvSpPr/>
            <p:nvPr/>
          </p:nvSpPr>
          <p:spPr bwMode="auto">
            <a:xfrm rot="16200000">
              <a:off x="8892480" y="4717253"/>
              <a:ext cx="1296144" cy="2248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34" name="正方形/長方形 33"/>
          <p:cNvSpPr/>
          <p:nvPr/>
        </p:nvSpPr>
        <p:spPr bwMode="auto">
          <a:xfrm>
            <a:off x="3705990" y="30847"/>
            <a:ext cx="5449323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 sz="64700"/>
          </a:p>
        </p:txBody>
      </p:sp>
      <p:sp>
        <p:nvSpPr>
          <p:cNvPr id="37" name="ドーナツ 36"/>
          <p:cNvSpPr/>
          <p:nvPr/>
        </p:nvSpPr>
        <p:spPr bwMode="auto">
          <a:xfrm>
            <a:off x="198686" y="5215396"/>
            <a:ext cx="1202416" cy="1202416"/>
          </a:xfrm>
          <a:prstGeom prst="donu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78" y="175574"/>
            <a:ext cx="2884111" cy="2866807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62" y="1140604"/>
            <a:ext cx="2187528" cy="1640646"/>
          </a:xfrm>
          <a:prstGeom prst="rect">
            <a:avLst/>
          </a:prstGeom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81" y="1275269"/>
            <a:ext cx="1828800" cy="1743075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83" y="615321"/>
            <a:ext cx="2492910" cy="1558067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16" y="1901780"/>
            <a:ext cx="2492910" cy="1558067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79" y="2606651"/>
            <a:ext cx="2858606" cy="147694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4" y="2725464"/>
            <a:ext cx="1785943" cy="199546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57" y="1185827"/>
            <a:ext cx="3975408" cy="310876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63" y="4070922"/>
            <a:ext cx="2210221" cy="27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21" grpId="0" animBg="1"/>
      <p:bldP spid="26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 animBg="1"/>
      <p:bldP spid="84" grpId="0" animBg="1"/>
      <p:bldP spid="85" grpId="0" animBg="1"/>
      <p:bldP spid="95" grpId="0" animBg="1"/>
      <p:bldP spid="98" grpId="0" animBg="1"/>
      <p:bldP spid="117" grpId="0"/>
      <p:bldP spid="118" grpId="0"/>
      <p:bldP spid="3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cxnSp>
        <p:nvCxnSpPr>
          <p:cNvPr id="106" name="直線コネクタ 105"/>
          <p:cNvCxnSpPr/>
          <p:nvPr/>
        </p:nvCxnSpPr>
        <p:spPr>
          <a:xfrm>
            <a:off x="2411759" y="633351"/>
            <a:ext cx="0" cy="164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2411759" y="1323812"/>
            <a:ext cx="0" cy="164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>
            <a:off x="2411759" y="1920079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flipH="1">
            <a:off x="2411759" y="2673925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H="1">
            <a:off x="2411759" y="3297219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>
            <a:off x="2411759" y="4085978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H="1">
            <a:off x="2411759" y="4722956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H="1">
            <a:off x="2411759" y="5358707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2411759" y="5893162"/>
            <a:ext cx="1" cy="295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588223" y="633351"/>
            <a:ext cx="0" cy="164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6588223" y="1323812"/>
            <a:ext cx="0" cy="164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H="1">
            <a:off x="6588223" y="1920079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H="1">
            <a:off x="6588223" y="2673925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H="1">
            <a:off x="6588223" y="3297219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H="1">
            <a:off x="6588223" y="4085978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H="1">
            <a:off x="6588223" y="4722956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 flipH="1">
            <a:off x="6588223" y="5358707"/>
            <a:ext cx="1" cy="224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6588223" y="5893162"/>
            <a:ext cx="1" cy="295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ローチャート: 処理 4"/>
          <p:cNvSpPr/>
          <p:nvPr/>
        </p:nvSpPr>
        <p:spPr>
          <a:xfrm>
            <a:off x="1575964" y="2889556"/>
            <a:ext cx="1652708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消火活動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06220" y="3479910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7" name="フローチャート: 判断 6"/>
          <p:cNvSpPr/>
          <p:nvPr/>
        </p:nvSpPr>
        <p:spPr>
          <a:xfrm>
            <a:off x="1327051" y="2103603"/>
            <a:ext cx="2150534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火災発生</a:t>
            </a:r>
          </a:p>
        </p:txBody>
      </p:sp>
      <p:sp>
        <p:nvSpPr>
          <p:cNvPr id="8" name="フローチャート: 処理 7"/>
          <p:cNvSpPr/>
          <p:nvPr/>
        </p:nvSpPr>
        <p:spPr>
          <a:xfrm>
            <a:off x="1575965" y="1488079"/>
            <a:ext cx="1652707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大地震が発生</a:t>
            </a:r>
          </a:p>
        </p:txBody>
      </p:sp>
      <p:sp>
        <p:nvSpPr>
          <p:cNvPr id="9" name="フローチャート: 処理 8"/>
          <p:cNvSpPr/>
          <p:nvPr/>
        </p:nvSpPr>
        <p:spPr>
          <a:xfrm>
            <a:off x="1575964" y="4291033"/>
            <a:ext cx="1652708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救助</a:t>
            </a:r>
          </a:p>
        </p:txBody>
      </p:sp>
      <p:sp>
        <p:nvSpPr>
          <p:cNvPr id="10" name="フローチャート: 判断 9"/>
          <p:cNvSpPr/>
          <p:nvPr/>
        </p:nvSpPr>
        <p:spPr>
          <a:xfrm>
            <a:off x="1327051" y="3505080"/>
            <a:ext cx="2150534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要救助者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82747" y="2564904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24338" y="2075523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82747" y="3967970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14" name="フローチャート: 端子 13"/>
          <p:cNvSpPr/>
          <p:nvPr/>
        </p:nvSpPr>
        <p:spPr>
          <a:xfrm>
            <a:off x="1250318" y="6183812"/>
            <a:ext cx="2304000" cy="468000"/>
          </a:xfrm>
          <a:prstGeom prst="flowChartTerminator">
            <a:avLst/>
          </a:pr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rgbClr val="FFFF00"/>
                </a:solidFill>
              </a:rPr>
              <a:t>大切な人を守る</a:t>
            </a:r>
          </a:p>
        </p:txBody>
      </p:sp>
      <p:sp>
        <p:nvSpPr>
          <p:cNvPr id="15" name="フローチャート: 定義済み処理 14"/>
          <p:cNvSpPr/>
          <p:nvPr/>
        </p:nvSpPr>
        <p:spPr>
          <a:xfrm>
            <a:off x="1448923" y="4947819"/>
            <a:ext cx="1906790" cy="436949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近所で助け合い</a:t>
            </a:r>
          </a:p>
        </p:txBody>
      </p:sp>
      <p:sp>
        <p:nvSpPr>
          <p:cNvPr id="16" name="フローチャート: 端子 15"/>
          <p:cNvSpPr/>
          <p:nvPr/>
        </p:nvSpPr>
        <p:spPr>
          <a:xfrm>
            <a:off x="1239724" y="165351"/>
            <a:ext cx="2325188" cy="468000"/>
          </a:xfrm>
          <a:prstGeom prst="flowChartTerminator">
            <a:avLst/>
          </a:prstGeom>
          <a:solidFill>
            <a:srgbClr val="C5E0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地震が多発し防災活動が必要と言われる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2447449" y="2415766"/>
            <a:ext cx="1199578" cy="1009095"/>
            <a:chOff x="2156775" y="1603378"/>
            <a:chExt cx="1183426" cy="972953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3139736" y="1603378"/>
              <a:ext cx="198297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フローチャート: 手作業 20"/>
          <p:cNvSpPr/>
          <p:nvPr/>
        </p:nvSpPr>
        <p:spPr>
          <a:xfrm>
            <a:off x="1592898" y="5563343"/>
            <a:ext cx="1618840" cy="473262"/>
          </a:xfrm>
          <a:prstGeom prst="flowChartManualOperation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炊き出し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2445251" y="3806294"/>
            <a:ext cx="1199578" cy="1009095"/>
            <a:chOff x="2156775" y="1603378"/>
            <a:chExt cx="1183426" cy="972953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3139736" y="1603378"/>
              <a:ext cx="198297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フローチャート: 準備 25"/>
          <p:cNvSpPr/>
          <p:nvPr/>
        </p:nvSpPr>
        <p:spPr>
          <a:xfrm>
            <a:off x="1239724" y="797618"/>
            <a:ext cx="2325188" cy="516716"/>
          </a:xfrm>
          <a:prstGeom prst="flowChartPreparation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FF00"/>
                </a:solidFill>
              </a:rPr>
              <a:t>近所の方と挨拶</a:t>
            </a:r>
          </a:p>
          <a:p>
            <a:pPr algn="ctr"/>
            <a:r>
              <a:rPr lang="ja-JP" altLang="en-US" sz="1400" dirty="0">
                <a:solidFill>
                  <a:srgbClr val="FFFF00"/>
                </a:solidFill>
              </a:rPr>
              <a:t>顔見知り</a:t>
            </a:r>
          </a:p>
        </p:txBody>
      </p:sp>
      <p:sp>
        <p:nvSpPr>
          <p:cNvPr id="74" name="フローチャート: 処理 73"/>
          <p:cNvSpPr/>
          <p:nvPr/>
        </p:nvSpPr>
        <p:spPr>
          <a:xfrm>
            <a:off x="5752428" y="2889556"/>
            <a:ext cx="1652708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消火活動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482684" y="3479910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76" name="フローチャート: 判断 75"/>
          <p:cNvSpPr/>
          <p:nvPr/>
        </p:nvSpPr>
        <p:spPr>
          <a:xfrm>
            <a:off x="5503515" y="2103603"/>
            <a:ext cx="2150534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火災発生</a:t>
            </a:r>
          </a:p>
        </p:txBody>
      </p:sp>
      <p:sp>
        <p:nvSpPr>
          <p:cNvPr id="77" name="フローチャート: 処理 76"/>
          <p:cNvSpPr/>
          <p:nvPr/>
        </p:nvSpPr>
        <p:spPr>
          <a:xfrm>
            <a:off x="5752429" y="1488079"/>
            <a:ext cx="1652707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大地震が発生</a:t>
            </a:r>
          </a:p>
        </p:txBody>
      </p:sp>
      <p:sp>
        <p:nvSpPr>
          <p:cNvPr id="78" name="フローチャート: 処理 77"/>
          <p:cNvSpPr/>
          <p:nvPr/>
        </p:nvSpPr>
        <p:spPr>
          <a:xfrm>
            <a:off x="5752428" y="4291033"/>
            <a:ext cx="1652708" cy="432000"/>
          </a:xfrm>
          <a:prstGeom prst="flowChartProcess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救助</a:t>
            </a:r>
          </a:p>
        </p:txBody>
      </p:sp>
      <p:sp>
        <p:nvSpPr>
          <p:cNvPr id="79" name="フローチャート: 判断 78"/>
          <p:cNvSpPr/>
          <p:nvPr/>
        </p:nvSpPr>
        <p:spPr>
          <a:xfrm>
            <a:off x="5503515" y="3505080"/>
            <a:ext cx="2150534" cy="602429"/>
          </a:xfrm>
          <a:prstGeom prst="flowChartDecision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要救助者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759211" y="2564904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500802" y="2075523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759211" y="3967970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83" name="フローチャート: 端子 82"/>
          <p:cNvSpPr/>
          <p:nvPr/>
        </p:nvSpPr>
        <p:spPr>
          <a:xfrm>
            <a:off x="5426782" y="6183812"/>
            <a:ext cx="2304000" cy="4680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大切な人は守れない</a:t>
            </a:r>
          </a:p>
        </p:txBody>
      </p:sp>
      <p:sp>
        <p:nvSpPr>
          <p:cNvPr id="84" name="フローチャート: 定義済み処理 83"/>
          <p:cNvSpPr/>
          <p:nvPr/>
        </p:nvSpPr>
        <p:spPr>
          <a:xfrm>
            <a:off x="5625387" y="4947819"/>
            <a:ext cx="1906790" cy="436949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自分で頑張る</a:t>
            </a:r>
          </a:p>
        </p:txBody>
      </p:sp>
      <p:sp>
        <p:nvSpPr>
          <p:cNvPr id="85" name="フローチャート: 端子 84"/>
          <p:cNvSpPr/>
          <p:nvPr/>
        </p:nvSpPr>
        <p:spPr>
          <a:xfrm>
            <a:off x="5416188" y="152688"/>
            <a:ext cx="2325188" cy="468000"/>
          </a:xfrm>
          <a:prstGeom prst="flowChartTerminator">
            <a:avLst/>
          </a:prstGeom>
          <a:solidFill>
            <a:srgbClr val="C5E0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地震が多発し防災活動が必要と言われる</a:t>
            </a:r>
          </a:p>
        </p:txBody>
      </p:sp>
      <p:grpSp>
        <p:nvGrpSpPr>
          <p:cNvPr id="86" name="グループ化 85"/>
          <p:cNvGrpSpPr/>
          <p:nvPr/>
        </p:nvGrpSpPr>
        <p:grpSpPr>
          <a:xfrm>
            <a:off x="6623913" y="2415766"/>
            <a:ext cx="1199578" cy="1009095"/>
            <a:chOff x="2156775" y="1603378"/>
            <a:chExt cx="1183426" cy="972953"/>
          </a:xfrm>
        </p:grpSpPr>
        <p:cxnSp>
          <p:nvCxnSpPr>
            <p:cNvPr id="87" name="直線コネクタ 86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3139736" y="1603378"/>
              <a:ext cx="198297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グループ化 90"/>
          <p:cNvGrpSpPr/>
          <p:nvPr/>
        </p:nvGrpSpPr>
        <p:grpSpPr>
          <a:xfrm>
            <a:off x="6621715" y="3806294"/>
            <a:ext cx="1199578" cy="1009095"/>
            <a:chOff x="2156775" y="1603378"/>
            <a:chExt cx="1183426" cy="972953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3340201" y="1603378"/>
              <a:ext cx="0" cy="972953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/>
            <p:nvPr/>
          </p:nvCxnSpPr>
          <p:spPr>
            <a:xfrm flipH="1">
              <a:off x="2156775" y="2576331"/>
              <a:ext cx="1181258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3139736" y="1603378"/>
              <a:ext cx="198297" cy="1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フローチャート: 準備 94"/>
          <p:cNvSpPr/>
          <p:nvPr/>
        </p:nvSpPr>
        <p:spPr>
          <a:xfrm>
            <a:off x="5416188" y="797618"/>
            <a:ext cx="2325188" cy="516716"/>
          </a:xfrm>
          <a:prstGeom prst="flowChartPreparati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近所の人とは</a:t>
            </a:r>
          </a:p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付き合いがない</a:t>
            </a:r>
          </a:p>
        </p:txBody>
      </p:sp>
      <p:sp>
        <p:nvSpPr>
          <p:cNvPr id="98" name="フローチャート: 手操作入力 97"/>
          <p:cNvSpPr/>
          <p:nvPr/>
        </p:nvSpPr>
        <p:spPr bwMode="auto">
          <a:xfrm>
            <a:off x="5822222" y="5517232"/>
            <a:ext cx="1470300" cy="418057"/>
          </a:xfrm>
          <a:prstGeom prst="flowChartManualInpu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1400" dirty="0">
                <a:solidFill>
                  <a:srgbClr val="FFFF00"/>
                </a:solidFill>
              </a:rPr>
              <a:t>助けを求める</a:t>
            </a:r>
          </a:p>
        </p:txBody>
      </p:sp>
      <p:grpSp>
        <p:nvGrpSpPr>
          <p:cNvPr id="116" name="グループ化 115"/>
          <p:cNvGrpSpPr/>
          <p:nvPr/>
        </p:nvGrpSpPr>
        <p:grpSpPr>
          <a:xfrm>
            <a:off x="3586434" y="1043511"/>
            <a:ext cx="2248151" cy="4783862"/>
            <a:chOff x="3284209" y="1043511"/>
            <a:chExt cx="991406" cy="4783862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3779912" y="5827373"/>
              <a:ext cx="495703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flipH="1">
              <a:off x="3284209" y="1043511"/>
              <a:ext cx="495703" cy="0"/>
            </a:xfrm>
            <a:prstGeom prst="line">
              <a:avLst/>
            </a:prstGeom>
            <a:ln w="5715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3779912" y="1043511"/>
              <a:ext cx="0" cy="4783862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テキスト ボックス 116"/>
          <p:cNvSpPr txBox="1"/>
          <p:nvPr/>
        </p:nvSpPr>
        <p:spPr>
          <a:xfrm>
            <a:off x="5308864" y="5501869"/>
            <a:ext cx="485518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Yes</a:t>
            </a:r>
            <a:endParaRPr kumimoji="1" lang="ja-JP" altLang="en-US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6660232" y="5867980"/>
            <a:ext cx="455574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52" name="円形吹き出し 51"/>
          <p:cNvSpPr/>
          <p:nvPr/>
        </p:nvSpPr>
        <p:spPr bwMode="auto">
          <a:xfrm>
            <a:off x="3554318" y="1196752"/>
            <a:ext cx="5338162" cy="4386818"/>
          </a:xfrm>
          <a:prstGeom prst="wedgeEllipseCallout">
            <a:avLst>
              <a:gd name="adj1" fmla="val -61288"/>
              <a:gd name="adj2" fmla="val -53252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キーワード</a:t>
            </a:r>
          </a:p>
          <a:p>
            <a:pPr algn="ctr"/>
            <a:r>
              <a:rPr kumimoji="1" lang="ja-JP" altLang="en-US" sz="44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挨拶を交わし</a:t>
            </a:r>
          </a:p>
          <a:p>
            <a:pPr algn="ctr"/>
            <a:r>
              <a:rPr kumimoji="1" lang="ja-JP" altLang="en-US" sz="44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顔見知りになる！</a:t>
            </a:r>
          </a:p>
        </p:txBody>
      </p:sp>
      <p:grpSp>
        <p:nvGrpSpPr>
          <p:cNvPr id="73" name="グループ化 72"/>
          <p:cNvGrpSpPr/>
          <p:nvPr/>
        </p:nvGrpSpPr>
        <p:grpSpPr>
          <a:xfrm rot="2700000">
            <a:off x="7570188" y="5103827"/>
            <a:ext cx="1296144" cy="1296144"/>
            <a:chOff x="8892480" y="4181613"/>
            <a:chExt cx="1296144" cy="1296144"/>
          </a:xfrm>
        </p:grpSpPr>
        <p:sp>
          <p:nvSpPr>
            <p:cNvPr id="99" name="正方形/長方形 98"/>
            <p:cNvSpPr/>
            <p:nvPr/>
          </p:nvSpPr>
          <p:spPr bwMode="auto">
            <a:xfrm>
              <a:off x="8892480" y="4717253"/>
              <a:ext cx="1296144" cy="2248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21" name="正方形/長方形 120"/>
            <p:cNvSpPr/>
            <p:nvPr/>
          </p:nvSpPr>
          <p:spPr bwMode="auto">
            <a:xfrm rot="16200000">
              <a:off x="8892480" y="4717253"/>
              <a:ext cx="1296144" cy="2248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2" name="ドーナツ 121"/>
          <p:cNvSpPr/>
          <p:nvPr/>
        </p:nvSpPr>
        <p:spPr bwMode="auto">
          <a:xfrm>
            <a:off x="198686" y="5215396"/>
            <a:ext cx="1202416" cy="1202416"/>
          </a:xfrm>
          <a:prstGeom prst="donu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71823" y="272145"/>
            <a:ext cx="738664" cy="4803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</a:rPr>
              <a:t>地震対応フローチャート</a:t>
            </a:r>
          </a:p>
        </p:txBody>
      </p:sp>
    </p:spTree>
    <p:extLst>
      <p:ext uri="{BB962C8B-B14F-4D97-AF65-F5344CB8AC3E}">
        <p14:creationId xmlns:p14="http://schemas.microsoft.com/office/powerpoint/2010/main" val="33932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kumimoji="1"/>
        </a:defPPr>
      </a:lstStyle>
    </a:spDef>
    <a:txDef>
      <a:spPr>
        <a:noFill/>
      </a:spPr>
      <a:bodyPr wrap="none" rtlCol="0">
        <a:spAutoFit/>
      </a:bodyPr>
      <a:lstStyle>
        <a:defPPr algn="ctr">
          <a:defRPr kumimoji="1" sz="8800" dirty="0" smtClean="0">
            <a:solidFill>
              <a:srgbClr val="FFFF00"/>
            </a:solidFill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60168</TotalTime>
  <Words>397</Words>
  <Application>Microsoft Office PowerPoint</Application>
  <PresentationFormat>画面に合わせる (4:3)</PresentationFormat>
  <Paragraphs>128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AR P悠々ゴシック体E</vt:lpstr>
      <vt:lpstr>ＤＦ特太ゴシック体</vt:lpstr>
      <vt:lpstr>游ゴシック</vt:lpstr>
      <vt:lpstr>游ゴシック Light</vt:lpstr>
      <vt:lpstr>Arial</vt:lpstr>
      <vt:lpstr>標準デザイン</vt:lpstr>
      <vt:lpstr>デザインの設定</vt:lpstr>
      <vt:lpstr>PowerPoint プレゼンテーション</vt:lpstr>
      <vt:lpstr>フローチャートとは？</vt:lpstr>
      <vt:lpstr>フローチャートとは？</vt:lpstr>
      <vt:lpstr>フローチャートとは？</vt:lpstr>
      <vt:lpstr>PowerPoint プレゼンテーション</vt:lpstr>
      <vt:lpstr>PowerPoint プレゼンテーション</vt:lpstr>
    </vt:vector>
  </TitlesOfParts>
  <Company>株式会社　つなぐネットコミュニケーションズ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ohnishi</dc:creator>
  <cp:lastModifiedBy>大西賞典</cp:lastModifiedBy>
  <cp:revision>3116</cp:revision>
  <dcterms:created xsi:type="dcterms:W3CDTF">2009-10-14T10:26:19Z</dcterms:created>
  <dcterms:modified xsi:type="dcterms:W3CDTF">2019-09-22T04:59:51Z</dcterms:modified>
</cp:coreProperties>
</file>