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1344" r:id="rId3"/>
    <p:sldId id="1345" r:id="rId4"/>
    <p:sldId id="1346" r:id="rId5"/>
    <p:sldId id="1347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8000"/>
    <a:srgbClr val="FFFF00"/>
    <a:srgbClr val="FF6600"/>
    <a:srgbClr val="FF66FF"/>
    <a:srgbClr val="FF9900"/>
    <a:srgbClr val="A50021"/>
    <a:srgbClr val="FFFF66"/>
    <a:srgbClr val="FF3300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350" autoAdjust="0"/>
    <p:restoredTop sz="94898" autoAdjust="0"/>
  </p:normalViewPr>
  <p:slideViewPr>
    <p:cSldViewPr>
      <p:cViewPr varScale="1">
        <p:scale>
          <a:sx n="104" d="100"/>
          <a:sy n="104" d="100"/>
        </p:scale>
        <p:origin x="153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799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D5D984-4E1F-4AF1-AF3B-2ADF4BBD7B36}" type="datetimeFigureOut">
              <a:rPr kumimoji="1" lang="ja-JP" altLang="en-US" smtClean="0"/>
              <a:pPr/>
              <a:t>2019/9/23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ED9490-19E8-450A-B0A8-469918563C0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5700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60A354A-BE0E-4775-91E9-5710D7B3BF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50919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タイトル、テキスト、メディア クリッ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7504" y="44624"/>
            <a:ext cx="6911975" cy="563563"/>
          </a:xfrm>
          <a:prstGeom prst="rect">
            <a:avLst/>
          </a:prstGeom>
        </p:spPr>
        <p:txBody>
          <a:bodyPr/>
          <a:lstStyle>
            <a:lvl1pPr algn="l">
              <a:defRPr sz="2800" baseline="0"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908720"/>
            <a:ext cx="8435280" cy="5415880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buFont typeface="Arial" pitchFamily="34" charset="0"/>
              <a:buChar char="•"/>
              <a:defRPr/>
            </a:lvl1pPr>
            <a:lvl2pPr>
              <a:buClr>
                <a:schemeClr val="accent2"/>
              </a:buClr>
              <a:buFont typeface="Arial" pitchFamily="34" charset="0"/>
              <a:buChar char="•"/>
              <a:defRPr/>
            </a:lvl2pPr>
            <a:lvl3pPr>
              <a:buClr>
                <a:schemeClr val="accent2"/>
              </a:buClr>
              <a:buFont typeface="Arial" pitchFamily="34" charset="0"/>
              <a:buChar char="•"/>
              <a:defRPr/>
            </a:lvl3pPr>
            <a:lvl4pPr>
              <a:buClr>
                <a:schemeClr val="accent2"/>
              </a:buClr>
              <a:buFont typeface="Arial" pitchFamily="34" charset="0"/>
              <a:buChar char="•"/>
              <a:defRPr/>
            </a:lvl4pPr>
            <a:lvl5pPr>
              <a:buClr>
                <a:schemeClr val="accent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0B9B46B-AD3E-4C06-825D-251B3794B3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C12167F-8AAD-4027-B9FF-D39168CD61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32FC40-9031-48F3-B2FC-53C4E67B19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F625B4A-7958-4EF4-95E9-77A60EA02E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2E25443-1DFC-4A05-99AD-3C4D6B105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9441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3C5C72A-7870-4424-AB41-AC8396E7C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0EF0C8-D5B0-4FFE-82F4-6FE086C351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F54BE20-7045-45A7-96FA-68F06CF88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B212F6-ACF3-4EFF-A098-9624CFA54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9909295-DC2B-4C48-A2AF-E0839965E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963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627E9E8-CB3F-47C3-9D43-F8D0043A8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F8A63EB-5182-4EE4-A074-EF650F769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77A9F20-FDE1-4853-B75C-7DA94A008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E436C92-3A0F-468C-BD37-C3D5257D3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99E48E-795C-4D4E-AEFB-09F57640C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194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CCAEA9-4B58-47B4-8DAC-0136521EE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47A1F4E-5EFC-4F29-B7D2-39AFDF6D7B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9CEE33-6524-4DFB-9544-680D582553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DCC4DE-8517-4C28-B489-F593A7EE6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1AFBDB2-99F6-4868-825E-B4D421C275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551184A-476B-49FA-9862-8BE668ECF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58981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34E8FD-7549-49F6-8F41-7EB8161A8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E54BABE-F810-4224-8371-B104295DAB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05AA726-9AA0-453B-BB2F-D2E6D8DD1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55E7AA1-2915-4C27-8F62-8812C49FF8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D65F635-7422-40A6-AD2D-63D9EF6942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9CE356B-4FDB-42B7-AE64-363034693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8FB11EF-4D8E-44FD-A234-81A9262FF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883CE89-50A5-4CE7-A81E-1B5246B9D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07266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0565CAA-2B9E-4CEF-BC50-87851EA3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57CEFB5-33FF-4715-A3AD-586504EE1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B531B31A-9165-4DC8-A75E-9ADB8E97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CC44646-E481-4DA1-A146-64D0A1ED4A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27285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4536787-2DB0-4216-89AB-7ACD009063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23BBD1A-B61D-49D1-9801-8FDFFB90E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AF8A599-4188-4655-B863-543AF4976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153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229600" cy="648072"/>
          </a:xfrm>
          <a:prstGeom prst="rect">
            <a:avLst/>
          </a:prstGeom>
          <a:effectLst/>
        </p:spPr>
        <p:txBody>
          <a:bodyPr/>
          <a:lstStyle>
            <a:lvl1pPr algn="l">
              <a:defRPr sz="3200" baseline="0">
                <a:solidFill>
                  <a:srgbClr val="FFFF00"/>
                </a:solidFill>
              </a:defRPr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  <a:prstGeom prst="rect">
            <a:avLst/>
          </a:prstGeom>
        </p:spPr>
        <p:txBody>
          <a:bodyPr/>
          <a:lstStyle>
            <a:lvl1pPr>
              <a:buClr>
                <a:schemeClr val="accent2"/>
              </a:buClr>
              <a:defRPr/>
            </a:lvl1pPr>
            <a:lvl2pPr>
              <a:buClr>
                <a:schemeClr val="accent2"/>
              </a:buClr>
              <a:buFont typeface="Arial" pitchFamily="34" charset="0"/>
              <a:buChar char="•"/>
              <a:defRPr/>
            </a:lvl2pPr>
            <a:lvl3pPr>
              <a:buClr>
                <a:schemeClr val="accent2"/>
              </a:buClr>
              <a:defRPr/>
            </a:lvl3pPr>
            <a:lvl4pPr>
              <a:buClr>
                <a:schemeClr val="accent2"/>
              </a:buClr>
              <a:buFont typeface="Arial" pitchFamily="34" charset="0"/>
              <a:buChar char="•"/>
              <a:defRPr/>
            </a:lvl4pPr>
            <a:lvl5pPr>
              <a:buClr>
                <a:schemeClr val="accent2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0ECFC8-9D11-4EE5-80EC-7C8597A12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5E158DF-40CE-4204-BD12-C9D9B290D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ED31A96-65DA-4C17-A2CF-1EADF3A31E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E70BCDD-5B9F-40D8-AA36-7E8548834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64FFDA-9239-45A2-BECB-BA8E8BA3F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5C4891F-2A26-41C2-91C0-370C442CF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32742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057B0A-FB90-464D-B45B-43BCD46BA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C3EC1D3-E76E-44B3-9BBF-7CA77CB149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F97A192-6386-4EED-A50C-3365DAB285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0FAE1D9-A390-412A-B8BE-7D8957379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37E2D41-7107-471E-8232-A8CBA4FDE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4E52168-74D2-4FDA-AFB0-D55A013AD4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9854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0277D9-02B4-4A02-841C-DD9F693308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62A50E8-CFA9-4EDE-A7F9-921D246DD1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3A81E3-2969-4750-9548-3EF0F0559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B61EEF-EA0A-4698-A061-90FF5083C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65E04B-0D1B-4795-AC13-21A7D8A14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326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6A20ABD-C52D-4086-97E3-5EC6EDC47B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EBDB863F-0B28-4B61-90FE-39088107DF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8EC6161-5495-4B04-A3C6-C63657022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04071CC-EAF9-4333-BA58-B907A8C91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F09344-6D34-498B-BADF-1ED4843C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46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6207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620713"/>
            <a:ext cx="9144000" cy="71437"/>
          </a:xfrm>
          <a:prstGeom prst="rect">
            <a:avLst/>
          </a:prstGeom>
          <a:solidFill>
            <a:srgbClr val="FF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8523288" y="6616700"/>
            <a:ext cx="585787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/>
            <a:fld id="{F10E94C2-5BF4-44AF-B6DA-5A0045E97B1B}" type="slidenum">
              <a:rPr lang="en-US" altLang="ja-JP" sz="1000"/>
              <a:pPr algn="r"/>
              <a:t>‹#›</a:t>
            </a:fld>
            <a:endParaRPr lang="en-US" altLang="ja-JP" sz="1000"/>
          </a:p>
        </p:txBody>
      </p:sp>
      <p:sp>
        <p:nvSpPr>
          <p:cNvPr id="1044" name="Line 20"/>
          <p:cNvSpPr>
            <a:spLocks noChangeShapeType="1"/>
          </p:cNvSpPr>
          <p:nvPr/>
        </p:nvSpPr>
        <p:spPr bwMode="auto">
          <a:xfrm>
            <a:off x="0" y="6524625"/>
            <a:ext cx="9144000" cy="0"/>
          </a:xfrm>
          <a:prstGeom prst="line">
            <a:avLst/>
          </a:prstGeom>
          <a:noFill/>
          <a:ln w="19050">
            <a:solidFill>
              <a:srgbClr val="C0C0C0"/>
            </a:solidFill>
            <a:round/>
            <a:headEnd/>
            <a:tailEnd/>
          </a:ln>
          <a:effectLst/>
        </p:spPr>
        <p:txBody>
          <a:bodyPr/>
          <a:lstStyle/>
          <a:p>
            <a:endParaRPr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61521" y="6519446"/>
            <a:ext cx="16209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solidFill>
                  <a:srgbClr val="008000"/>
                </a:solidFill>
                <a:ea typeface="ＤＨＰ特太ゴシック体" pitchFamily="2" charset="-128"/>
              </a:rPr>
              <a:t>地域防災研究所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4C272D4-27A6-42A8-B6E6-BA760CB27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5CAE5ED-EE99-4319-B937-98B4EEFAC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A88C6BE-211C-44A7-B89D-5164A8895BA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97AE1-3D20-4A14-8972-E8A70A8F101E}" type="datetimeFigureOut">
              <a:rPr kumimoji="1" lang="ja-JP" altLang="en-US" smtClean="0"/>
              <a:t>2019/9/23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FE4DEF7-1A3E-4B42-BD9F-771DC0005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817F2AB-3E84-47E3-9574-ACB8B0651F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654CE-B86E-4FDE-8BFB-913BBB0284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0121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36394" y="1352957"/>
            <a:ext cx="6955750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8800" dirty="0">
                <a:solidFill>
                  <a:srgbClr val="FFFF00"/>
                </a:solidFill>
                <a:latin typeface="ＤＦ特太ゴシック体" pitchFamily="49" charset="-128"/>
                <a:ea typeface="ＤＦ特太ゴシック体" pitchFamily="49" charset="-128"/>
              </a:rPr>
              <a:t>防災活動に</a:t>
            </a:r>
          </a:p>
          <a:p>
            <a:pPr algn="ctr"/>
            <a:r>
              <a:rPr kumimoji="1" lang="ja-JP" altLang="en-US" sz="8800" dirty="0">
                <a:solidFill>
                  <a:srgbClr val="FFFF00"/>
                </a:solidFill>
                <a:latin typeface="ＤＦ特太ゴシック体" pitchFamily="49" charset="-128"/>
                <a:ea typeface="ＤＦ特太ゴシック体" pitchFamily="49" charset="-128"/>
              </a:rPr>
              <a:t>立ちふさがる</a:t>
            </a:r>
          </a:p>
          <a:p>
            <a:pPr algn="ctr"/>
            <a:r>
              <a:rPr lang="ja-JP" altLang="en-US" sz="8800" dirty="0">
                <a:solidFill>
                  <a:schemeClr val="bg1"/>
                </a:solidFill>
                <a:latin typeface="ＤＦ特太ゴシック体" pitchFamily="49" charset="-128"/>
                <a:ea typeface="ＤＦ特太ゴシック体" pitchFamily="49" charset="-128"/>
              </a:rPr>
              <a:t>問題発生！</a:t>
            </a:r>
            <a:endParaRPr kumimoji="1" lang="ja-JP" altLang="en-US" sz="8800" dirty="0">
              <a:solidFill>
                <a:schemeClr val="bg1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8580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プレースホルダ 2"/>
          <p:cNvSpPr txBox="1">
            <a:spLocks/>
          </p:cNvSpPr>
          <p:nvPr/>
        </p:nvSpPr>
        <p:spPr>
          <a:xfrm>
            <a:off x="457200" y="908720"/>
            <a:ext cx="8363272" cy="331236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ところが問題がある！</a:t>
            </a:r>
            <a:endParaRPr kumimoji="1" lang="en-US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地域活動へ一歩踏み出す「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やる気・Ｍ</a:t>
            </a:r>
            <a:r>
              <a:rPr kumimoji="1" lang="en-US" altLang="ja-JP" sz="2800" b="0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otivation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」</a:t>
            </a:r>
          </a:p>
          <a:p>
            <a:pPr marL="342900" lvl="0" indent="-342900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必要だと判っていても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Ｍ</a:t>
            </a:r>
            <a:r>
              <a:rPr lang="en-US" altLang="ja-JP" sz="2800" kern="0" dirty="0" err="1">
                <a:solidFill>
                  <a:srgbClr val="FF0000"/>
                </a:solidFill>
              </a:rPr>
              <a:t>otivation</a:t>
            </a:r>
            <a:r>
              <a:rPr lang="ja-JP" altLang="en-US" sz="2800" kern="0" dirty="0"/>
              <a:t>が維持できない</a:t>
            </a: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「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現役世代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」は災害発生時に究極の選択を！</a:t>
            </a:r>
            <a:endParaRPr kumimoji="1" lang="en-US" altLang="ja-JP" sz="2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会社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　　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家族</a:t>
            </a:r>
            <a:endParaRPr kumimoji="1" lang="en-US" altLang="ja-JP" sz="2800" b="0" i="0" u="none" strike="noStrike" kern="0" cap="none" spc="0" normalizeH="0" baseline="0" noProof="0" dirty="0">
              <a:ln>
                <a:noFill/>
              </a:ln>
              <a:solidFill>
                <a:srgbClr val="FF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kern="0" noProof="0" dirty="0">
                <a:solidFill>
                  <a:srgbClr val="008000"/>
                </a:solidFill>
                <a:latin typeface="+mn-lt"/>
                <a:ea typeface="+mn-ea"/>
              </a:rPr>
              <a:t>地域活動の必要性！？</a:t>
            </a:r>
            <a:endParaRPr kumimoji="1" lang="ja-JP" altLang="en-US" sz="2400" b="0" i="0" u="none" strike="noStrike" kern="0" cap="none" spc="0" normalizeH="0" baseline="0" noProof="0" dirty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+mn-lt"/>
              <a:ea typeface="+mn-ea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会社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＞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地域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＞</a:t>
            </a:r>
            <a:r>
              <a:rPr kumimoji="1" lang="ja-JP" altLang="en-US" sz="2800" b="0" i="0" u="none" strike="noStrike" kern="0" cap="none" spc="0" normalizeH="0" baseline="0" noProof="0" dirty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家族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ja-JP" altLang="en-US" sz="2800" kern="0" dirty="0">
                <a:solidFill>
                  <a:srgbClr val="FF6600"/>
                </a:solidFill>
                <a:latin typeface="+mn-lt"/>
                <a:ea typeface="+mn-ea"/>
              </a:rPr>
              <a:t>家族</a:t>
            </a:r>
            <a:r>
              <a:rPr lang="ja-JP" altLang="en-US" sz="2800" kern="0" dirty="0">
                <a:solidFill>
                  <a:srgbClr val="FF0000"/>
                </a:solidFill>
                <a:latin typeface="+mn-lt"/>
                <a:ea typeface="+mn-ea"/>
              </a:rPr>
              <a:t>＞</a:t>
            </a:r>
            <a:r>
              <a:rPr lang="ja-JP" altLang="en-US" sz="2800" kern="0" dirty="0">
                <a:solidFill>
                  <a:srgbClr val="008000"/>
                </a:solidFill>
                <a:latin typeface="+mn-lt"/>
                <a:ea typeface="+mn-ea"/>
              </a:rPr>
              <a:t>地域</a:t>
            </a:r>
            <a:r>
              <a:rPr lang="ja-JP" altLang="en-US" sz="2800" kern="0" dirty="0">
                <a:solidFill>
                  <a:srgbClr val="FF0000"/>
                </a:solidFill>
                <a:latin typeface="+mn-lt"/>
                <a:ea typeface="+mn-ea"/>
              </a:rPr>
              <a:t>＞</a:t>
            </a:r>
            <a:r>
              <a:rPr lang="ja-JP" altLang="en-US" sz="2800" kern="0" dirty="0">
                <a:solidFill>
                  <a:srgbClr val="0070C0"/>
                </a:solidFill>
                <a:latin typeface="+mn-lt"/>
                <a:ea typeface="+mn-ea"/>
              </a:rPr>
              <a:t>会社</a:t>
            </a:r>
          </a:p>
        </p:txBody>
      </p:sp>
      <p:grpSp>
        <p:nvGrpSpPr>
          <p:cNvPr id="3" name="グループ化 16"/>
          <p:cNvGrpSpPr/>
          <p:nvPr/>
        </p:nvGrpSpPr>
        <p:grpSpPr>
          <a:xfrm>
            <a:off x="3959388" y="4221088"/>
            <a:ext cx="4856278" cy="2088232"/>
            <a:chOff x="5436096" y="4941168"/>
            <a:chExt cx="3142774" cy="1440160"/>
          </a:xfrm>
        </p:grpSpPr>
        <p:sp>
          <p:nvSpPr>
            <p:cNvPr id="11" name="テキスト ボックス 10"/>
            <p:cNvSpPr txBox="1"/>
            <p:nvPr/>
          </p:nvSpPr>
          <p:spPr>
            <a:xfrm>
              <a:off x="5524572" y="4941168"/>
              <a:ext cx="3054298" cy="636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5400" dirty="0">
                  <a:solidFill>
                    <a:srgbClr val="FF6600"/>
                  </a:solidFill>
                </a:rPr>
                <a:t>家族 </a:t>
              </a:r>
              <a:r>
                <a:rPr lang="ja-JP" altLang="en-US" sz="5400" dirty="0">
                  <a:solidFill>
                    <a:srgbClr val="008000"/>
                  </a:solidFill>
                </a:rPr>
                <a:t>　　　</a:t>
              </a:r>
              <a:r>
                <a:rPr kumimoji="1" lang="ja-JP" altLang="en-US" sz="5400" dirty="0">
                  <a:solidFill>
                    <a:srgbClr val="FF6600"/>
                  </a:solidFill>
                </a:rPr>
                <a:t> </a:t>
              </a:r>
              <a:r>
                <a:rPr kumimoji="1" lang="ja-JP" altLang="en-US" sz="5400" dirty="0">
                  <a:solidFill>
                    <a:srgbClr val="0070C0"/>
                  </a:solidFill>
                </a:rPr>
                <a:t>会社</a:t>
              </a:r>
            </a:p>
          </p:txBody>
        </p:sp>
        <p:sp>
          <p:nvSpPr>
            <p:cNvPr id="12" name="正方形/長方形 11"/>
            <p:cNvSpPr/>
            <p:nvPr/>
          </p:nvSpPr>
          <p:spPr bwMode="auto">
            <a:xfrm>
              <a:off x="5436096" y="5589240"/>
              <a:ext cx="3096344" cy="14401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フローチャート : 論理和 15"/>
            <p:cNvSpPr/>
            <p:nvPr/>
          </p:nvSpPr>
          <p:spPr bwMode="auto">
            <a:xfrm>
              <a:off x="6660232" y="5733256"/>
              <a:ext cx="648072" cy="648072"/>
            </a:xfrm>
            <a:prstGeom prst="flowChartOr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16"/>
          <p:cNvGrpSpPr/>
          <p:nvPr/>
        </p:nvGrpSpPr>
        <p:grpSpPr>
          <a:xfrm>
            <a:off x="3959387" y="4221088"/>
            <a:ext cx="4861085" cy="2088232"/>
            <a:chOff x="5436096" y="4941168"/>
            <a:chExt cx="3145885" cy="1440160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5524572" y="4941168"/>
              <a:ext cx="3057409" cy="63677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5400" dirty="0">
                  <a:solidFill>
                    <a:srgbClr val="FF6600"/>
                  </a:solidFill>
                </a:rPr>
                <a:t>家族 </a:t>
              </a:r>
              <a:r>
                <a:rPr kumimoji="1" lang="ja-JP" altLang="en-US" sz="5400" dirty="0">
                  <a:solidFill>
                    <a:srgbClr val="008000"/>
                  </a:solidFill>
                </a:rPr>
                <a:t>地域</a:t>
              </a:r>
              <a:r>
                <a:rPr kumimoji="1" lang="ja-JP" altLang="en-US" sz="5400" dirty="0">
                  <a:solidFill>
                    <a:srgbClr val="FF6600"/>
                  </a:solidFill>
                </a:rPr>
                <a:t> </a:t>
              </a:r>
              <a:r>
                <a:rPr kumimoji="1" lang="ja-JP" altLang="en-US" sz="5400" dirty="0">
                  <a:solidFill>
                    <a:srgbClr val="0070C0"/>
                  </a:solidFill>
                </a:rPr>
                <a:t>会社</a:t>
              </a:r>
            </a:p>
          </p:txBody>
        </p:sp>
        <p:sp>
          <p:nvSpPr>
            <p:cNvPr id="13" name="正方形/長方形 12"/>
            <p:cNvSpPr/>
            <p:nvPr/>
          </p:nvSpPr>
          <p:spPr bwMode="auto">
            <a:xfrm>
              <a:off x="5436096" y="5589240"/>
              <a:ext cx="3096344" cy="144016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" name="フローチャート : 論理和 13"/>
            <p:cNvSpPr/>
            <p:nvPr/>
          </p:nvSpPr>
          <p:spPr bwMode="auto">
            <a:xfrm>
              <a:off x="6660232" y="5733256"/>
              <a:ext cx="648072" cy="648072"/>
            </a:xfrm>
            <a:prstGeom prst="flowChartOr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rgbClr val="FFFF00"/>
                </a:solidFill>
              </a:rPr>
              <a:t>防災活動はやりたくても「優先順位で迷い？」</a:t>
            </a:r>
            <a:endParaRPr kumimoji="1" lang="ja-JP" altLang="en-US" dirty="0">
              <a:solidFill>
                <a:srgbClr val="FFFF00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547664" y="2977788"/>
            <a:ext cx="54373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＞</a:t>
            </a:r>
          </a:p>
        </p:txBody>
      </p:sp>
      <p:sp>
        <p:nvSpPr>
          <p:cNvPr id="4" name="雲形吹き出し 3"/>
          <p:cNvSpPr/>
          <p:nvPr/>
        </p:nvSpPr>
        <p:spPr bwMode="auto">
          <a:xfrm>
            <a:off x="2499782" y="809453"/>
            <a:ext cx="5472608" cy="2664296"/>
          </a:xfrm>
          <a:prstGeom prst="cloudCallout">
            <a:avLst>
              <a:gd name="adj1" fmla="val 13831"/>
              <a:gd name="adj2" fmla="val 83078"/>
            </a:avLst>
          </a:prstGeom>
          <a:solidFill>
            <a:srgbClr val="FF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r>
              <a:rPr lang="ja-JP" altLang="en-US" sz="36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なぜ</a:t>
            </a:r>
            <a:r>
              <a:rPr kumimoji="1" lang="ja-JP" altLang="en-US" sz="36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地域活動を</a:t>
            </a: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する必要があるのかが</a:t>
            </a:r>
          </a:p>
          <a:p>
            <a:pPr algn="ctr"/>
            <a:r>
              <a:rPr kumimoji="1" lang="ja-JP" altLang="en-US" sz="3600" dirty="0">
                <a:solidFill>
                  <a:srgbClr val="FFFF00"/>
                </a:solidFill>
                <a:latin typeface="AR P悠々ゴシック体E" pitchFamily="50" charset="-128"/>
                <a:ea typeface="AR P悠々ゴシック体E" pitchFamily="50" charset="-128"/>
              </a:rPr>
              <a:t>判っていない！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5040099"/>
            <a:ext cx="1336279" cy="1413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797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7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78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0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85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選択への理解を！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908720"/>
            <a:ext cx="8435280" cy="5616624"/>
          </a:xfrm>
        </p:spPr>
        <p:txBody>
          <a:bodyPr/>
          <a:lstStyle/>
          <a:p>
            <a:r>
              <a:rPr kumimoji="1" lang="ja-JP" altLang="en-US" sz="2800" dirty="0"/>
              <a:t>家族</a:t>
            </a:r>
          </a:p>
          <a:p>
            <a:r>
              <a:rPr lang="ja-JP" altLang="en-US" sz="2800" dirty="0"/>
              <a:t>地域</a:t>
            </a:r>
          </a:p>
          <a:p>
            <a:r>
              <a:rPr kumimoji="1" lang="ja-JP" altLang="en-US" sz="2800" dirty="0"/>
              <a:t>会社（仕事）</a:t>
            </a:r>
          </a:p>
          <a:p>
            <a:r>
              <a:rPr lang="ja-JP" altLang="en-US" sz="2800" dirty="0"/>
              <a:t>どれが無くなることが</a:t>
            </a:r>
            <a:r>
              <a:rPr lang="ja-JP" altLang="en-US" sz="2800" dirty="0">
                <a:solidFill>
                  <a:srgbClr val="FF0000"/>
                </a:solidFill>
              </a:rPr>
              <a:t>一番悲しいか？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kumimoji="1" lang="ja-JP" altLang="en-US" sz="2800" dirty="0"/>
              <a:t>我々は、まず一番に！</a:t>
            </a:r>
            <a:endParaRPr kumimoji="1" lang="en-US" altLang="ja-JP" sz="2800" dirty="0"/>
          </a:p>
          <a:p>
            <a:r>
              <a:rPr kumimoji="1" lang="ja-JP" altLang="en-US" sz="2800" dirty="0"/>
              <a:t>「家族」</a:t>
            </a:r>
          </a:p>
          <a:p>
            <a:r>
              <a:rPr lang="ja-JP" altLang="en-US" sz="2800" dirty="0"/>
              <a:t>続いて「会社（仕事）」</a:t>
            </a:r>
          </a:p>
          <a:p>
            <a:r>
              <a:rPr kumimoji="1" lang="ja-JP" altLang="en-US" sz="2800" dirty="0"/>
              <a:t>最後に「地域」</a:t>
            </a:r>
          </a:p>
          <a:p>
            <a:r>
              <a:rPr lang="ja-JP" altLang="en-US" sz="2800" dirty="0">
                <a:solidFill>
                  <a:srgbClr val="FF0000"/>
                </a:solidFill>
              </a:rPr>
              <a:t>地域活動は余力でやろう！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>
                <a:solidFill>
                  <a:srgbClr val="0070C0"/>
                </a:solidFill>
              </a:rPr>
              <a:t>これが「地域力をアップさせる最大の秘訣！」</a:t>
            </a:r>
          </a:p>
          <a:p>
            <a:r>
              <a:rPr lang="ja-JP" altLang="en-US" sz="2800" dirty="0"/>
              <a:t>しかし「</a:t>
            </a:r>
            <a:r>
              <a:rPr lang="ja-JP" altLang="en-US" sz="2800" dirty="0">
                <a:solidFill>
                  <a:srgbClr val="FF0000"/>
                </a:solidFill>
              </a:rPr>
              <a:t>家族を守ること</a:t>
            </a:r>
            <a:r>
              <a:rPr lang="ja-JP" altLang="en-US" sz="2800" dirty="0"/>
              <a:t>」を考えると</a:t>
            </a:r>
            <a:r>
              <a:rPr lang="ja-JP" altLang="en-US" sz="2800" dirty="0">
                <a:solidFill>
                  <a:srgbClr val="FF0000"/>
                </a:solidFill>
              </a:rPr>
              <a:t>不安がいっぱい！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  <p:grpSp>
        <p:nvGrpSpPr>
          <p:cNvPr id="4" name="グループ化 8"/>
          <p:cNvGrpSpPr/>
          <p:nvPr/>
        </p:nvGrpSpPr>
        <p:grpSpPr>
          <a:xfrm>
            <a:off x="5796136" y="980728"/>
            <a:ext cx="3096344" cy="1440160"/>
            <a:chOff x="5796136" y="980728"/>
            <a:chExt cx="3096344" cy="1440160"/>
          </a:xfrm>
        </p:grpSpPr>
        <p:grpSp>
          <p:nvGrpSpPr>
            <p:cNvPr id="9" name="グループ化 3"/>
            <p:cNvGrpSpPr/>
            <p:nvPr/>
          </p:nvGrpSpPr>
          <p:grpSpPr>
            <a:xfrm>
              <a:off x="5796136" y="980728"/>
              <a:ext cx="3096344" cy="1440160"/>
              <a:chOff x="5436096" y="4941168"/>
              <a:chExt cx="3096344" cy="1440160"/>
            </a:xfrm>
          </p:grpSpPr>
          <p:sp>
            <p:nvSpPr>
              <p:cNvPr id="5" name="テキスト ボックス 4"/>
              <p:cNvSpPr txBox="1"/>
              <p:nvPr/>
            </p:nvSpPr>
            <p:spPr>
              <a:xfrm>
                <a:off x="5524574" y="4941168"/>
                <a:ext cx="291938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sz="4000" dirty="0">
                    <a:solidFill>
                      <a:srgbClr val="FF6600"/>
                    </a:solidFill>
                  </a:rPr>
                  <a:t>家族</a:t>
                </a:r>
                <a:r>
                  <a:rPr kumimoji="1" lang="ja-JP" altLang="en-US" sz="4000" dirty="0"/>
                  <a:t>　　</a:t>
                </a:r>
                <a:r>
                  <a:rPr kumimoji="1" lang="ja-JP" altLang="en-US" sz="4000" dirty="0">
                    <a:solidFill>
                      <a:srgbClr val="0070C0"/>
                    </a:solidFill>
                  </a:rPr>
                  <a:t>会社</a:t>
                </a:r>
              </a:p>
            </p:txBody>
          </p:sp>
          <p:sp>
            <p:nvSpPr>
              <p:cNvPr id="6" name="正方形/長方形 5"/>
              <p:cNvSpPr/>
              <p:nvPr/>
            </p:nvSpPr>
            <p:spPr bwMode="auto">
              <a:xfrm>
                <a:off x="5436096" y="5589240"/>
                <a:ext cx="3096344" cy="144016"/>
              </a:xfrm>
              <a:prstGeom prst="rect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フローチャート : 論理和 6"/>
              <p:cNvSpPr/>
              <p:nvPr/>
            </p:nvSpPr>
            <p:spPr bwMode="auto">
              <a:xfrm>
                <a:off x="6660232" y="5733256"/>
                <a:ext cx="648072" cy="648072"/>
              </a:xfrm>
              <a:prstGeom prst="flowChartOr">
                <a:avLst/>
              </a:prstGeom>
              <a:solidFill>
                <a:srgbClr val="FFFF00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8" name="テキスト ボックス 7"/>
            <p:cNvSpPr txBox="1"/>
            <p:nvPr/>
          </p:nvSpPr>
          <p:spPr>
            <a:xfrm>
              <a:off x="7020272" y="1916832"/>
              <a:ext cx="6937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dirty="0"/>
                <a:t>地域</a:t>
              </a:r>
            </a:p>
          </p:txBody>
        </p:sp>
      </p:grpSp>
      <p:pic>
        <p:nvPicPr>
          <p:cNvPr id="13" name="図 12" descr="famil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34980" y="2852936"/>
            <a:ext cx="2857500" cy="2647950"/>
          </a:xfrm>
          <a:prstGeom prst="rect">
            <a:avLst/>
          </a:prstGeom>
        </p:spPr>
      </p:pic>
      <p:sp>
        <p:nvSpPr>
          <p:cNvPr id="10" name="雲形吹き出し 9"/>
          <p:cNvSpPr/>
          <p:nvPr/>
        </p:nvSpPr>
        <p:spPr bwMode="auto">
          <a:xfrm>
            <a:off x="1343050" y="1468438"/>
            <a:ext cx="6120680" cy="4032448"/>
          </a:xfrm>
          <a:prstGeom prst="cloudCallout">
            <a:avLst>
              <a:gd name="adj1" fmla="val 29321"/>
              <a:gd name="adj2" fmla="val 63796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  <a:effectLst/>
        </p:spPr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 bwMode="auto">
          <a:xfrm rot="20483905">
            <a:off x="1809334" y="2442822"/>
            <a:ext cx="5330305" cy="206210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kumimoji="1" lang="ja-JP" altLang="en-US" sz="4800" spc="50" dirty="0">
                <a:ln w="11430"/>
                <a:solidFill>
                  <a:srgbClr val="FF0000"/>
                </a:solidFill>
                <a:latin typeface="AR P悠々ゴシック体E" pitchFamily="50" charset="-128"/>
                <a:ea typeface="AR P悠々ゴシック体E" pitchFamily="50" charset="-128"/>
              </a:rPr>
              <a:t>本当にこんなことで</a:t>
            </a:r>
            <a:endParaRPr kumimoji="1" lang="en-US" altLang="ja-JP" sz="4800" spc="50" dirty="0">
              <a:ln w="11430"/>
              <a:solidFill>
                <a:srgbClr val="FF0000"/>
              </a:solidFill>
              <a:latin typeface="AR P悠々ゴシック体E" pitchFamily="50" charset="-128"/>
              <a:ea typeface="AR P悠々ゴシック体E" pitchFamily="50" charset="-128"/>
            </a:endParaRPr>
          </a:p>
          <a:p>
            <a:pPr algn="ctr"/>
            <a:r>
              <a:rPr kumimoji="1" lang="ja-JP" altLang="en-US" sz="4800" spc="50" dirty="0">
                <a:ln w="11430"/>
                <a:solidFill>
                  <a:srgbClr val="FF0000"/>
                </a:solidFill>
                <a:latin typeface="AR P悠々ゴシック体E" pitchFamily="50" charset="-128"/>
                <a:ea typeface="AR P悠々ゴシック体E" pitchFamily="50" charset="-128"/>
              </a:rPr>
              <a:t>大丈夫なの？</a:t>
            </a:r>
            <a:endParaRPr kumimoji="1" lang="en-US" altLang="ja-JP" sz="4800" spc="50" dirty="0">
              <a:ln w="11430"/>
              <a:solidFill>
                <a:srgbClr val="FF0000"/>
              </a:solidFill>
              <a:latin typeface="AR P悠々ゴシック体E" pitchFamily="50" charset="-128"/>
              <a:ea typeface="AR P悠々ゴシック体E" pitchFamily="50" charset="-128"/>
            </a:endParaRPr>
          </a:p>
          <a:p>
            <a:pPr algn="ctr"/>
            <a:r>
              <a:rPr lang="ja-JP" altLang="en-US" sz="3200" spc="50" dirty="0">
                <a:ln w="11430"/>
                <a:solidFill>
                  <a:srgbClr val="0070C0"/>
                </a:solidFill>
                <a:latin typeface="AR P悠々ゴシック体E" pitchFamily="50" charset="-128"/>
                <a:ea typeface="AR P悠々ゴシック体E" pitchFamily="50" charset="-128"/>
              </a:rPr>
              <a:t>逆症療法の応用</a:t>
            </a:r>
            <a:endParaRPr lang="en-US" altLang="ja-JP" sz="3200" spc="50" dirty="0">
              <a:ln w="11430"/>
              <a:solidFill>
                <a:srgbClr val="0070C0"/>
              </a:solidFill>
              <a:latin typeface="AR P悠々ゴシック体E" pitchFamily="50" charset="-128"/>
              <a:ea typeface="AR P悠々ゴシック体E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746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3" dur="1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4" dur="1000" fill="hold">
                                          <p:stCondLst>
                                            <p:cond delay="2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1000" fill="hold">
                                          <p:stCondLst>
                                            <p:cond delay="3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6" dur="1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env_partner1.gif"/>
          <p:cNvPicPr>
            <a:picLocks noChangeAspect="1"/>
          </p:cNvPicPr>
          <p:nvPr/>
        </p:nvPicPr>
        <p:blipFill>
          <a:blip r:embed="rId2" cstate="print">
            <a:lum bright="33000" contrast="-35000"/>
          </a:blip>
          <a:stretch>
            <a:fillRect/>
          </a:stretch>
        </p:blipFill>
        <p:spPr>
          <a:xfrm>
            <a:off x="7020272" y="1772817"/>
            <a:ext cx="2088232" cy="2168076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>
                <a:solidFill>
                  <a:srgbClr val="FFFF00"/>
                </a:solidFill>
              </a:rPr>
              <a:t>不安要素！家族を誰が守ってくれるのか？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908720"/>
            <a:ext cx="8651304" cy="5415880"/>
          </a:xfrm>
        </p:spPr>
        <p:txBody>
          <a:bodyPr/>
          <a:lstStyle/>
          <a:p>
            <a:r>
              <a:rPr kumimoji="1" lang="ja-JP" altLang="en-US" sz="2800" dirty="0">
                <a:solidFill>
                  <a:srgbClr val="FF0000"/>
                </a:solidFill>
              </a:rPr>
              <a:t>なぜ</a:t>
            </a:r>
            <a:r>
              <a:rPr lang="ja-JP" altLang="en-US" sz="2800" dirty="0">
                <a:solidFill>
                  <a:srgbClr val="FF0000"/>
                </a:solidFill>
              </a:rPr>
              <a:t>「</a:t>
            </a:r>
            <a:r>
              <a:rPr kumimoji="1" lang="ja-JP" altLang="en-US" sz="2800" dirty="0">
                <a:solidFill>
                  <a:srgbClr val="FF0000"/>
                </a:solidFill>
              </a:rPr>
              <a:t>地域活動が必要なのか」理解させよう！</a:t>
            </a:r>
            <a:endParaRPr kumimoji="1" lang="en-US" altLang="ja-JP" sz="2800" dirty="0">
              <a:solidFill>
                <a:srgbClr val="FF0000"/>
              </a:solidFill>
            </a:endParaRPr>
          </a:p>
          <a:p>
            <a:r>
              <a:rPr lang="ja-JP" altLang="en-US" sz="2800" dirty="0"/>
              <a:t>大切な人を残して「仕事」に向かわなければならない</a:t>
            </a:r>
          </a:p>
          <a:p>
            <a:r>
              <a:rPr kumimoji="1" lang="ja-JP" altLang="en-US" sz="2800" dirty="0"/>
              <a:t>大切な人を守ってくれるのは？</a:t>
            </a:r>
            <a:endParaRPr kumimoji="1" lang="en-US" altLang="ja-JP" sz="2800" dirty="0"/>
          </a:p>
          <a:p>
            <a:r>
              <a:rPr lang="ja-JP" altLang="en-US" sz="2800" dirty="0">
                <a:solidFill>
                  <a:srgbClr val="FF0000"/>
                </a:solidFill>
              </a:rPr>
              <a:t>「地域の人たち！」</a:t>
            </a:r>
            <a:endParaRPr lang="en-US" altLang="ja-JP" sz="2800" dirty="0">
              <a:solidFill>
                <a:srgbClr val="FF0000"/>
              </a:solidFill>
            </a:endParaRPr>
          </a:p>
          <a:p>
            <a:r>
              <a:rPr kumimoji="1" lang="ja-JP" altLang="en-US" sz="2800" dirty="0"/>
              <a:t>その為に日頃から地域活動に参加！</a:t>
            </a:r>
          </a:p>
          <a:p>
            <a:r>
              <a:rPr lang="ja-JP" altLang="en-US" sz="2800" dirty="0"/>
              <a:t>参加することが大切な人を守ることに繫がる</a:t>
            </a:r>
          </a:p>
          <a:p>
            <a:r>
              <a:rPr lang="ja-JP" altLang="en-US" sz="2800" dirty="0"/>
              <a:t>自分の大切な人を守ってくれる地域（</a:t>
            </a:r>
            <a:r>
              <a:rPr lang="ja-JP" altLang="en-US" sz="2800" dirty="0">
                <a:solidFill>
                  <a:srgbClr val="FF0000"/>
                </a:solidFill>
              </a:rPr>
              <a:t>バックアップ</a:t>
            </a:r>
            <a:r>
              <a:rPr lang="ja-JP" altLang="en-US" sz="2800" dirty="0"/>
              <a:t>）を</a:t>
            </a:r>
            <a:br>
              <a:rPr lang="en-US" altLang="ja-JP" sz="2800" dirty="0"/>
            </a:br>
            <a:r>
              <a:rPr lang="ja-JP" altLang="en-US" sz="2800" dirty="0">
                <a:solidFill>
                  <a:srgbClr val="FF0000"/>
                </a:solidFill>
              </a:rPr>
              <a:t>自分たちで日頃から創り上げる</a:t>
            </a:r>
          </a:p>
          <a:p>
            <a:r>
              <a:rPr kumimoji="1" lang="ja-JP" altLang="en-US" sz="2800" dirty="0"/>
              <a:t>地域に残ったもの同士が「助け合えるシステム」を構築</a:t>
            </a:r>
          </a:p>
          <a:p>
            <a:r>
              <a:rPr lang="ja-JP" altLang="en-US" sz="2800" dirty="0">
                <a:solidFill>
                  <a:srgbClr val="008000"/>
                </a:solidFill>
              </a:rPr>
              <a:t>安心して仕事に向かうことができる！</a:t>
            </a:r>
            <a:endParaRPr lang="en-US" altLang="ja-JP" sz="2800" dirty="0">
              <a:solidFill>
                <a:srgbClr val="008000"/>
              </a:solidFill>
            </a:endParaRPr>
          </a:p>
          <a:p>
            <a:r>
              <a:rPr lang="ja-JP" altLang="en-US" sz="2800" dirty="0"/>
              <a:t>その為には「</a:t>
            </a:r>
            <a:r>
              <a:rPr lang="ja-JP" altLang="en-US" sz="2800" dirty="0">
                <a:solidFill>
                  <a:srgbClr val="FF0000"/>
                </a:solidFill>
              </a:rPr>
              <a:t>あいさつ運動</a:t>
            </a:r>
            <a:r>
              <a:rPr lang="ja-JP" altLang="en-US" sz="2800" dirty="0"/>
              <a:t>」からスタートが効果的！</a:t>
            </a:r>
            <a:endParaRPr lang="en-US" altLang="ja-JP" sz="2800" dirty="0"/>
          </a:p>
        </p:txBody>
      </p:sp>
      <p:sp>
        <p:nvSpPr>
          <p:cNvPr id="5" name="角丸四角形 4"/>
          <p:cNvSpPr/>
          <p:nvPr/>
        </p:nvSpPr>
        <p:spPr bwMode="auto">
          <a:xfrm>
            <a:off x="3707904" y="2420888"/>
            <a:ext cx="3199774" cy="576064"/>
          </a:xfrm>
          <a:prstGeom prst="roundRect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none" rtlCol="0" anchor="ctr"/>
          <a:lstStyle/>
          <a:p>
            <a:r>
              <a:rPr lang="ja-JP" altLang="en-US" sz="2000" spc="50" dirty="0">
                <a:ln w="11430"/>
                <a:solidFill>
                  <a:srgbClr val="FFFF00"/>
                </a:solidFill>
                <a:ea typeface="HGP創英角ｺﾞｼｯｸUB" pitchFamily="50" charset="-128"/>
              </a:rPr>
              <a:t>遠くの親戚より近くの他人！</a:t>
            </a:r>
          </a:p>
        </p:txBody>
      </p:sp>
    </p:spTree>
    <p:extLst>
      <p:ext uri="{BB962C8B-B14F-4D97-AF65-F5344CB8AC3E}">
        <p14:creationId xmlns:p14="http://schemas.microsoft.com/office/powerpoint/2010/main" val="175776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 animBg="1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FFFF00"/>
        </a:solidFill>
        <a:ln w="9525">
          <a:noFill/>
          <a:miter lim="800000"/>
          <a:headEnd/>
          <a:tailEnd/>
        </a:ln>
        <a:effectLst/>
      </a:spPr>
      <a:bodyPr wrap="none" rtlCol="0" anchor="ctr"/>
      <a:lstStyle>
        <a:defPPr algn="ctr">
          <a:defRPr kumimoji="1"/>
        </a:defPPr>
      </a:lstStyle>
    </a:spDef>
    <a:txDef>
      <a:spPr>
        <a:noFill/>
      </a:spPr>
      <a:bodyPr wrap="none" rtlCol="0">
        <a:spAutoFit/>
      </a:bodyPr>
      <a:lstStyle>
        <a:defPPr algn="ctr">
          <a:defRPr kumimoji="1" sz="8800" dirty="0" smtClean="0">
            <a:solidFill>
              <a:srgbClr val="FFFF00"/>
            </a:solidFill>
          </a:defRPr>
        </a:defPPr>
      </a:lstStyle>
    </a:tx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52675</TotalTime>
  <Words>267</Words>
  <Application>Microsoft Office PowerPoint</Application>
  <PresentationFormat>画面に合わせる (4:3)</PresentationFormat>
  <Paragraphs>47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AR P悠々ゴシック体E</vt:lpstr>
      <vt:lpstr>ＤＦ特太ゴシック体</vt:lpstr>
      <vt:lpstr>游ゴシック</vt:lpstr>
      <vt:lpstr>游ゴシック Light</vt:lpstr>
      <vt:lpstr>Arial</vt:lpstr>
      <vt:lpstr>標準デザイン</vt:lpstr>
      <vt:lpstr>デザインの設定</vt:lpstr>
      <vt:lpstr>PowerPoint プレゼンテーション</vt:lpstr>
      <vt:lpstr>防災活動はやりたくても「優先順位で迷い？」</vt:lpstr>
      <vt:lpstr>選択への理解を！</vt:lpstr>
      <vt:lpstr>不安要素！家族を誰が守ってくれるのか？</vt:lpstr>
    </vt:vector>
  </TitlesOfParts>
  <Company>株式会社　つなぐネットコミュニケーションズ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itou</dc:creator>
  <cp:lastModifiedBy>大西賞典</cp:lastModifiedBy>
  <cp:revision>2799</cp:revision>
  <dcterms:created xsi:type="dcterms:W3CDTF">2009-10-14T10:26:19Z</dcterms:created>
  <dcterms:modified xsi:type="dcterms:W3CDTF">2019-09-23T02:00:17Z</dcterms:modified>
</cp:coreProperties>
</file>