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624" r:id="rId3"/>
    <p:sldId id="2535" r:id="rId4"/>
    <p:sldId id="2530" r:id="rId5"/>
    <p:sldId id="2784" r:id="rId6"/>
    <p:sldId id="2531" r:id="rId7"/>
    <p:sldId id="2532" r:id="rId8"/>
    <p:sldId id="2533" r:id="rId9"/>
    <p:sldId id="2536" r:id="rId10"/>
    <p:sldId id="2537" r:id="rId11"/>
  </p:sldIdLst>
  <p:sldSz cx="9144000" cy="6858000" type="screen4x3"/>
  <p:notesSz cx="6858000" cy="9144000"/>
  <p:embeddedFontLst>
    <p:embeddedFont>
      <p:font typeface="游ゴシック" panose="020B0400000000000000" pitchFamily="50" charset="-128"/>
      <p:regular r:id="rId14"/>
      <p:bold r:id="rId15"/>
    </p:embeddedFont>
    <p:embeddedFont>
      <p:font typeface="游ゴシック Light" panose="020B0300000000000000" pitchFamily="50" charset="-128"/>
      <p:regular r:id="rId16"/>
    </p:embeddedFont>
    <p:embeddedFont>
      <p:font typeface="AR P悠々ゴシック体E" panose="040B0900000000000000" pitchFamily="50" charset="-128"/>
      <p:regular r:id="rId17"/>
    </p:embeddedFont>
    <p:embeddedFont>
      <p:font typeface="AR悠々ゴシック体E" panose="040B0909000000000000" pitchFamily="49" charset="-128"/>
      <p:regular r:id="rId18"/>
    </p:embeddedFont>
    <p:embeddedFont>
      <p:font typeface="ＤＦＧ特太ゴシック体" panose="020B0A00010101010101" pitchFamily="50" charset="-128"/>
      <p:regular r:id="rId19"/>
    </p:embeddedFont>
    <p:embeddedFont>
      <p:font typeface="ＤＦ特太ゴシック体" panose="020B0509000000000000" pitchFamily="49" charset="-128"/>
      <p:regular r:id="rId20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FF00"/>
    <a:srgbClr val="FFFF66"/>
    <a:srgbClr val="FF3300"/>
    <a:srgbClr val="FF6600"/>
    <a:srgbClr val="969696"/>
    <a:srgbClr val="FF9900"/>
    <a:srgbClr val="FF66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1" autoAdjust="0"/>
    <p:restoredTop sz="94731" autoAdjust="0"/>
  </p:normalViewPr>
  <p:slideViewPr>
    <p:cSldViewPr>
      <p:cViewPr varScale="1">
        <p:scale>
          <a:sx n="110" d="100"/>
          <a:sy n="110" d="100"/>
        </p:scale>
        <p:origin x="16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9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5D984-4E1F-4AF1-AF3B-2ADF4BBD7B36}" type="datetimeFigureOut">
              <a:rPr kumimoji="1" lang="ja-JP" altLang="en-US" smtClean="0"/>
              <a:pPr/>
              <a:t>2019/9/22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D9490-19E8-450A-B0A8-469918563C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570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0A354A-BE0E-4775-91E9-5710D7B3BFA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5091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C58066-7ED1-464B-AF3A-AB4DA15FD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40EE542-A5C3-4FC1-AF70-3140C4B0B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C206BF-78E1-42DA-A247-D0C1FDFD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650-6DAB-4CF7-8DF2-4B0A48F76779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C73FAB-2FB6-431B-89E1-CB75BFAA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5A6C11-7351-4EAD-8282-BDB36306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677C-402D-4FFB-9D17-EEF17EFF1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81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5047DA-EE50-4901-9CBB-6773E61D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DF481D-5990-4CAA-89A4-E5A493CA8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B987CA-9A1C-427F-9FC4-C8C9C0F6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650-6DAB-4CF7-8DF2-4B0A48F76779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B02098-D078-4F38-ABFE-9B041429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8BC948-C208-4108-9981-4DFE893D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677C-402D-4FFB-9D17-EEF17EFF1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086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3294D5-CFAE-4ED2-BC2F-DF9F49A6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24509E-6C6F-4192-B51E-9F5984701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3D7061-DFBA-4FD1-91A3-C6BB4414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650-6DAB-4CF7-8DF2-4B0A48F76779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503262-A6EB-4890-9F27-37201D41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38A8BF-CDD6-4A2A-AFCF-4DF22404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677C-402D-4FFB-9D17-EEF17EFF1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62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ABD713-62B0-4810-B862-092E4AF3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601B20-D853-4ECF-A754-10BD56C60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4889F2-0F8B-4322-BAB0-C7F53EE0A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E1B549-7A2C-4869-AEEC-8FB62E51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650-6DAB-4CF7-8DF2-4B0A48F76779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4EAE0C-C3DD-4D18-BC37-55BC08EF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0E7312-8929-40BC-8CEF-EB742D68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677C-402D-4FFB-9D17-EEF17EFF1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394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A49DDA-179C-498C-A542-C64F18BC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A14E48-9081-4A3A-93E3-120AE6D8B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6183AD-A86B-4133-9637-C451D2450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3DD2520-CD32-410F-BA5C-F52015824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417351-B4D4-40FD-8C7C-135ACB497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D945339-457B-4334-881E-1CB51BBDB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650-6DAB-4CF7-8DF2-4B0A48F76779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216E9C0-76B0-4C41-B687-16CA65F7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7D14ADC-8AA1-465E-A953-AA2FDE63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677C-402D-4FFB-9D17-EEF17EFF1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747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129285-E1FF-4968-80D6-2E38BD3C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DA9542-49EA-444E-AC57-04C7E088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650-6DAB-4CF7-8DF2-4B0A48F76779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9E229B2-1E99-4889-A2BC-3F1FF9276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39DB1F-E078-4BCF-A9A6-359B92A3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677C-402D-4FFB-9D17-EEF17EFF1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04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905E6B9-AEF1-45F1-B5C5-16380A9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650-6DAB-4CF7-8DF2-4B0A48F76779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654D13-0855-4C9B-BF25-F4ED4587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850517-4E83-4BDF-9671-3A299CEC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677C-402D-4FFB-9D17-EEF17EFF1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388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E77CC9-BB33-430B-BF95-16312C22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01A0FE-6642-4901-8132-D0331BDC5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848A2E-83CC-45C8-83AA-D02D4B269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FEC0B3-38BA-4745-AE0E-6F9964C0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650-6DAB-4CF7-8DF2-4B0A48F76779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78A17A-B46A-48FA-B91A-A97F0AAA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3C2CAF-F76A-434C-AEE6-D74540C4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677C-402D-4FFB-9D17-EEF17EFF1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32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648072"/>
          </a:xfrm>
          <a:prstGeom prst="rect">
            <a:avLst/>
          </a:prstGeom>
          <a:effectLst/>
        </p:spPr>
        <p:txBody>
          <a:bodyPr/>
          <a:lstStyle>
            <a:lvl1pPr algn="l">
              <a:defRPr sz="3200" baseline="0">
                <a:solidFill>
                  <a:srgbClr val="FFFF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buFont typeface="Arial" pitchFamily="34" charset="0"/>
              <a:buChar char="•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buFont typeface="Arial" pitchFamily="34" charset="0"/>
              <a:buChar char="•"/>
              <a:defRPr/>
            </a:lvl4pPr>
            <a:lvl5pPr>
              <a:buClr>
                <a:schemeClr val="accent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9BAD8-6305-4417-BDAE-80D45B16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143C5BD-F96C-42C3-AFA0-C9ABA2363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5A606F4-7AFC-4ECD-97B8-A29BDD4BB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1A70ED-F63D-4842-8D40-64E6FE7D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650-6DAB-4CF7-8DF2-4B0A48F76779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C2CC87C-CC41-4E5C-A784-E2B8D538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9C71E8-075C-4BCF-8D4D-737A81F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677C-402D-4FFB-9D17-EEF17EFF1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274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DD1A1E-D75E-4300-B6BA-E75A2EC8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366D54-4FD1-451D-BCB6-90723BA1E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832608-BC88-45C3-AEA5-15F84FBD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650-6DAB-4CF7-8DF2-4B0A48F76779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04B727-4685-4E9F-B2B9-458E5BDF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18F011-94A2-4E64-BEA0-CB696FC4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677C-402D-4FFB-9D17-EEF17EFF1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784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BDD524D-D138-4E2E-AD26-13611A2F76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2C35A82-0CB2-443C-BB0D-3CA303F75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4FB78A-3C1A-4663-8971-CA6F25FC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650-6DAB-4CF7-8DF2-4B0A48F76779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DB5905-152D-4546-853D-F02689A5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9AA64E-75A9-4545-83F1-6C8047A1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677C-402D-4FFB-9D17-EEF17EFF1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8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8523288" y="6616700"/>
            <a:ext cx="58578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F10E94C2-5BF4-44AF-B6DA-5A0045E97B1B}" type="slidenum">
              <a:rPr lang="en-US" altLang="ja-JP" sz="1000"/>
              <a:pPr algn="r"/>
              <a:t>‹#›</a:t>
            </a:fld>
            <a:endParaRPr lang="en-US" altLang="ja-JP" sz="100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6152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008000"/>
                </a:solidFill>
                <a:ea typeface="ＤＨＰ特太ゴシック体" pitchFamily="2" charset="-128"/>
              </a:rPr>
              <a:t>地域防災研究所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435CC58-FE79-4D66-B2B9-597A2D9F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2E74F3-082C-4546-A1B5-356198D11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C9CF52-6581-45DD-B9B6-314E6DD9B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19650-6DAB-4CF7-8DF2-4B0A48F76779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FE7FD4-7FEB-4F6A-9A4B-A0828AA25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9102CF-471C-42EE-8003-D30128CBB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0677C-402D-4FFB-9D17-EEF17EFF1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87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7384"/>
            <a:ext cx="9144000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141277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>
                <a:solidFill>
                  <a:srgbClr val="FFFF00"/>
                </a:solidFill>
                <a:latin typeface="ＤＦＧ特太ゴシック体" pitchFamily="50" charset="-128"/>
                <a:ea typeface="ＤＦＧ特太ゴシック体" pitchFamily="50" charset="-128"/>
              </a:rPr>
              <a:t>防災活動</a:t>
            </a:r>
          </a:p>
          <a:p>
            <a:pPr algn="ctr"/>
            <a:r>
              <a:rPr lang="ja-JP" altLang="en-US" sz="7200" dirty="0">
                <a:solidFill>
                  <a:schemeClr val="bg1"/>
                </a:solidFill>
                <a:latin typeface="ＤＦＧ特太ゴシック体" pitchFamily="50" charset="-128"/>
                <a:ea typeface="ＤＦＧ特太ゴシック体" pitchFamily="50" charset="-128"/>
              </a:rPr>
              <a:t>まずは</a:t>
            </a:r>
          </a:p>
          <a:p>
            <a:pPr algn="ctr"/>
            <a:r>
              <a:rPr lang="ja-JP" altLang="en-US" sz="7200" dirty="0">
                <a:solidFill>
                  <a:schemeClr val="bg1"/>
                </a:solidFill>
                <a:latin typeface="ＤＦＧ特太ゴシック体" pitchFamily="50" charset="-128"/>
                <a:ea typeface="ＤＦＧ特太ゴシック体" pitchFamily="50" charset="-128"/>
              </a:rPr>
              <a:t>何から始めるのが</a:t>
            </a:r>
          </a:p>
          <a:p>
            <a:pPr algn="ctr"/>
            <a:r>
              <a:rPr lang="ja-JP" altLang="en-US" sz="7200" dirty="0">
                <a:solidFill>
                  <a:schemeClr val="bg1"/>
                </a:solidFill>
                <a:latin typeface="ＤＦＧ特太ゴシック体" pitchFamily="50" charset="-128"/>
                <a:ea typeface="ＤＦＧ特太ゴシック体" pitchFamily="50" charset="-128"/>
              </a:rPr>
              <a:t>効果的か？</a:t>
            </a:r>
            <a:endParaRPr kumimoji="1" lang="ja-JP" altLang="en-US" sz="7200" dirty="0">
              <a:solidFill>
                <a:schemeClr val="bg1"/>
              </a:solidFill>
              <a:latin typeface="ＤＦＧ特太ゴシック体" pitchFamily="50" charset="-128"/>
              <a:ea typeface="ＤＦＧ特太ゴシック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00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71" y="807279"/>
            <a:ext cx="1871588" cy="186057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51" y="803213"/>
            <a:ext cx="3133857" cy="186464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076056" y="2123357"/>
            <a:ext cx="4020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0000FF"/>
                </a:solidFill>
              </a:rPr>
              <a:t>弊害→無作法性な人も集まる</a:t>
            </a:r>
          </a:p>
          <a:p>
            <a:pPr algn="ctr"/>
            <a:r>
              <a:rPr lang="ja-JP" altLang="en-US" sz="2400" dirty="0">
                <a:solidFill>
                  <a:srgbClr val="0000FF"/>
                </a:solidFill>
              </a:rPr>
              <a:t>マナー違反者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75" y="2954353"/>
            <a:ext cx="1322157" cy="1143277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435280" cy="5832648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kumimoji="1" lang="ja-JP" altLang="en-US" b="1" dirty="0">
                <a:solidFill>
                  <a:srgbClr val="FF0000"/>
                </a:solidFill>
              </a:rPr>
              <a:t>あいさつ運動から始める</a:t>
            </a:r>
          </a:p>
          <a:p>
            <a:pPr lvl="1">
              <a:buFont typeface="Arial" pitchFamily="34" charset="0"/>
              <a:buChar char="↓"/>
            </a:pPr>
            <a:r>
              <a:rPr kumimoji="1" lang="ja-JP" altLang="en-US" b="1" dirty="0"/>
              <a:t>多様な参加が推進される</a:t>
            </a:r>
          </a:p>
          <a:p>
            <a:pPr lvl="2">
              <a:buFont typeface="Arial" pitchFamily="34" charset="0"/>
              <a:buChar char="↓"/>
            </a:pPr>
            <a:r>
              <a:rPr lang="ja-JP" altLang="en-US" b="1" dirty="0"/>
              <a:t>更なる参加を促す為のイベント開催</a:t>
            </a:r>
          </a:p>
          <a:p>
            <a:pPr lvl="1">
              <a:buFont typeface="Arial" pitchFamily="34" charset="0"/>
              <a:buChar char="↓"/>
            </a:pPr>
            <a:r>
              <a:rPr kumimoji="1" lang="ja-JP" altLang="en-US" b="1" dirty="0"/>
              <a:t>町が動き出す</a:t>
            </a:r>
          </a:p>
          <a:p>
            <a:pPr lvl="2">
              <a:buFont typeface="Arial" pitchFamily="34" charset="0"/>
              <a:buChar char="↓"/>
            </a:pPr>
            <a:r>
              <a:rPr kumimoji="1" lang="ja-JP" altLang="en-US" b="1" dirty="0"/>
              <a:t>自分たちの町に</a:t>
            </a:r>
            <a:r>
              <a:rPr kumimoji="1" lang="ja-JP" altLang="en-US" b="1" dirty="0">
                <a:solidFill>
                  <a:srgbClr val="FF0000"/>
                </a:solidFill>
              </a:rPr>
              <a:t>興味</a:t>
            </a:r>
            <a:r>
              <a:rPr kumimoji="1" lang="ja-JP" altLang="en-US" b="1" dirty="0"/>
              <a:t>を持ち出す</a:t>
            </a:r>
          </a:p>
          <a:p>
            <a:pPr lvl="2">
              <a:buFont typeface="Arial" pitchFamily="34" charset="0"/>
              <a:buChar char="↓"/>
            </a:pPr>
            <a:r>
              <a:rPr lang="ja-JP" altLang="en-US" b="1" dirty="0"/>
              <a:t>自分たちで町を</a:t>
            </a:r>
            <a:r>
              <a:rPr lang="ja-JP" altLang="en-US" b="1" dirty="0">
                <a:solidFill>
                  <a:srgbClr val="FF0000"/>
                </a:solidFill>
              </a:rPr>
              <a:t>創造</a:t>
            </a:r>
            <a:r>
              <a:rPr lang="ja-JP" altLang="en-US" b="1" dirty="0"/>
              <a:t>している感覚</a:t>
            </a:r>
          </a:p>
          <a:p>
            <a:pPr lvl="2">
              <a:buFont typeface="Arial" pitchFamily="34" charset="0"/>
              <a:buChar char="↓"/>
            </a:pPr>
            <a:r>
              <a:rPr lang="ja-JP" altLang="en-US" b="1" dirty="0"/>
              <a:t>自分たちの町に</a:t>
            </a:r>
            <a:r>
              <a:rPr lang="ja-JP" altLang="en-US" b="1" dirty="0">
                <a:solidFill>
                  <a:srgbClr val="FF0000"/>
                </a:solidFill>
              </a:rPr>
              <a:t>愛着</a:t>
            </a:r>
            <a:r>
              <a:rPr lang="ja-JP" altLang="en-US" b="1" dirty="0"/>
              <a:t>を持つようになる</a:t>
            </a:r>
          </a:p>
          <a:p>
            <a:pPr lvl="1">
              <a:buFont typeface="Wingdings" pitchFamily="2" charset="2"/>
              <a:buChar char="u"/>
            </a:pPr>
            <a:r>
              <a:rPr kumimoji="1" lang="ja-JP" altLang="en-US" b="1" dirty="0">
                <a:solidFill>
                  <a:srgbClr val="008000"/>
                </a:solidFill>
              </a:rPr>
              <a:t>情報やスキルのなさに他地域に情報を求める</a:t>
            </a:r>
          </a:p>
          <a:p>
            <a:pPr lvl="2">
              <a:buFont typeface="Arial" pitchFamily="34" charset="0"/>
              <a:buChar char="↓"/>
            </a:pPr>
            <a:r>
              <a:rPr lang="ja-JP" altLang="en-US" b="1" dirty="0"/>
              <a:t>多くの情報を得る</a:t>
            </a:r>
          </a:p>
          <a:p>
            <a:pPr lvl="1">
              <a:buFont typeface="Arial" pitchFamily="34" charset="0"/>
              <a:buChar char="↓"/>
            </a:pPr>
            <a:r>
              <a:rPr kumimoji="1" lang="ja-JP" altLang="en-US" b="1" u="sng" dirty="0">
                <a:solidFill>
                  <a:srgbClr val="FF0000"/>
                </a:solidFill>
              </a:rPr>
              <a:t>行政をあてにせず、自立する方向を目指しだす</a:t>
            </a:r>
          </a:p>
          <a:p>
            <a:pPr lvl="1">
              <a:buFont typeface="Arial" pitchFamily="34" charset="0"/>
              <a:buChar char="↓"/>
            </a:pPr>
            <a:r>
              <a:rPr lang="ja-JP" altLang="en-US" b="1" dirty="0"/>
              <a:t>挨拶から</a:t>
            </a:r>
            <a:r>
              <a:rPr lang="ja-JP" altLang="en-US" b="1" dirty="0">
                <a:solidFill>
                  <a:srgbClr val="FF0000"/>
                </a:solidFill>
              </a:rPr>
              <a:t>防災</a:t>
            </a:r>
            <a:r>
              <a:rPr lang="ja-JP" altLang="en-US" b="1" dirty="0"/>
              <a:t>を核にして、町づくりができあがる！</a:t>
            </a:r>
          </a:p>
          <a:p>
            <a:pPr lvl="1">
              <a:buFont typeface="Wingdings" pitchFamily="2" charset="2"/>
              <a:buChar char="u"/>
            </a:pPr>
            <a:r>
              <a:rPr lang="ja-JP" altLang="en-US" b="1" dirty="0"/>
              <a:t>町が「</a:t>
            </a:r>
            <a:r>
              <a:rPr lang="ja-JP" altLang="en-US" b="1" dirty="0">
                <a:solidFill>
                  <a:srgbClr val="FF0000"/>
                </a:solidFill>
              </a:rPr>
              <a:t>住みやすくなる。楽しくなる。大切になる。</a:t>
            </a:r>
            <a:r>
              <a:rPr lang="ja-JP" altLang="en-US" b="1" dirty="0"/>
              <a:t>」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8845188" cy="563563"/>
          </a:xfrm>
          <a:effectLst/>
        </p:spPr>
        <p:txBody>
          <a:bodyPr/>
          <a:lstStyle/>
          <a:p>
            <a:pPr algn="l" eaLnBrk="1" hangingPunct="1">
              <a:defRPr/>
            </a:pPr>
            <a:r>
              <a:rPr lang="ja-JP" altLang="en-US" sz="2800" dirty="0">
                <a:solidFill>
                  <a:srgbClr val="FFFF00"/>
                </a:solidFill>
                <a:latin typeface="+mj-ea"/>
              </a:rPr>
              <a:t>「あいさつ運動」の効果が立証</a:t>
            </a:r>
            <a:r>
              <a:rPr lang="ja-JP" altLang="en-US" sz="2000" dirty="0">
                <a:solidFill>
                  <a:schemeClr val="bg1"/>
                </a:solidFill>
                <a:latin typeface="+mj-ea"/>
              </a:rPr>
              <a:t>（ひょうご震災記念２１世紀研究機構）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40115" y="4437112"/>
            <a:ext cx="3948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FF6600"/>
                </a:solidFill>
              </a:rPr>
              <a:t>集める手段のスキルがアップ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6580171" y="3483406"/>
            <a:ext cx="2088213" cy="593666"/>
            <a:chOff x="6580171" y="2907342"/>
            <a:chExt cx="2088213" cy="59366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6580171" y="3039343"/>
              <a:ext cx="16642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FF0000"/>
                  </a:solidFill>
                </a:rPr>
                <a:t>マナー向上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7" name="右矢印 6"/>
            <p:cNvSpPr/>
            <p:nvPr/>
          </p:nvSpPr>
          <p:spPr bwMode="auto">
            <a:xfrm rot="18000000">
              <a:off x="8238278" y="3031564"/>
              <a:ext cx="554327" cy="305884"/>
            </a:xfrm>
            <a:prstGeom prst="rightArrow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37265"/>
            <a:ext cx="1905000" cy="136207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91" y="453134"/>
            <a:ext cx="3368213" cy="268783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747" y="776405"/>
            <a:ext cx="3152749" cy="2364562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 bwMode="auto">
          <a:xfrm>
            <a:off x="791579" y="1040998"/>
            <a:ext cx="7560841" cy="5363867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悠々ゴシック体E" pitchFamily="50" charset="-128"/>
                <a:ea typeface="AR P悠々ゴシック体E" pitchFamily="50" charset="-128"/>
              </a:rPr>
              <a:t>挨拶が</a:t>
            </a:r>
          </a:p>
          <a:p>
            <a:pPr algn="ctr"/>
            <a:r>
              <a:rPr kumimoji="1" lang="ja-JP" altLang="en-US" sz="6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悠々ゴシック体E" pitchFamily="50" charset="-128"/>
                <a:ea typeface="AR P悠々ゴシック体E" pitchFamily="50" charset="-128"/>
              </a:rPr>
              <a:t>町を住みやすく</a:t>
            </a:r>
          </a:p>
          <a:p>
            <a:pPr algn="ctr"/>
            <a:r>
              <a:rPr kumimoji="1" lang="ja-JP" altLang="en-US" sz="6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悠々ゴシック体E" pitchFamily="50" charset="-128"/>
                <a:ea typeface="AR P悠々ゴシック体E" pitchFamily="50" charset="-128"/>
              </a:rPr>
              <a:t>何事にも</a:t>
            </a:r>
          </a:p>
          <a:p>
            <a:pPr algn="ctr"/>
            <a:r>
              <a:rPr lang="ja-JP" altLang="en-US" sz="6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悠々ゴシック体E" pitchFamily="50" charset="-128"/>
                <a:ea typeface="AR P悠々ゴシック体E" pitchFamily="50" charset="-128"/>
              </a:rPr>
              <a:t>強いまちにする！</a:t>
            </a:r>
            <a:endParaRPr kumimoji="1" lang="ja-JP" altLang="en-US" sz="60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悠々ゴシック体E" pitchFamily="50" charset="-128"/>
              <a:ea typeface="AR P悠々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9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/>
      <p:bldP spid="8" grpId="1" uiExpand="1"/>
      <p:bldP spid="3" grpId="0" uiExpand="1" build="p"/>
      <p:bldP spid="11" grpId="0" uiExpand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00652" y="1352957"/>
            <a:ext cx="582723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800" dirty="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本当かな？</a:t>
            </a:r>
            <a:endParaRPr kumimoji="1" lang="en-US" altLang="ja-JP" sz="8800" dirty="0">
              <a:solidFill>
                <a:schemeClr val="bg1"/>
              </a:solidFill>
              <a:latin typeface="ＤＦ特太ゴシック体" pitchFamily="49" charset="-128"/>
              <a:ea typeface="ＤＦ特太ゴシック体" pitchFamily="49" charset="-128"/>
            </a:endParaRPr>
          </a:p>
          <a:p>
            <a:pPr algn="ctr"/>
            <a:r>
              <a:rPr kumimoji="1" lang="ja-JP" altLang="en-US" sz="8800" dirty="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と思う</a:t>
            </a:r>
            <a:endParaRPr kumimoji="1" lang="en-US" altLang="ja-JP" sz="8800" dirty="0">
              <a:solidFill>
                <a:schemeClr val="bg1"/>
              </a:solidFill>
              <a:latin typeface="ＤＦ特太ゴシック体" pitchFamily="49" charset="-128"/>
              <a:ea typeface="ＤＦ特太ゴシック体" pitchFamily="49" charset="-128"/>
            </a:endParaRPr>
          </a:p>
          <a:p>
            <a:pPr algn="ctr"/>
            <a:r>
              <a:rPr kumimoji="1" lang="ja-JP" altLang="en-US" sz="8800" dirty="0">
                <a:solidFill>
                  <a:srgbClr val="FFFF00"/>
                </a:solidFill>
                <a:latin typeface="ＤＦ特太ゴシック体" pitchFamily="49" charset="-128"/>
                <a:ea typeface="ＤＦ特太ゴシック体" pitchFamily="49" charset="-128"/>
              </a:rPr>
              <a:t>あなたに！</a:t>
            </a:r>
          </a:p>
        </p:txBody>
      </p:sp>
    </p:spTree>
    <p:extLst>
      <p:ext uri="{BB962C8B-B14F-4D97-AF65-F5344CB8AC3E}">
        <p14:creationId xmlns:p14="http://schemas.microsoft.com/office/powerpoint/2010/main" val="169996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36394" y="1352957"/>
            <a:ext cx="695575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800" dirty="0">
                <a:solidFill>
                  <a:srgbClr val="FFFF00"/>
                </a:solidFill>
                <a:latin typeface="ＤＦ特太ゴシック体" pitchFamily="49" charset="-128"/>
                <a:ea typeface="ＤＦ特太ゴシック体" pitchFamily="49" charset="-128"/>
              </a:rPr>
              <a:t>日々の挨拶が</a:t>
            </a:r>
          </a:p>
          <a:p>
            <a:pPr algn="ctr"/>
            <a:r>
              <a:rPr lang="ja-JP" altLang="en-US" sz="8800" dirty="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災害保険に</a:t>
            </a:r>
          </a:p>
          <a:p>
            <a:pPr algn="ctr"/>
            <a:r>
              <a:rPr kumimoji="1" lang="ja-JP" altLang="en-US" sz="8800" dirty="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なる！</a:t>
            </a:r>
          </a:p>
        </p:txBody>
      </p:sp>
    </p:spTree>
    <p:extLst>
      <p:ext uri="{BB962C8B-B14F-4D97-AF65-F5344CB8AC3E}">
        <p14:creationId xmlns:p14="http://schemas.microsoft.com/office/powerpoint/2010/main" val="1435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7"/>
          </a:xfrm>
        </p:spPr>
        <p:txBody>
          <a:bodyPr/>
          <a:lstStyle/>
          <a:p>
            <a:r>
              <a:rPr kumimoji="1" lang="ja-JP" altLang="en-US" dirty="0"/>
              <a:t>あなたはどちらから？</a:t>
            </a:r>
          </a:p>
          <a:p>
            <a:endParaRPr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r>
              <a:rPr lang="ja-JP" altLang="en-US" dirty="0"/>
              <a:t>山田さんから？　鈴木さんから？</a:t>
            </a:r>
            <a:endParaRPr kumimoji="1"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158824" y="44624"/>
            <a:ext cx="8229600" cy="706090"/>
          </a:xfrm>
          <a:effectLst/>
        </p:spPr>
        <p:txBody>
          <a:bodyPr/>
          <a:lstStyle/>
          <a:p>
            <a:pPr algn="l" eaLnBrk="1" hangingPunct="1">
              <a:defRPr/>
            </a:pPr>
            <a:r>
              <a:rPr lang="ja-JP" altLang="en-US" sz="2800" dirty="0"/>
              <a:t>生活防災のすすめ（地域との関わりが家族を守る）</a:t>
            </a:r>
          </a:p>
        </p:txBody>
      </p:sp>
      <p:pic>
        <p:nvPicPr>
          <p:cNvPr id="5" name="図 4" descr="house_a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890517"/>
            <a:ext cx="1545339" cy="1682499"/>
          </a:xfrm>
          <a:prstGeom prst="rect">
            <a:avLst/>
          </a:prstGeom>
        </p:spPr>
      </p:pic>
      <p:pic>
        <p:nvPicPr>
          <p:cNvPr id="6" name="図 5" descr="house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844824"/>
            <a:ext cx="1397481" cy="1703541"/>
          </a:xfrm>
          <a:prstGeom prst="rect">
            <a:avLst/>
          </a:prstGeom>
        </p:spPr>
      </p:pic>
      <p:pic>
        <p:nvPicPr>
          <p:cNvPr id="7" name="図 6" descr="house_a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060848"/>
            <a:ext cx="1540767" cy="1453899"/>
          </a:xfrm>
          <a:prstGeom prst="rect">
            <a:avLst/>
          </a:prstGeom>
        </p:spPr>
      </p:pic>
      <p:pic>
        <p:nvPicPr>
          <p:cNvPr id="10" name="図 9" descr="03_granpa_granma_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708920"/>
            <a:ext cx="1273324" cy="1273324"/>
          </a:xfrm>
          <a:prstGeom prst="rect">
            <a:avLst/>
          </a:prstGeom>
        </p:spPr>
      </p:pic>
      <p:pic>
        <p:nvPicPr>
          <p:cNvPr id="11" name="図 10" descr="F4elsDP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2850206"/>
            <a:ext cx="995425" cy="1081983"/>
          </a:xfrm>
          <a:prstGeom prst="rect">
            <a:avLst/>
          </a:prstGeom>
        </p:spPr>
      </p:pic>
      <p:pic>
        <p:nvPicPr>
          <p:cNvPr id="12" name="図 11" descr="famil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2924944"/>
            <a:ext cx="1872208" cy="1733664"/>
          </a:xfrm>
          <a:prstGeom prst="rect">
            <a:avLst/>
          </a:prstGeom>
        </p:spPr>
      </p:pic>
      <p:pic>
        <p:nvPicPr>
          <p:cNvPr id="13" name="図 12" descr="house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1969368"/>
            <a:ext cx="2685346" cy="1675656"/>
          </a:xfrm>
          <a:prstGeom prst="rect">
            <a:avLst/>
          </a:prstGeom>
        </p:spPr>
      </p:pic>
      <p:pic>
        <p:nvPicPr>
          <p:cNvPr id="14" name="図 13" descr="house_a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2217175"/>
            <a:ext cx="2506495" cy="142784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851920" y="4797152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あなたの家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04248" y="414908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鈴木さん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23360" y="414908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山田さん</a:t>
            </a:r>
          </a:p>
        </p:txBody>
      </p:sp>
    </p:spTree>
    <p:extLst>
      <p:ext uri="{BB962C8B-B14F-4D97-AF65-F5344CB8AC3E}">
        <p14:creationId xmlns:p14="http://schemas.microsoft.com/office/powerpoint/2010/main" val="1396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536504"/>
          </a:xfrm>
        </p:spPr>
        <p:txBody>
          <a:bodyPr/>
          <a:lstStyle/>
          <a:p>
            <a:r>
              <a:rPr lang="ja-JP" altLang="en-US" dirty="0"/>
              <a:t>あなたはどちらから？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158824" y="44624"/>
            <a:ext cx="8229600" cy="706090"/>
          </a:xfrm>
          <a:effectLst/>
        </p:spPr>
        <p:txBody>
          <a:bodyPr/>
          <a:lstStyle/>
          <a:p>
            <a:pPr algn="l" eaLnBrk="1" hangingPunct="1">
              <a:defRPr/>
            </a:pPr>
            <a:r>
              <a:rPr lang="ja-JP" altLang="en-US" sz="2800" dirty="0"/>
              <a:t>生活防災のすすめ（地域との関わりが家族を守る）</a:t>
            </a:r>
          </a:p>
        </p:txBody>
      </p:sp>
      <p:pic>
        <p:nvPicPr>
          <p:cNvPr id="5" name="図 4" descr="house_a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890517"/>
            <a:ext cx="1545339" cy="1682499"/>
          </a:xfrm>
          <a:prstGeom prst="rect">
            <a:avLst/>
          </a:prstGeom>
        </p:spPr>
      </p:pic>
      <p:pic>
        <p:nvPicPr>
          <p:cNvPr id="6" name="図 5" descr="house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844824"/>
            <a:ext cx="1397481" cy="1703541"/>
          </a:xfrm>
          <a:prstGeom prst="rect">
            <a:avLst/>
          </a:prstGeom>
        </p:spPr>
      </p:pic>
      <p:pic>
        <p:nvPicPr>
          <p:cNvPr id="7" name="図 6" descr="house_a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060848"/>
            <a:ext cx="1540767" cy="1453899"/>
          </a:xfrm>
          <a:prstGeom prst="rect">
            <a:avLst/>
          </a:prstGeom>
        </p:spPr>
      </p:pic>
      <p:pic>
        <p:nvPicPr>
          <p:cNvPr id="10" name="図 9" descr="03_granpa_granma_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708920"/>
            <a:ext cx="1273324" cy="1273324"/>
          </a:xfrm>
          <a:prstGeom prst="rect">
            <a:avLst/>
          </a:prstGeom>
        </p:spPr>
      </p:pic>
      <p:pic>
        <p:nvPicPr>
          <p:cNvPr id="11" name="図 10" descr="F4elsDP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2850206"/>
            <a:ext cx="995425" cy="1081983"/>
          </a:xfrm>
          <a:prstGeom prst="rect">
            <a:avLst/>
          </a:prstGeom>
        </p:spPr>
      </p:pic>
      <p:pic>
        <p:nvPicPr>
          <p:cNvPr id="12" name="図 11" descr="famil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2924944"/>
            <a:ext cx="1872208" cy="1733664"/>
          </a:xfrm>
          <a:prstGeom prst="rect">
            <a:avLst/>
          </a:prstGeom>
        </p:spPr>
      </p:pic>
      <p:pic>
        <p:nvPicPr>
          <p:cNvPr id="13" name="図 12" descr="house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1969368"/>
            <a:ext cx="2685346" cy="1675656"/>
          </a:xfrm>
          <a:prstGeom prst="rect">
            <a:avLst/>
          </a:prstGeom>
        </p:spPr>
      </p:pic>
      <p:pic>
        <p:nvPicPr>
          <p:cNvPr id="14" name="図 13" descr="house_a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2217175"/>
            <a:ext cx="2506495" cy="142784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851920" y="4797152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あなたの家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04248" y="414908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鈴木さん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23360" y="414908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山田さん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3568" y="4581128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・いつも挨拶がある</a:t>
            </a:r>
          </a:p>
          <a:p>
            <a:r>
              <a:rPr lang="ja-JP" altLang="en-US" dirty="0"/>
              <a:t>・旅行に行けば「お土産」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83249" y="4581128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・挨拶しない</a:t>
            </a:r>
          </a:p>
          <a:p>
            <a:r>
              <a:rPr lang="ja-JP" altLang="en-US" dirty="0"/>
              <a:t>・隠れて出かける</a:t>
            </a:r>
            <a:endParaRPr kumimoji="1" lang="ja-JP" altLang="en-US" dirty="0"/>
          </a:p>
        </p:txBody>
      </p:sp>
      <p:pic>
        <p:nvPicPr>
          <p:cNvPr id="20" name="図 19" descr="F4elsDPo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83739" y="5229200"/>
            <a:ext cx="980749" cy="1268211"/>
          </a:xfrm>
          <a:prstGeom prst="rect">
            <a:avLst/>
          </a:prstGeom>
        </p:spPr>
      </p:pic>
      <p:pic>
        <p:nvPicPr>
          <p:cNvPr id="21" name="図 20" descr="03_granpa_granma_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229200"/>
            <a:ext cx="1273324" cy="127332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907704" y="5736158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山田さんから？　鈴木さんから？</a:t>
            </a:r>
          </a:p>
          <a:p>
            <a:endParaRPr kumimoji="1" lang="ja-JP" altLang="en-US" sz="32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004771" y="1196752"/>
            <a:ext cx="6984776" cy="4752528"/>
            <a:chOff x="1115616" y="1196752"/>
            <a:chExt cx="6984776" cy="4752528"/>
          </a:xfrm>
        </p:grpSpPr>
        <p:sp>
          <p:nvSpPr>
            <p:cNvPr id="23" name="爆発 2 22"/>
            <p:cNvSpPr/>
            <p:nvPr/>
          </p:nvSpPr>
          <p:spPr bwMode="auto">
            <a:xfrm>
              <a:off x="1115616" y="1196752"/>
              <a:ext cx="6984776" cy="4752528"/>
            </a:xfrm>
            <a:prstGeom prst="irregularSeal2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 rot="19925839">
              <a:off x="2040119" y="2498035"/>
              <a:ext cx="428835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dirty="0">
                  <a:solidFill>
                    <a:schemeClr val="bg1"/>
                  </a:solidFill>
                  <a:latin typeface="AR悠々ゴシック体E" pitchFamily="49" charset="-128"/>
                  <a:ea typeface="AR悠々ゴシック体E" pitchFamily="49" charset="-128"/>
                </a:rPr>
                <a:t>「挨拶」は</a:t>
              </a:r>
            </a:p>
            <a:p>
              <a:pPr algn="ctr"/>
              <a:r>
                <a:rPr lang="ja-JP" altLang="en-US" sz="4800" dirty="0">
                  <a:solidFill>
                    <a:schemeClr val="bg1"/>
                  </a:solidFill>
                  <a:latin typeface="AR悠々ゴシック体E" pitchFamily="49" charset="-128"/>
                  <a:ea typeface="AR悠々ゴシック体E" pitchFamily="49" charset="-128"/>
                </a:rPr>
                <a:t>災害保険の</a:t>
              </a:r>
            </a:p>
            <a:p>
              <a:pPr algn="ctr"/>
              <a:r>
                <a:rPr lang="ja-JP" altLang="en-US" sz="4800" dirty="0">
                  <a:solidFill>
                    <a:srgbClr val="FFFF00"/>
                  </a:solidFill>
                  <a:latin typeface="AR悠々ゴシック体E" pitchFamily="49" charset="-128"/>
                  <a:ea typeface="AR悠々ゴシック体E" pitchFamily="49" charset="-128"/>
                </a:rPr>
                <a:t>掛け金</a:t>
              </a:r>
              <a:r>
                <a:rPr lang="ja-JP" altLang="en-US" sz="4800" dirty="0">
                  <a:solidFill>
                    <a:schemeClr val="bg1"/>
                  </a:solidFill>
                  <a:latin typeface="AR悠々ゴシック体E" pitchFamily="49" charset="-128"/>
                  <a:ea typeface="AR悠々ゴシック体E" pitchFamily="49" charset="-128"/>
                </a:rPr>
                <a:t>だ！</a:t>
              </a:r>
              <a:endParaRPr kumimoji="1" lang="ja-JP" altLang="en-US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円/楕円 1">
            <a:extLst>
              <a:ext uri="{FF2B5EF4-FFF2-40B4-BE49-F238E27FC236}">
                <a16:creationId xmlns:a16="http://schemas.microsoft.com/office/drawing/2014/main" id="{27D8CA60-3266-4F30-8AC3-B8FB4C08B455}"/>
              </a:ext>
            </a:extLst>
          </p:cNvPr>
          <p:cNvSpPr/>
          <p:nvPr/>
        </p:nvSpPr>
        <p:spPr bwMode="auto">
          <a:xfrm>
            <a:off x="949750" y="908720"/>
            <a:ext cx="7583155" cy="5472608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600" dirty="0">
                <a:solidFill>
                  <a:srgbClr val="FFFF00"/>
                </a:solidFill>
                <a:latin typeface="AR P悠々ゴシック体E" pitchFamily="50" charset="-128"/>
                <a:ea typeface="AR P悠々ゴシック体E" pitchFamily="50" charset="-128"/>
              </a:rPr>
              <a:t>安否確認リスト</a:t>
            </a:r>
          </a:p>
          <a:p>
            <a:pPr algn="ctr"/>
            <a:r>
              <a:rPr kumimoji="1" lang="ja-JP" altLang="en-US" sz="6600" dirty="0">
                <a:latin typeface="AR P悠々ゴシック体E" pitchFamily="50" charset="-128"/>
                <a:ea typeface="AR P悠々ゴシック体E" pitchFamily="50" charset="-128"/>
              </a:rPr>
              <a:t>なんて</a:t>
            </a:r>
          </a:p>
          <a:p>
            <a:pPr algn="ctr"/>
            <a:r>
              <a:rPr kumimoji="1" lang="ja-JP" altLang="en-US" sz="6600" dirty="0">
                <a:latin typeface="AR P悠々ゴシック体E" pitchFamily="50" charset="-128"/>
                <a:ea typeface="AR P悠々ゴシック体E" pitchFamily="50" charset="-128"/>
              </a:rPr>
              <a:t>不要になる！</a:t>
            </a:r>
          </a:p>
        </p:txBody>
      </p:sp>
    </p:spTree>
    <p:extLst>
      <p:ext uri="{BB962C8B-B14F-4D97-AF65-F5344CB8AC3E}">
        <p14:creationId xmlns:p14="http://schemas.microsoft.com/office/powerpoint/2010/main" val="24977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 descr="machiya-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567192" y="2708920"/>
            <a:ext cx="2432791" cy="298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980728"/>
            <a:ext cx="8542783" cy="551056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ja-JP" altLang="en-US" sz="2800" dirty="0">
                <a:ea typeface="ＭＳ Ｐゴシック" pitchFamily="50" charset="-128"/>
              </a:rPr>
              <a:t>「人への心遣い」が自分を守ることになる</a:t>
            </a:r>
          </a:p>
          <a:p>
            <a:pPr eaLnBrk="1" hangingPunct="1">
              <a:lnSpc>
                <a:spcPct val="85000"/>
              </a:lnSpc>
            </a:pPr>
            <a:r>
              <a:rPr lang="ja-JP" altLang="en-US" sz="2800" dirty="0">
                <a:ea typeface="ＭＳ Ｐゴシック" pitchFamily="50" charset="-128"/>
              </a:rPr>
              <a:t>更には家族、自分の大切な人を守ることになる</a:t>
            </a:r>
          </a:p>
          <a:p>
            <a:pPr eaLnBrk="1" hangingPunct="1">
              <a:lnSpc>
                <a:spcPct val="85000"/>
              </a:lnSpc>
            </a:pPr>
            <a:r>
              <a:rPr lang="ja-JP" altLang="en-US" sz="2800" dirty="0">
                <a:solidFill>
                  <a:srgbClr val="FF3300"/>
                </a:solidFill>
                <a:ea typeface="ＭＳ Ｐゴシック" pitchFamily="50" charset="-128"/>
              </a:rPr>
              <a:t>心遣い→「ありがとう」・「感謝」</a:t>
            </a:r>
          </a:p>
          <a:p>
            <a:pPr eaLnBrk="1" hangingPunct="1">
              <a:lnSpc>
                <a:spcPct val="85000"/>
              </a:lnSpc>
            </a:pPr>
            <a:r>
              <a:rPr lang="ja-JP" altLang="en-US" sz="2800" dirty="0">
                <a:ea typeface="ＭＳ Ｐゴシック" pitchFamily="50" charset="-128"/>
              </a:rPr>
              <a:t>良好の近所付き合い　→　醤油や味噌の貸し借り</a:t>
            </a:r>
          </a:p>
          <a:p>
            <a:pPr eaLnBrk="1" hangingPunct="1">
              <a:lnSpc>
                <a:spcPct val="85000"/>
              </a:lnSpc>
            </a:pPr>
            <a:r>
              <a:rPr lang="ja-JP" altLang="en-US" sz="2800" dirty="0">
                <a:ea typeface="ＭＳ Ｐゴシック" pitchFamily="50" charset="-128"/>
              </a:rPr>
              <a:t>こんな言葉が昔から・・・</a:t>
            </a:r>
            <a:r>
              <a:rPr lang="ja-JP" altLang="en-US" sz="2800" dirty="0">
                <a:solidFill>
                  <a:srgbClr val="FF3300"/>
                </a:solidFill>
                <a:ea typeface="ＭＳ Ｐゴシック" pitchFamily="50" charset="-128"/>
              </a:rPr>
              <a:t>「お互い様」</a:t>
            </a:r>
          </a:p>
          <a:p>
            <a:pPr eaLnBrk="1" hangingPunct="1">
              <a:lnSpc>
                <a:spcPct val="85000"/>
              </a:lnSpc>
            </a:pPr>
            <a:r>
              <a:rPr lang="ja-JP" altLang="en-US" sz="2800" dirty="0">
                <a:ea typeface="ＭＳ Ｐゴシック" pitchFamily="50" charset="-128"/>
              </a:rPr>
              <a:t>これって、究極の「互助・共助の精神」</a:t>
            </a:r>
          </a:p>
          <a:p>
            <a:pPr eaLnBrk="1" hangingPunct="1">
              <a:lnSpc>
                <a:spcPct val="85000"/>
              </a:lnSpc>
            </a:pPr>
            <a:r>
              <a:rPr lang="ja-JP" altLang="en-US" sz="2800" dirty="0">
                <a:ea typeface="ＭＳ Ｐゴシック" pitchFamily="50" charset="-128"/>
              </a:rPr>
              <a:t>その為にすることがある！！！</a:t>
            </a:r>
          </a:p>
          <a:p>
            <a:pPr eaLnBrk="1" hangingPunct="1">
              <a:lnSpc>
                <a:spcPct val="85000"/>
              </a:lnSpc>
            </a:pPr>
            <a:r>
              <a:rPr lang="ja-JP" altLang="en-US" sz="2800" dirty="0">
                <a:ea typeface="ＭＳ Ｐゴシック" pitchFamily="50" charset="-128"/>
              </a:rPr>
              <a:t>自分のもつ「</a:t>
            </a:r>
            <a:r>
              <a:rPr lang="ja-JP" altLang="en-US" sz="2800" dirty="0">
                <a:solidFill>
                  <a:srgbClr val="FF0000"/>
                </a:solidFill>
                <a:ea typeface="ＭＳ Ｐゴシック" pitchFamily="50" charset="-128"/>
              </a:rPr>
              <a:t>情報の共有</a:t>
            </a:r>
            <a:r>
              <a:rPr lang="ja-JP" altLang="en-US" sz="2800" dirty="0">
                <a:ea typeface="ＭＳ Ｐゴシック" pitchFamily="50" charset="-128"/>
              </a:rPr>
              <a:t>」</a:t>
            </a:r>
          </a:p>
          <a:p>
            <a:pPr eaLnBrk="1" hangingPunct="1">
              <a:lnSpc>
                <a:spcPct val="85000"/>
              </a:lnSpc>
            </a:pPr>
            <a:r>
              <a:rPr lang="ja-JP" altLang="en-US" sz="2800" dirty="0">
                <a:ea typeface="ＭＳ Ｐゴシック" pitchFamily="50" charset="-128"/>
              </a:rPr>
              <a:t>近所の人が「</a:t>
            </a:r>
            <a:r>
              <a:rPr lang="ja-JP" altLang="en-US" sz="2800" dirty="0">
                <a:solidFill>
                  <a:srgbClr val="FF0000"/>
                </a:solidFill>
                <a:ea typeface="ＭＳ Ｐゴシック" pitchFamily="50" charset="-128"/>
              </a:rPr>
              <a:t>間取りを知る</a:t>
            </a:r>
            <a:r>
              <a:rPr lang="ja-JP" altLang="en-US" sz="2800" dirty="0">
                <a:ea typeface="ＭＳ Ｐゴシック" pitchFamily="50" charset="-128"/>
              </a:rPr>
              <a:t>」</a:t>
            </a:r>
          </a:p>
          <a:p>
            <a:pPr eaLnBrk="1" hangingPunct="1">
              <a:lnSpc>
                <a:spcPct val="85000"/>
              </a:lnSpc>
            </a:pPr>
            <a:r>
              <a:rPr lang="ja-JP" altLang="en-US" sz="2800" dirty="0">
                <a:ea typeface="ＭＳ Ｐゴシック" pitchFamily="50" charset="-128"/>
              </a:rPr>
              <a:t>他の人が「</a:t>
            </a:r>
            <a:r>
              <a:rPr lang="ja-JP" altLang="en-US" sz="2800" dirty="0">
                <a:solidFill>
                  <a:srgbClr val="FF0000"/>
                </a:solidFill>
                <a:ea typeface="ＭＳ Ｐゴシック" pitchFamily="50" charset="-128"/>
              </a:rPr>
              <a:t>自分の動きやスケジュールを知っている</a:t>
            </a:r>
            <a:r>
              <a:rPr lang="ja-JP" altLang="en-US" sz="2800" dirty="0">
                <a:ea typeface="ＭＳ Ｐゴシック" pitchFamily="50" charset="-128"/>
              </a:rPr>
              <a:t>」</a:t>
            </a:r>
          </a:p>
          <a:p>
            <a:pPr eaLnBrk="1" hangingPunct="1">
              <a:lnSpc>
                <a:spcPct val="85000"/>
              </a:lnSpc>
            </a:pPr>
            <a:r>
              <a:rPr lang="ja-JP" altLang="en-US" sz="2800" dirty="0">
                <a:solidFill>
                  <a:srgbClr val="FF3300"/>
                </a:solidFill>
                <a:ea typeface="ＭＳ Ｐゴシック" pitchFamily="50" charset="-128"/>
              </a:rPr>
              <a:t>誰もが互いに信頼し合い心から支えあえ合う社会</a:t>
            </a:r>
          </a:p>
          <a:p>
            <a:pPr eaLnBrk="1" hangingPunct="1">
              <a:lnSpc>
                <a:spcPct val="85000"/>
              </a:lnSpc>
            </a:pPr>
            <a:r>
              <a:rPr lang="ja-JP" altLang="en-US" sz="2800" dirty="0">
                <a:solidFill>
                  <a:srgbClr val="FF0000"/>
                </a:solidFill>
                <a:ea typeface="ＭＳ Ｐゴシック" pitchFamily="50" charset="-128"/>
              </a:rPr>
              <a:t>災害発生時の為の「バックアップ（保険）を構築」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158824" y="44624"/>
            <a:ext cx="8229600" cy="706090"/>
          </a:xfrm>
          <a:effectLst/>
        </p:spPr>
        <p:txBody>
          <a:bodyPr/>
          <a:lstStyle/>
          <a:p>
            <a:pPr algn="l" eaLnBrk="1" hangingPunct="1">
              <a:defRPr/>
            </a:pPr>
            <a:r>
              <a:rPr lang="ja-JP" altLang="en-US" sz="2800" dirty="0">
                <a:solidFill>
                  <a:srgbClr val="FFFF00"/>
                </a:solidFill>
              </a:rPr>
              <a:t>生活防災のすすめ</a:t>
            </a:r>
          </a:p>
        </p:txBody>
      </p:sp>
      <p:sp>
        <p:nvSpPr>
          <p:cNvPr id="2" name="円/楕円 1"/>
          <p:cNvSpPr/>
          <p:nvPr/>
        </p:nvSpPr>
        <p:spPr bwMode="auto">
          <a:xfrm>
            <a:off x="2424334" y="1268760"/>
            <a:ext cx="4608512" cy="4608512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600" dirty="0">
                <a:solidFill>
                  <a:srgbClr val="FFFF00"/>
                </a:solidFill>
                <a:latin typeface="AR P悠々ゴシック体E" pitchFamily="50" charset="-128"/>
                <a:ea typeface="AR P悠々ゴシック体E" pitchFamily="50" charset="-128"/>
              </a:rPr>
              <a:t>お互い様</a:t>
            </a:r>
          </a:p>
          <a:p>
            <a:pPr algn="ctr"/>
            <a:r>
              <a:rPr lang="ja-JP" altLang="en-US" sz="4800" dirty="0">
                <a:latin typeface="AR P悠々ゴシック体E" pitchFamily="50" charset="-128"/>
                <a:ea typeface="AR P悠々ゴシック体E" pitchFamily="50" charset="-128"/>
              </a:rPr>
              <a:t>あなたの</a:t>
            </a:r>
          </a:p>
          <a:p>
            <a:pPr algn="ctr"/>
            <a:r>
              <a:rPr kumimoji="1" lang="ja-JP" altLang="en-US" sz="4800" dirty="0">
                <a:latin typeface="AR P悠々ゴシック体E" pitchFamily="50" charset="-128"/>
                <a:ea typeface="AR P悠々ゴシック体E" pitchFamily="50" charset="-128"/>
              </a:rPr>
              <a:t>バックアップ</a:t>
            </a:r>
          </a:p>
          <a:p>
            <a:pPr algn="ctr"/>
            <a:r>
              <a:rPr lang="ja-JP" altLang="en-US" sz="4800" dirty="0">
                <a:latin typeface="AR P悠々ゴシック体E" pitchFamily="50" charset="-128"/>
                <a:ea typeface="AR P悠々ゴシック体E" pitchFamily="50" charset="-128"/>
              </a:rPr>
              <a:t>を構築！</a:t>
            </a:r>
            <a:endParaRPr kumimoji="1" lang="ja-JP" altLang="en-US" sz="4800" dirty="0">
              <a:latin typeface="AR P悠々ゴシック体E" pitchFamily="50" charset="-128"/>
              <a:ea typeface="AR P悠々ゴシック体E" pitchFamily="50" charset="-128"/>
            </a:endParaRPr>
          </a:p>
        </p:txBody>
      </p:sp>
      <p:sp>
        <p:nvSpPr>
          <p:cNvPr id="6" name="円/楕円 1">
            <a:extLst>
              <a:ext uri="{FF2B5EF4-FFF2-40B4-BE49-F238E27FC236}">
                <a16:creationId xmlns:a16="http://schemas.microsoft.com/office/drawing/2014/main" id="{1E08507F-F5FF-4C14-B7F2-90E570EAEA64}"/>
              </a:ext>
            </a:extLst>
          </p:cNvPr>
          <p:cNvSpPr/>
          <p:nvPr/>
        </p:nvSpPr>
        <p:spPr bwMode="auto">
          <a:xfrm>
            <a:off x="937012" y="908720"/>
            <a:ext cx="7583155" cy="5472608"/>
          </a:xfrm>
          <a:prstGeom prst="ellipse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5400" dirty="0">
                <a:latin typeface="AR P悠々ゴシック体E" pitchFamily="50" charset="-128"/>
                <a:ea typeface="AR P悠々ゴシック体E" pitchFamily="50" charset="-128"/>
              </a:rPr>
              <a:t>ところが！</a:t>
            </a:r>
          </a:p>
          <a:p>
            <a:pPr algn="ctr"/>
            <a:r>
              <a:rPr lang="ja-JP" altLang="en-US" sz="5400" dirty="0">
                <a:latin typeface="AR P悠々ゴシック体E" pitchFamily="50" charset="-128"/>
                <a:ea typeface="AR P悠々ゴシック体E" pitchFamily="50" charset="-128"/>
              </a:rPr>
              <a:t>これらは</a:t>
            </a:r>
          </a:p>
          <a:p>
            <a:pPr algn="ctr"/>
            <a:r>
              <a:rPr kumimoji="1" lang="ja-JP" altLang="en-US" sz="5400" dirty="0">
                <a:solidFill>
                  <a:srgbClr val="FFFF00"/>
                </a:solidFill>
                <a:latin typeface="AR P悠々ゴシック体E" pitchFamily="50" charset="-128"/>
                <a:ea typeface="AR P悠々ゴシック体E" pitchFamily="50" charset="-128"/>
              </a:rPr>
              <a:t>災害後に</a:t>
            </a:r>
            <a:endParaRPr kumimoji="1" lang="en-US" altLang="ja-JP" sz="5400" dirty="0">
              <a:solidFill>
                <a:srgbClr val="FFFF00"/>
              </a:solidFill>
              <a:latin typeface="AR P悠々ゴシック体E" pitchFamily="50" charset="-128"/>
              <a:ea typeface="AR P悠々ゴシック体E" pitchFamily="50" charset="-128"/>
            </a:endParaRPr>
          </a:p>
          <a:p>
            <a:pPr algn="ctr"/>
            <a:r>
              <a:rPr kumimoji="1" lang="ja-JP" altLang="en-US" sz="5400" dirty="0">
                <a:latin typeface="AR P悠々ゴシック体E" pitchFamily="50" charset="-128"/>
                <a:ea typeface="AR P悠々ゴシック体E" pitchFamily="50" charset="-128"/>
              </a:rPr>
              <a:t>始めることが多い！</a:t>
            </a:r>
          </a:p>
        </p:txBody>
      </p:sp>
      <p:sp>
        <p:nvSpPr>
          <p:cNvPr id="8" name="円/楕円 1">
            <a:extLst>
              <a:ext uri="{FF2B5EF4-FFF2-40B4-BE49-F238E27FC236}">
                <a16:creationId xmlns:a16="http://schemas.microsoft.com/office/drawing/2014/main" id="{DD790D07-4E38-4049-BB29-79D8C97E24CA}"/>
              </a:ext>
            </a:extLst>
          </p:cNvPr>
          <p:cNvSpPr/>
          <p:nvPr/>
        </p:nvSpPr>
        <p:spPr bwMode="auto">
          <a:xfrm>
            <a:off x="949750" y="908720"/>
            <a:ext cx="7583155" cy="5472608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5400" dirty="0">
                <a:solidFill>
                  <a:srgbClr val="FFFF00"/>
                </a:solidFill>
                <a:latin typeface="AR P悠々ゴシック体E" pitchFamily="50" charset="-128"/>
                <a:ea typeface="AR P悠々ゴシック体E" pitchFamily="50" charset="-128"/>
              </a:rPr>
              <a:t>必要だと判っている</a:t>
            </a:r>
          </a:p>
          <a:p>
            <a:pPr algn="ctr"/>
            <a:r>
              <a:rPr kumimoji="1" lang="ja-JP" altLang="en-US" sz="5400" dirty="0">
                <a:latin typeface="AR P悠々ゴシック体E" pitchFamily="50" charset="-128"/>
                <a:ea typeface="AR P悠々ゴシック体E" pitchFamily="50" charset="-128"/>
              </a:rPr>
              <a:t>しかし、</a:t>
            </a:r>
          </a:p>
          <a:p>
            <a:pPr algn="ctr"/>
            <a:r>
              <a:rPr kumimoji="1" lang="ja-JP" altLang="en-US" sz="5400" dirty="0">
                <a:latin typeface="AR P悠々ゴシック体E" pitchFamily="50" charset="-128"/>
                <a:ea typeface="AR P悠々ゴシック体E" pitchFamily="50" charset="-128"/>
              </a:rPr>
              <a:t>災害発生前には</a:t>
            </a:r>
          </a:p>
          <a:p>
            <a:pPr algn="ctr"/>
            <a:r>
              <a:rPr kumimoji="1" lang="ja-JP" altLang="en-US" sz="5400" dirty="0">
                <a:latin typeface="AR P悠々ゴシック体E" pitchFamily="50" charset="-128"/>
                <a:ea typeface="AR P悠々ゴシック体E" pitchFamily="50" charset="-128"/>
              </a:rPr>
              <a:t>やらない！</a:t>
            </a:r>
          </a:p>
        </p:txBody>
      </p:sp>
    </p:spTree>
    <p:extLst>
      <p:ext uri="{BB962C8B-B14F-4D97-AF65-F5344CB8AC3E}">
        <p14:creationId xmlns:p14="http://schemas.microsoft.com/office/powerpoint/2010/main" val="3779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2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2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23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23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23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99" grpId="0" uiExpand="1" build="p"/>
      <p:bldP spid="2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7384"/>
            <a:ext cx="9144000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981883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solidFill>
                  <a:srgbClr val="FFFF00"/>
                </a:solidFill>
                <a:latin typeface="ＤＦＧ特太ゴシック体" pitchFamily="50" charset="-128"/>
                <a:ea typeface="ＤＦＧ特太ゴシック体" pitchFamily="50" charset="-128"/>
              </a:rPr>
              <a:t>事例</a:t>
            </a:r>
          </a:p>
          <a:p>
            <a:pPr algn="ctr"/>
            <a:r>
              <a:rPr kumimoji="1" lang="ja-JP" altLang="en-US" sz="9600" dirty="0">
                <a:solidFill>
                  <a:srgbClr val="FFFF00"/>
                </a:solidFill>
                <a:latin typeface="ＤＦＧ特太ゴシック体" pitchFamily="50" charset="-128"/>
                <a:ea typeface="ＤＦＧ特太ゴシック体" pitchFamily="50" charset="-128"/>
              </a:rPr>
              <a:t>「挨拶が命」</a:t>
            </a:r>
          </a:p>
          <a:p>
            <a:pPr algn="ctr"/>
            <a:r>
              <a:rPr lang="ja-JP" altLang="en-US" sz="5400" dirty="0">
                <a:solidFill>
                  <a:schemeClr val="bg1"/>
                </a:solidFill>
                <a:latin typeface="ＤＦＧ特太ゴシック体" pitchFamily="50" charset="-128"/>
                <a:ea typeface="ＤＦＧ特太ゴシック体" pitchFamily="50" charset="-128"/>
              </a:rPr>
              <a:t>守ってもらうのではなく</a:t>
            </a:r>
          </a:p>
          <a:p>
            <a:pPr algn="ctr"/>
            <a:r>
              <a:rPr kumimoji="1" lang="ja-JP" altLang="en-US" sz="5400" dirty="0">
                <a:solidFill>
                  <a:schemeClr val="bg1"/>
                </a:solidFill>
                <a:latin typeface="ＤＦＧ特太ゴシック体" pitchFamily="50" charset="-128"/>
                <a:ea typeface="ＤＦＧ特太ゴシック体" pitchFamily="50" charset="-128"/>
              </a:rPr>
              <a:t>自分が行動し守る</a:t>
            </a:r>
          </a:p>
        </p:txBody>
      </p:sp>
    </p:spTree>
    <p:extLst>
      <p:ext uri="{BB962C8B-B14F-4D97-AF65-F5344CB8AC3E}">
        <p14:creationId xmlns:p14="http://schemas.microsoft.com/office/powerpoint/2010/main" val="8945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下矢印 13"/>
          <p:cNvSpPr/>
          <p:nvPr/>
        </p:nvSpPr>
        <p:spPr bwMode="auto">
          <a:xfrm>
            <a:off x="1871700" y="4509120"/>
            <a:ext cx="504056" cy="1080120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 bwMode="auto">
          <a:xfrm>
            <a:off x="6840252" y="4509120"/>
            <a:ext cx="504056" cy="1080120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 bwMode="auto">
          <a:xfrm>
            <a:off x="6840252" y="1212443"/>
            <a:ext cx="504056" cy="1404156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 bwMode="auto">
          <a:xfrm>
            <a:off x="1871700" y="1160748"/>
            <a:ext cx="504056" cy="1404156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本当に</a:t>
            </a:r>
            <a:r>
              <a:rPr lang="ja-JP" altLang="en-US" dirty="0"/>
              <a:t>あった両</a:t>
            </a:r>
            <a:r>
              <a:rPr lang="ja-JP" altLang="en-US"/>
              <a:t>極端の我が町での</a:t>
            </a:r>
            <a:r>
              <a:rPr lang="ja-JP" altLang="en-US" dirty="0"/>
              <a:t>事例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 bwMode="auto">
          <a:xfrm>
            <a:off x="6102280" y="871064"/>
            <a:ext cx="1980000" cy="576064"/>
          </a:xfrm>
          <a:prstGeom prst="round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挨拶する人</a:t>
            </a:r>
          </a:p>
        </p:txBody>
      </p:sp>
      <p:sp>
        <p:nvSpPr>
          <p:cNvPr id="5" name="角丸四角形 4"/>
          <p:cNvSpPr/>
          <p:nvPr/>
        </p:nvSpPr>
        <p:spPr bwMode="auto">
          <a:xfrm>
            <a:off x="1133728" y="871064"/>
            <a:ext cx="1980000" cy="576064"/>
          </a:xfrm>
          <a:prstGeom prst="round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sz="2000" b="1" dirty="0"/>
              <a:t>挨拶しない人</a:t>
            </a:r>
          </a:p>
        </p:txBody>
      </p:sp>
      <p:sp>
        <p:nvSpPr>
          <p:cNvPr id="6" name="角丸四角形 5"/>
          <p:cNvSpPr/>
          <p:nvPr/>
        </p:nvSpPr>
        <p:spPr bwMode="auto">
          <a:xfrm>
            <a:off x="323528" y="1662493"/>
            <a:ext cx="3600400" cy="504056"/>
          </a:xfrm>
          <a:prstGeom prst="round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たった独り、自宅内で倒れる</a:t>
            </a:r>
          </a:p>
        </p:txBody>
      </p:sp>
      <p:sp>
        <p:nvSpPr>
          <p:cNvPr id="7" name="角丸四角形 6"/>
          <p:cNvSpPr/>
          <p:nvPr/>
        </p:nvSpPr>
        <p:spPr bwMode="auto">
          <a:xfrm>
            <a:off x="5292080" y="1628800"/>
            <a:ext cx="3600400" cy="504056"/>
          </a:xfrm>
          <a:prstGeom prst="round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たった独り、自宅内で倒れる</a:t>
            </a:r>
          </a:p>
        </p:txBody>
      </p:sp>
      <p:sp>
        <p:nvSpPr>
          <p:cNvPr id="9" name="角丸四角形 8"/>
          <p:cNvSpPr/>
          <p:nvPr/>
        </p:nvSpPr>
        <p:spPr bwMode="auto">
          <a:xfrm>
            <a:off x="593728" y="2276872"/>
            <a:ext cx="3060000" cy="2376264"/>
          </a:xfrm>
          <a:prstGeom prst="round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r>
              <a:rPr lang="ja-JP" altLang="en-US" sz="2000" dirty="0"/>
              <a:t>・隣から異臭がする</a:t>
            </a:r>
          </a:p>
          <a:p>
            <a:r>
              <a:rPr lang="ja-JP" altLang="en-US" sz="2000" dirty="0"/>
              <a:t>・最近たばこ臭くない</a:t>
            </a:r>
          </a:p>
          <a:p>
            <a:r>
              <a:rPr lang="ja-JP" altLang="en-US" sz="2000" dirty="0"/>
              <a:t>・長く隣人を見かけない</a:t>
            </a:r>
          </a:p>
          <a:p>
            <a:r>
              <a:rPr lang="ja-JP" altLang="en-US" sz="2000" dirty="0"/>
              <a:t>・台帳登録していない</a:t>
            </a:r>
          </a:p>
          <a:p>
            <a:r>
              <a:rPr lang="ja-JP" altLang="en-US" sz="2000" dirty="0"/>
              <a:t>・民生委員に相談</a:t>
            </a:r>
          </a:p>
          <a:p>
            <a:r>
              <a:rPr lang="ja-JP" altLang="en-US" sz="2000" dirty="0"/>
              <a:t>・警察に相談</a:t>
            </a:r>
          </a:p>
        </p:txBody>
      </p:sp>
      <p:sp>
        <p:nvSpPr>
          <p:cNvPr id="10" name="角丸四角形 9"/>
          <p:cNvSpPr/>
          <p:nvPr/>
        </p:nvSpPr>
        <p:spPr bwMode="auto">
          <a:xfrm>
            <a:off x="5562280" y="2276872"/>
            <a:ext cx="3060000" cy="2376264"/>
          </a:xfrm>
          <a:prstGeom prst="round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r>
              <a:rPr kumimoji="1" lang="ja-JP" altLang="en-US" sz="2000" dirty="0"/>
              <a:t>・今朝</a:t>
            </a:r>
            <a:r>
              <a:rPr lang="ja-JP" altLang="en-US" sz="2000" dirty="0"/>
              <a:t>のあいさつがない</a:t>
            </a:r>
          </a:p>
          <a:p>
            <a:r>
              <a:rPr kumimoji="1" lang="ja-JP" altLang="en-US" sz="2000" dirty="0"/>
              <a:t>・ゴミが出ていない</a:t>
            </a:r>
          </a:p>
          <a:p>
            <a:r>
              <a:rPr lang="ja-JP" altLang="en-US" sz="2000" dirty="0"/>
              <a:t>・前日に体調不良を話す</a:t>
            </a:r>
          </a:p>
          <a:p>
            <a:r>
              <a:rPr lang="ja-JP" altLang="en-US" sz="2000" dirty="0"/>
              <a:t>・近所の人が心配する</a:t>
            </a:r>
          </a:p>
          <a:p>
            <a:r>
              <a:rPr kumimoji="1" lang="ja-JP" altLang="en-US" sz="2000" dirty="0"/>
              <a:t>・複数の訪問者</a:t>
            </a:r>
          </a:p>
          <a:p>
            <a:r>
              <a:rPr lang="ja-JP" altLang="en-US" sz="2000" dirty="0"/>
              <a:t>・電気が付いている</a:t>
            </a:r>
            <a:endParaRPr lang="en-US" altLang="ja-JP" sz="2000" dirty="0"/>
          </a:p>
        </p:txBody>
      </p:sp>
      <p:sp>
        <p:nvSpPr>
          <p:cNvPr id="12" name="角丸四角形 11"/>
          <p:cNvSpPr/>
          <p:nvPr/>
        </p:nvSpPr>
        <p:spPr bwMode="auto">
          <a:xfrm>
            <a:off x="1151620" y="5589240"/>
            <a:ext cx="1944216" cy="8640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死亡</a:t>
            </a:r>
          </a:p>
        </p:txBody>
      </p:sp>
      <p:sp>
        <p:nvSpPr>
          <p:cNvPr id="13" name="角丸四角形 12"/>
          <p:cNvSpPr/>
          <p:nvPr/>
        </p:nvSpPr>
        <p:spPr bwMode="auto">
          <a:xfrm>
            <a:off x="6120172" y="5589240"/>
            <a:ext cx="1944216" cy="864096"/>
          </a:xfrm>
          <a:prstGeom prst="round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社会復帰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04010"/>
            <a:ext cx="609600" cy="127635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47" y="780210"/>
            <a:ext cx="657225" cy="1200150"/>
          </a:xfrm>
          <a:prstGeom prst="rect">
            <a:avLst/>
          </a:prstGeom>
        </p:spPr>
      </p:pic>
      <p:sp>
        <p:nvSpPr>
          <p:cNvPr id="24" name="円/楕円 23"/>
          <p:cNvSpPr/>
          <p:nvPr/>
        </p:nvSpPr>
        <p:spPr bwMode="auto">
          <a:xfrm>
            <a:off x="6156176" y="4545124"/>
            <a:ext cx="1836204" cy="612068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dirty="0">
                <a:solidFill>
                  <a:srgbClr val="FFFF00"/>
                </a:solidFill>
              </a:rPr>
              <a:t>早期の発見</a:t>
            </a:r>
          </a:p>
        </p:txBody>
      </p:sp>
      <p:sp>
        <p:nvSpPr>
          <p:cNvPr id="25" name="円/楕円 24"/>
          <p:cNvSpPr/>
          <p:nvPr/>
        </p:nvSpPr>
        <p:spPr bwMode="auto">
          <a:xfrm>
            <a:off x="1205626" y="4545124"/>
            <a:ext cx="1836204" cy="612068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発見の遅延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96" y="4398720"/>
            <a:ext cx="1238250" cy="90487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28" y="4156124"/>
            <a:ext cx="1300184" cy="77799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58" y="2060848"/>
            <a:ext cx="1216351" cy="108012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04" y="3212976"/>
            <a:ext cx="1196967" cy="1129502"/>
          </a:xfrm>
          <a:prstGeom prst="rect">
            <a:avLst/>
          </a:prstGeom>
        </p:spPr>
      </p:pic>
      <p:sp>
        <p:nvSpPr>
          <p:cNvPr id="28" name="円/楕円 23">
            <a:extLst>
              <a:ext uri="{FF2B5EF4-FFF2-40B4-BE49-F238E27FC236}">
                <a16:creationId xmlns:a16="http://schemas.microsoft.com/office/drawing/2014/main" id="{6DB09703-6D2B-4A19-842E-07D895E5EB32}"/>
              </a:ext>
            </a:extLst>
          </p:cNvPr>
          <p:cNvSpPr/>
          <p:nvPr/>
        </p:nvSpPr>
        <p:spPr bwMode="auto">
          <a:xfrm>
            <a:off x="3737805" y="5157192"/>
            <a:ext cx="1836204" cy="1325136"/>
          </a:xfrm>
          <a:prstGeom prst="ellips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sz="2800" dirty="0">
                <a:solidFill>
                  <a:srgbClr val="FFFF00"/>
                </a:solidFill>
              </a:rPr>
              <a:t>挨拶が</a:t>
            </a:r>
          </a:p>
          <a:p>
            <a:pPr algn="ctr"/>
            <a:r>
              <a:rPr kumimoji="1" lang="ja-JP" altLang="en-US" sz="2800" dirty="0">
                <a:solidFill>
                  <a:srgbClr val="FFFF00"/>
                </a:solidFill>
              </a:rPr>
              <a:t>命を救う</a:t>
            </a:r>
          </a:p>
        </p:txBody>
      </p:sp>
    </p:spTree>
    <p:extLst>
      <p:ext uri="{BB962C8B-B14F-4D97-AF65-F5344CB8AC3E}">
        <p14:creationId xmlns:p14="http://schemas.microsoft.com/office/powerpoint/2010/main" val="24763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24" grpId="0" animBg="1"/>
      <p:bldP spid="25" grpId="0" animBg="1"/>
      <p:bldP spid="28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kumimoji="1"/>
        </a:defPPr>
      </a:lstStyle>
    </a:spDef>
    <a:txDef>
      <a:spPr>
        <a:noFill/>
      </a:spPr>
      <a:bodyPr wrap="none" rtlCol="0">
        <a:spAutoFit/>
      </a:bodyPr>
      <a:lstStyle>
        <a:defPPr algn="ctr">
          <a:defRPr kumimoji="1" sz="8800" dirty="0" smtClean="0">
            <a:solidFill>
              <a:srgbClr val="FFFF00"/>
            </a:solidFill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65810</TotalTime>
  <Words>471</Words>
  <Application>Microsoft Office PowerPoint</Application>
  <PresentationFormat>画面に合わせる (4:3)</PresentationFormat>
  <Paragraphs>118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20" baseType="lpstr">
      <vt:lpstr>ＭＳ Ｐゴシック</vt:lpstr>
      <vt:lpstr>游ゴシック Light</vt:lpstr>
      <vt:lpstr>ＤＦＧ特太ゴシック体</vt:lpstr>
      <vt:lpstr>AR悠々ゴシック体E</vt:lpstr>
      <vt:lpstr>ＤＦ特太ゴシック体</vt:lpstr>
      <vt:lpstr>Arial</vt:lpstr>
      <vt:lpstr>Wingdings</vt:lpstr>
      <vt:lpstr>游ゴシック</vt:lpstr>
      <vt:lpstr>AR P悠々ゴシック体E</vt:lpstr>
      <vt:lpstr>標準デザイン</vt:lpstr>
      <vt:lpstr>デザインの設定</vt:lpstr>
      <vt:lpstr>PowerPoint プレゼンテーション</vt:lpstr>
      <vt:lpstr>「あいさつ運動」の効果が立証（ひょうご震災記念２１世紀研究機構）</vt:lpstr>
      <vt:lpstr>PowerPoint プレゼンテーション</vt:lpstr>
      <vt:lpstr>PowerPoint プレゼンテーション</vt:lpstr>
      <vt:lpstr>生活防災のすすめ（地域との関わりが家族を守る）</vt:lpstr>
      <vt:lpstr>生活防災のすすめ（地域との関わりが家族を守る）</vt:lpstr>
      <vt:lpstr>生活防災のすすめ</vt:lpstr>
      <vt:lpstr>PowerPoint プレゼンテーション</vt:lpstr>
      <vt:lpstr>本当にあった両極端の我が町での事例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ohnishi</dc:creator>
  <cp:lastModifiedBy>大西賞典</cp:lastModifiedBy>
  <cp:revision>3240</cp:revision>
  <dcterms:created xsi:type="dcterms:W3CDTF">2009-10-14T10:26:19Z</dcterms:created>
  <dcterms:modified xsi:type="dcterms:W3CDTF">2019-09-22T04:38:59Z</dcterms:modified>
</cp:coreProperties>
</file>